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24"/>
  </p:notesMasterIdLst>
  <p:handoutMasterIdLst>
    <p:handoutMasterId r:id="rId25"/>
  </p:handoutMasterIdLst>
  <p:sldIdLst>
    <p:sldId id="256" r:id="rId2"/>
    <p:sldId id="270" r:id="rId3"/>
    <p:sldId id="257" r:id="rId4"/>
    <p:sldId id="260" r:id="rId5"/>
    <p:sldId id="265" r:id="rId6"/>
    <p:sldId id="268" r:id="rId7"/>
    <p:sldId id="262" r:id="rId8"/>
    <p:sldId id="269" r:id="rId9"/>
    <p:sldId id="283" r:id="rId10"/>
    <p:sldId id="271" r:id="rId11"/>
    <p:sldId id="272" r:id="rId12"/>
    <p:sldId id="282" r:id="rId13"/>
    <p:sldId id="273" r:id="rId14"/>
    <p:sldId id="274" r:id="rId15"/>
    <p:sldId id="276" r:id="rId16"/>
    <p:sldId id="275" r:id="rId17"/>
    <p:sldId id="278" r:id="rId18"/>
    <p:sldId id="279" r:id="rId19"/>
    <p:sldId id="280" r:id="rId20"/>
    <p:sldId id="284" r:id="rId21"/>
    <p:sldId id="281" r:id="rId22"/>
    <p:sldId id="258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20">
          <p15:clr>
            <a:srgbClr val="A4A3A4"/>
          </p15:clr>
        </p15:guide>
        <p15:guide id="2" orient="horz" pos="1272">
          <p15:clr>
            <a:srgbClr val="A4A3A4"/>
          </p15:clr>
        </p15:guide>
        <p15:guide id="3" orient="horz" pos="715">
          <p15:clr>
            <a:srgbClr val="A4A3A4"/>
          </p15:clr>
        </p15:guide>
        <p15:guide id="4" orient="horz" pos="3861">
          <p15:clr>
            <a:srgbClr val="A4A3A4"/>
          </p15:clr>
        </p15:guide>
        <p15:guide id="5" orient="horz" pos="3944">
          <p15:clr>
            <a:srgbClr val="A4A3A4"/>
          </p15:clr>
        </p15:guide>
        <p15:guide id="6" pos="321">
          <p15:clr>
            <a:srgbClr val="A4A3A4"/>
          </p15:clr>
        </p15:guide>
        <p15:guide id="7" pos="5418">
          <p15:clr>
            <a:srgbClr val="A4A3A4"/>
          </p15:clr>
        </p15:guide>
        <p15:guide id="8" pos="682">
          <p15:clr>
            <a:srgbClr val="A4A3A4"/>
          </p15:clr>
        </p15:guide>
        <p15:guide id="9" pos="2766">
          <p15:clr>
            <a:srgbClr val="A4A3A4"/>
          </p15:clr>
        </p15:guide>
        <p15:guide id="10" pos="297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9696"/>
    <a:srgbClr val="002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48" autoAdjust="0"/>
    <p:restoredTop sz="94611" autoAdjust="0"/>
  </p:normalViewPr>
  <p:slideViewPr>
    <p:cSldViewPr snapToGrid="0">
      <p:cViewPr varScale="1">
        <p:scale>
          <a:sx n="70" d="100"/>
          <a:sy n="70" d="100"/>
        </p:scale>
        <p:origin x="1500" y="72"/>
      </p:cViewPr>
      <p:guideLst>
        <p:guide orient="horz" pos="1120"/>
        <p:guide orient="horz" pos="1272"/>
        <p:guide orient="horz" pos="715"/>
        <p:guide orient="horz" pos="3861"/>
        <p:guide orient="horz" pos="3944"/>
        <p:guide pos="321"/>
        <p:guide pos="5418"/>
        <p:guide pos="682"/>
        <p:guide pos="2766"/>
        <p:guide pos="297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B657BB-4D50-496F-9C69-0750EED2BD9A}" type="doc">
      <dgm:prSet loTypeId="urn:microsoft.com/office/officeart/2005/8/layout/radial3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BBF6546-7C40-453E-A9A6-FDEA3439109E}">
      <dgm:prSet/>
      <dgm:spPr>
        <a:solidFill>
          <a:srgbClr val="C00000">
            <a:alpha val="50000"/>
          </a:srgbClr>
        </a:solidFill>
      </dgm:spPr>
      <dgm:t>
        <a:bodyPr/>
        <a:lstStyle/>
        <a:p>
          <a:pPr rtl="0"/>
          <a:r>
            <a:rPr lang="cs-CZ" b="1" dirty="0" smtClean="0"/>
            <a:t>IVS</a:t>
          </a:r>
          <a:endParaRPr lang="cs-CZ" dirty="0"/>
        </a:p>
      </dgm:t>
    </dgm:pt>
    <dgm:pt modelId="{A4A1895F-4EB1-4877-89E4-52F81815FF17}" type="parTrans" cxnId="{4159441B-9040-424D-AA3B-623A9A4E4394}">
      <dgm:prSet/>
      <dgm:spPr/>
      <dgm:t>
        <a:bodyPr/>
        <a:lstStyle/>
        <a:p>
          <a:endParaRPr lang="cs-CZ"/>
        </a:p>
      </dgm:t>
    </dgm:pt>
    <dgm:pt modelId="{13604285-3D32-4EFE-A001-8365447C0050}" type="sibTrans" cxnId="{4159441B-9040-424D-AA3B-623A9A4E4394}">
      <dgm:prSet/>
      <dgm:spPr/>
      <dgm:t>
        <a:bodyPr/>
        <a:lstStyle/>
        <a:p>
          <a:endParaRPr lang="cs-CZ"/>
        </a:p>
      </dgm:t>
    </dgm:pt>
    <dgm:pt modelId="{FCCCDB6C-65D5-4A20-B7F2-DA236AF56BA7}">
      <dgm:prSet custT="1"/>
      <dgm:spPr>
        <a:solidFill>
          <a:srgbClr val="FFFF00">
            <a:alpha val="50000"/>
          </a:srgbClr>
        </a:solidFill>
      </dgm:spPr>
      <dgm:t>
        <a:bodyPr/>
        <a:lstStyle/>
        <a:p>
          <a:pPr rtl="0"/>
          <a:r>
            <a:rPr lang="cs-CZ" sz="1100" dirty="0" smtClean="0"/>
            <a:t>Inovace</a:t>
          </a:r>
          <a:endParaRPr lang="cs-CZ" sz="1100" dirty="0"/>
        </a:p>
      </dgm:t>
    </dgm:pt>
    <dgm:pt modelId="{145E86E6-7168-41B9-B83D-59A8B8FAEE43}" type="parTrans" cxnId="{783F2847-3C79-42A4-B54C-61CDBA5F68D3}">
      <dgm:prSet/>
      <dgm:spPr/>
      <dgm:t>
        <a:bodyPr/>
        <a:lstStyle/>
        <a:p>
          <a:endParaRPr lang="cs-CZ"/>
        </a:p>
      </dgm:t>
    </dgm:pt>
    <dgm:pt modelId="{B8D6CCD4-D38B-4827-90AB-32CD6FBE6536}" type="sibTrans" cxnId="{783F2847-3C79-42A4-B54C-61CDBA5F68D3}">
      <dgm:prSet/>
      <dgm:spPr/>
      <dgm:t>
        <a:bodyPr/>
        <a:lstStyle/>
        <a:p>
          <a:endParaRPr lang="cs-CZ"/>
        </a:p>
      </dgm:t>
    </dgm:pt>
    <dgm:pt modelId="{42FD70A6-F31A-409C-ADAB-9CB1F437BE8C}">
      <dgm:prSet custT="1"/>
      <dgm:spPr>
        <a:solidFill>
          <a:srgbClr val="92D050">
            <a:alpha val="50000"/>
          </a:srgbClr>
        </a:solidFill>
      </dgm:spPr>
      <dgm:t>
        <a:bodyPr/>
        <a:lstStyle/>
        <a:p>
          <a:pPr rtl="0"/>
          <a:r>
            <a:rPr lang="cs-CZ" sz="1100" dirty="0" smtClean="0"/>
            <a:t>Odbornost</a:t>
          </a:r>
          <a:endParaRPr lang="cs-CZ" sz="1100" dirty="0"/>
        </a:p>
      </dgm:t>
    </dgm:pt>
    <dgm:pt modelId="{61823CCF-8FEF-483D-87BF-E687D038DAEE}" type="parTrans" cxnId="{4789D919-37F1-461F-AE55-03ADB467C691}">
      <dgm:prSet/>
      <dgm:spPr/>
      <dgm:t>
        <a:bodyPr/>
        <a:lstStyle/>
        <a:p>
          <a:endParaRPr lang="cs-CZ"/>
        </a:p>
      </dgm:t>
    </dgm:pt>
    <dgm:pt modelId="{85339851-05C4-4120-86A4-90CE9818B1C2}" type="sibTrans" cxnId="{4789D919-37F1-461F-AE55-03ADB467C691}">
      <dgm:prSet/>
      <dgm:spPr/>
      <dgm:t>
        <a:bodyPr/>
        <a:lstStyle/>
        <a:p>
          <a:endParaRPr lang="cs-CZ"/>
        </a:p>
      </dgm:t>
    </dgm:pt>
    <dgm:pt modelId="{A521A33C-91C6-4F61-9252-BE913518BA56}">
      <dgm:prSet custT="1"/>
      <dgm:spPr>
        <a:solidFill>
          <a:schemeClr val="tx2">
            <a:lumMod val="60000"/>
            <a:lumOff val="40000"/>
            <a:alpha val="50000"/>
          </a:schemeClr>
        </a:solidFill>
      </dgm:spPr>
      <dgm:t>
        <a:bodyPr/>
        <a:lstStyle/>
        <a:p>
          <a:pPr rtl="0"/>
          <a:r>
            <a:rPr lang="cs-CZ" sz="1100" dirty="0" smtClean="0"/>
            <a:t>Nezávislost</a:t>
          </a:r>
          <a:endParaRPr lang="cs-CZ" sz="1100" dirty="0"/>
        </a:p>
      </dgm:t>
    </dgm:pt>
    <dgm:pt modelId="{ECAAE6D2-6238-45F7-8BC1-98CC7942ECB5}" type="parTrans" cxnId="{DA519B95-5078-421D-96DB-BE13B48D7B69}">
      <dgm:prSet/>
      <dgm:spPr/>
      <dgm:t>
        <a:bodyPr/>
        <a:lstStyle/>
        <a:p>
          <a:endParaRPr lang="cs-CZ"/>
        </a:p>
      </dgm:t>
    </dgm:pt>
    <dgm:pt modelId="{392CB38D-F5DC-429B-B86D-CEE66DC535F5}" type="sibTrans" cxnId="{DA519B95-5078-421D-96DB-BE13B48D7B69}">
      <dgm:prSet/>
      <dgm:spPr/>
      <dgm:t>
        <a:bodyPr/>
        <a:lstStyle/>
        <a:p>
          <a:endParaRPr lang="cs-CZ"/>
        </a:p>
      </dgm:t>
    </dgm:pt>
    <dgm:pt modelId="{972B0904-1FE2-4651-AF53-AEFAF43A48CB}">
      <dgm:prSet custT="1"/>
      <dgm:spPr>
        <a:solidFill>
          <a:srgbClr val="00B0F0">
            <a:alpha val="50000"/>
          </a:srgbClr>
        </a:solidFill>
      </dgm:spPr>
      <dgm:t>
        <a:bodyPr/>
        <a:lstStyle/>
        <a:p>
          <a:pPr rtl="0"/>
          <a:r>
            <a:rPr lang="cs-CZ" sz="1100" dirty="0" smtClean="0"/>
            <a:t>Dlouhodobost</a:t>
          </a:r>
          <a:endParaRPr lang="cs-CZ" sz="1100" dirty="0"/>
        </a:p>
      </dgm:t>
    </dgm:pt>
    <dgm:pt modelId="{0E2B8F9F-D4EE-4660-9C04-FA69313E90B1}" type="parTrans" cxnId="{5FDF7AB3-7BA4-4F3A-ABC0-AAC2AFB3C8F2}">
      <dgm:prSet/>
      <dgm:spPr/>
      <dgm:t>
        <a:bodyPr/>
        <a:lstStyle/>
        <a:p>
          <a:endParaRPr lang="cs-CZ"/>
        </a:p>
      </dgm:t>
    </dgm:pt>
    <dgm:pt modelId="{8DDD9284-4488-497E-846B-A852614C576E}" type="sibTrans" cxnId="{5FDF7AB3-7BA4-4F3A-ABC0-AAC2AFB3C8F2}">
      <dgm:prSet/>
      <dgm:spPr/>
      <dgm:t>
        <a:bodyPr/>
        <a:lstStyle/>
        <a:p>
          <a:endParaRPr lang="cs-CZ"/>
        </a:p>
      </dgm:t>
    </dgm:pt>
    <dgm:pt modelId="{58161941-9DCA-4D0B-9C63-B68231C1C67E}">
      <dgm:prSet custT="1"/>
      <dgm:spPr>
        <a:solidFill>
          <a:schemeClr val="bg1">
            <a:lumMod val="75000"/>
            <a:alpha val="50000"/>
          </a:schemeClr>
        </a:solidFill>
      </dgm:spPr>
      <dgm:t>
        <a:bodyPr/>
        <a:lstStyle/>
        <a:p>
          <a:pPr rtl="0"/>
          <a:r>
            <a:rPr lang="cs-CZ" sz="1100" dirty="0" smtClean="0"/>
            <a:t>Partnerství</a:t>
          </a:r>
          <a:endParaRPr lang="cs-CZ" sz="1100" dirty="0"/>
        </a:p>
      </dgm:t>
    </dgm:pt>
    <dgm:pt modelId="{2218DC39-20BD-4A4A-876A-99153E7E3982}" type="parTrans" cxnId="{92B05279-36BC-4ABD-B6B8-39BFD3FA479F}">
      <dgm:prSet/>
      <dgm:spPr/>
      <dgm:t>
        <a:bodyPr/>
        <a:lstStyle/>
        <a:p>
          <a:endParaRPr lang="cs-CZ"/>
        </a:p>
      </dgm:t>
    </dgm:pt>
    <dgm:pt modelId="{01AA0BEF-258F-4ACA-A0D0-992FBF3C8F21}" type="sibTrans" cxnId="{92B05279-36BC-4ABD-B6B8-39BFD3FA479F}">
      <dgm:prSet/>
      <dgm:spPr/>
      <dgm:t>
        <a:bodyPr/>
        <a:lstStyle/>
        <a:p>
          <a:endParaRPr lang="cs-CZ"/>
        </a:p>
      </dgm:t>
    </dgm:pt>
    <dgm:pt modelId="{A8DEBFB7-4162-46BB-B5A7-C6B002974491}">
      <dgm:prSet custT="1"/>
      <dgm:spPr>
        <a:solidFill>
          <a:srgbClr val="002060">
            <a:alpha val="50000"/>
          </a:srgbClr>
        </a:solidFill>
      </dgm:spPr>
      <dgm:t>
        <a:bodyPr/>
        <a:lstStyle/>
        <a:p>
          <a:pPr rtl="0"/>
          <a:r>
            <a:rPr lang="cs-CZ" sz="1100" dirty="0" err="1" smtClean="0"/>
            <a:t>Multi-disciplinarita</a:t>
          </a:r>
          <a:endParaRPr lang="cs-CZ" sz="1100" dirty="0"/>
        </a:p>
      </dgm:t>
    </dgm:pt>
    <dgm:pt modelId="{7698D4F0-EF05-4AAD-9CDA-14A29C9AB527}" type="parTrans" cxnId="{552E13BC-3BF1-46FC-8136-F0766DC887B5}">
      <dgm:prSet/>
      <dgm:spPr/>
      <dgm:t>
        <a:bodyPr/>
        <a:lstStyle/>
        <a:p>
          <a:endParaRPr lang="cs-CZ"/>
        </a:p>
      </dgm:t>
    </dgm:pt>
    <dgm:pt modelId="{C445513A-2D95-4940-9507-BD20365C13A3}" type="sibTrans" cxnId="{552E13BC-3BF1-46FC-8136-F0766DC887B5}">
      <dgm:prSet/>
      <dgm:spPr/>
      <dgm:t>
        <a:bodyPr/>
        <a:lstStyle/>
        <a:p>
          <a:endParaRPr lang="cs-CZ"/>
        </a:p>
      </dgm:t>
    </dgm:pt>
    <dgm:pt modelId="{729AC77E-4C3E-4E22-B2D2-87017CD87CF8}" type="pres">
      <dgm:prSet presAssocID="{FBB657BB-4D50-496F-9C69-0750EED2BD9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2AA4C61-D824-4554-899D-1266C7EC55FA}" type="pres">
      <dgm:prSet presAssocID="{FBB657BB-4D50-496F-9C69-0750EED2BD9A}" presName="radial" presStyleCnt="0">
        <dgm:presLayoutVars>
          <dgm:animLvl val="ctr"/>
        </dgm:presLayoutVars>
      </dgm:prSet>
      <dgm:spPr/>
    </dgm:pt>
    <dgm:pt modelId="{2982BB6A-6E60-4F49-ABF0-9D9218067C89}" type="pres">
      <dgm:prSet presAssocID="{2BBF6546-7C40-453E-A9A6-FDEA3439109E}" presName="centerShape" presStyleLbl="vennNode1" presStyleIdx="0" presStyleCnt="7"/>
      <dgm:spPr/>
      <dgm:t>
        <a:bodyPr/>
        <a:lstStyle/>
        <a:p>
          <a:endParaRPr lang="cs-CZ"/>
        </a:p>
      </dgm:t>
    </dgm:pt>
    <dgm:pt modelId="{61DBD8E3-937A-43FA-86ED-4CC864566486}" type="pres">
      <dgm:prSet presAssocID="{FCCCDB6C-65D5-4A20-B7F2-DA236AF56BA7}" presName="node" presStyleLbl="vennNode1" presStyleIdx="1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97F3BF-60C0-4B9E-ABBA-EF87FEF88F89}" type="pres">
      <dgm:prSet presAssocID="{42FD70A6-F31A-409C-ADAB-9CB1F437BE8C}" presName="node" presStyleLbl="vennNode1" presStyleIdx="2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234672-0794-4AA3-B15A-D65925C3130D}" type="pres">
      <dgm:prSet presAssocID="{A521A33C-91C6-4F61-9252-BE913518BA56}" presName="node" presStyleLbl="venn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3093B7-1D6E-44E8-BD16-36802DACD1BF}" type="pres">
      <dgm:prSet presAssocID="{972B0904-1FE2-4651-AF53-AEFAF43A48CB}" presName="node" presStyleLbl="vennNode1" presStyleIdx="4" presStyleCnt="7" custScaleX="11661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BB35EF-868B-467B-A158-278C98D6825D}" type="pres">
      <dgm:prSet presAssocID="{58161941-9DCA-4D0B-9C63-B68231C1C67E}" presName="node" presStyleLbl="vennNode1" presStyleIdx="5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A2C7E20-6C86-413D-A521-F52E881EC04B}" type="pres">
      <dgm:prSet presAssocID="{A8DEBFB7-4162-46BB-B5A7-C6B002974491}" presName="node" presStyleLbl="vennNode1" presStyleIdx="6" presStyleCnt="7" custScaleX="1089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789D919-37F1-461F-AE55-03ADB467C691}" srcId="{2BBF6546-7C40-453E-A9A6-FDEA3439109E}" destId="{42FD70A6-F31A-409C-ADAB-9CB1F437BE8C}" srcOrd="1" destOrd="0" parTransId="{61823CCF-8FEF-483D-87BF-E687D038DAEE}" sibTransId="{85339851-05C4-4120-86A4-90CE9818B1C2}"/>
    <dgm:cxn modelId="{329B244B-7851-43F3-818C-B7E7A88C3E85}" type="presOf" srcId="{FCCCDB6C-65D5-4A20-B7F2-DA236AF56BA7}" destId="{61DBD8E3-937A-43FA-86ED-4CC864566486}" srcOrd="0" destOrd="0" presId="urn:microsoft.com/office/officeart/2005/8/layout/radial3"/>
    <dgm:cxn modelId="{92B05279-36BC-4ABD-B6B8-39BFD3FA479F}" srcId="{2BBF6546-7C40-453E-A9A6-FDEA3439109E}" destId="{58161941-9DCA-4D0B-9C63-B68231C1C67E}" srcOrd="4" destOrd="0" parTransId="{2218DC39-20BD-4A4A-876A-99153E7E3982}" sibTransId="{01AA0BEF-258F-4ACA-A0D0-992FBF3C8F21}"/>
    <dgm:cxn modelId="{2F4BBCF7-B448-404A-BC46-DC05D6181F76}" type="presOf" srcId="{58161941-9DCA-4D0B-9C63-B68231C1C67E}" destId="{3CBB35EF-868B-467B-A158-278C98D6825D}" srcOrd="0" destOrd="0" presId="urn:microsoft.com/office/officeart/2005/8/layout/radial3"/>
    <dgm:cxn modelId="{DA519B95-5078-421D-96DB-BE13B48D7B69}" srcId="{2BBF6546-7C40-453E-A9A6-FDEA3439109E}" destId="{A521A33C-91C6-4F61-9252-BE913518BA56}" srcOrd="2" destOrd="0" parTransId="{ECAAE6D2-6238-45F7-8BC1-98CC7942ECB5}" sibTransId="{392CB38D-F5DC-429B-B86D-CEE66DC535F5}"/>
    <dgm:cxn modelId="{783F2847-3C79-42A4-B54C-61CDBA5F68D3}" srcId="{2BBF6546-7C40-453E-A9A6-FDEA3439109E}" destId="{FCCCDB6C-65D5-4A20-B7F2-DA236AF56BA7}" srcOrd="0" destOrd="0" parTransId="{145E86E6-7168-41B9-B83D-59A8B8FAEE43}" sibTransId="{B8D6CCD4-D38B-4827-90AB-32CD6FBE6536}"/>
    <dgm:cxn modelId="{B8513FB4-77B5-4045-89E0-F800A7A3F988}" type="presOf" srcId="{972B0904-1FE2-4651-AF53-AEFAF43A48CB}" destId="{4E3093B7-1D6E-44E8-BD16-36802DACD1BF}" srcOrd="0" destOrd="0" presId="urn:microsoft.com/office/officeart/2005/8/layout/radial3"/>
    <dgm:cxn modelId="{5FDF7AB3-7BA4-4F3A-ABC0-AAC2AFB3C8F2}" srcId="{2BBF6546-7C40-453E-A9A6-FDEA3439109E}" destId="{972B0904-1FE2-4651-AF53-AEFAF43A48CB}" srcOrd="3" destOrd="0" parTransId="{0E2B8F9F-D4EE-4660-9C04-FA69313E90B1}" sibTransId="{8DDD9284-4488-497E-846B-A852614C576E}"/>
    <dgm:cxn modelId="{FD0AF486-3DF1-49AB-B823-BB966BFB5996}" type="presOf" srcId="{42FD70A6-F31A-409C-ADAB-9CB1F437BE8C}" destId="{4897F3BF-60C0-4B9E-ABBA-EF87FEF88F89}" srcOrd="0" destOrd="0" presId="urn:microsoft.com/office/officeart/2005/8/layout/radial3"/>
    <dgm:cxn modelId="{FB9441F0-EE56-484B-A92E-014B92FE6D5C}" type="presOf" srcId="{A8DEBFB7-4162-46BB-B5A7-C6B002974491}" destId="{FA2C7E20-6C86-413D-A521-F52E881EC04B}" srcOrd="0" destOrd="0" presId="urn:microsoft.com/office/officeart/2005/8/layout/radial3"/>
    <dgm:cxn modelId="{4159441B-9040-424D-AA3B-623A9A4E4394}" srcId="{FBB657BB-4D50-496F-9C69-0750EED2BD9A}" destId="{2BBF6546-7C40-453E-A9A6-FDEA3439109E}" srcOrd="0" destOrd="0" parTransId="{A4A1895F-4EB1-4877-89E4-52F81815FF17}" sibTransId="{13604285-3D32-4EFE-A001-8365447C0050}"/>
    <dgm:cxn modelId="{99D672EE-2D39-4338-8F3F-DD7056415480}" type="presOf" srcId="{FBB657BB-4D50-496F-9C69-0750EED2BD9A}" destId="{729AC77E-4C3E-4E22-B2D2-87017CD87CF8}" srcOrd="0" destOrd="0" presId="urn:microsoft.com/office/officeart/2005/8/layout/radial3"/>
    <dgm:cxn modelId="{62AF2565-CA87-4F05-88C9-1F658F5D6AD7}" type="presOf" srcId="{2BBF6546-7C40-453E-A9A6-FDEA3439109E}" destId="{2982BB6A-6E60-4F49-ABF0-9D9218067C89}" srcOrd="0" destOrd="0" presId="urn:microsoft.com/office/officeart/2005/8/layout/radial3"/>
    <dgm:cxn modelId="{2673456A-0705-4B08-97C5-DDCB2A6A3042}" type="presOf" srcId="{A521A33C-91C6-4F61-9252-BE913518BA56}" destId="{34234672-0794-4AA3-B15A-D65925C3130D}" srcOrd="0" destOrd="0" presId="urn:microsoft.com/office/officeart/2005/8/layout/radial3"/>
    <dgm:cxn modelId="{552E13BC-3BF1-46FC-8136-F0766DC887B5}" srcId="{2BBF6546-7C40-453E-A9A6-FDEA3439109E}" destId="{A8DEBFB7-4162-46BB-B5A7-C6B002974491}" srcOrd="5" destOrd="0" parTransId="{7698D4F0-EF05-4AAD-9CDA-14A29C9AB527}" sibTransId="{C445513A-2D95-4940-9507-BD20365C13A3}"/>
    <dgm:cxn modelId="{0531F961-D649-4404-BBF0-C075946CB553}" type="presParOf" srcId="{729AC77E-4C3E-4E22-B2D2-87017CD87CF8}" destId="{92AA4C61-D824-4554-899D-1266C7EC55FA}" srcOrd="0" destOrd="0" presId="urn:microsoft.com/office/officeart/2005/8/layout/radial3"/>
    <dgm:cxn modelId="{3C2A35C0-BED4-408E-A5F9-2C535382F93D}" type="presParOf" srcId="{92AA4C61-D824-4554-899D-1266C7EC55FA}" destId="{2982BB6A-6E60-4F49-ABF0-9D9218067C89}" srcOrd="0" destOrd="0" presId="urn:microsoft.com/office/officeart/2005/8/layout/radial3"/>
    <dgm:cxn modelId="{8DBE8853-7476-4740-A4A0-9C5F1C639590}" type="presParOf" srcId="{92AA4C61-D824-4554-899D-1266C7EC55FA}" destId="{61DBD8E3-937A-43FA-86ED-4CC864566486}" srcOrd="1" destOrd="0" presId="urn:microsoft.com/office/officeart/2005/8/layout/radial3"/>
    <dgm:cxn modelId="{5C13CB91-8B33-4E59-97B4-5FB3F2B7E193}" type="presParOf" srcId="{92AA4C61-D824-4554-899D-1266C7EC55FA}" destId="{4897F3BF-60C0-4B9E-ABBA-EF87FEF88F89}" srcOrd="2" destOrd="0" presId="urn:microsoft.com/office/officeart/2005/8/layout/radial3"/>
    <dgm:cxn modelId="{F0BD35E7-3360-42DD-95AF-E84CCC0EB5BC}" type="presParOf" srcId="{92AA4C61-D824-4554-899D-1266C7EC55FA}" destId="{34234672-0794-4AA3-B15A-D65925C3130D}" srcOrd="3" destOrd="0" presId="urn:microsoft.com/office/officeart/2005/8/layout/radial3"/>
    <dgm:cxn modelId="{CC8B25B0-C6D4-4DDD-B5A7-77BE9FF61C18}" type="presParOf" srcId="{92AA4C61-D824-4554-899D-1266C7EC55FA}" destId="{4E3093B7-1D6E-44E8-BD16-36802DACD1BF}" srcOrd="4" destOrd="0" presId="urn:microsoft.com/office/officeart/2005/8/layout/radial3"/>
    <dgm:cxn modelId="{97D4402C-1CB9-412E-834D-533930E8CAA9}" type="presParOf" srcId="{92AA4C61-D824-4554-899D-1266C7EC55FA}" destId="{3CBB35EF-868B-467B-A158-278C98D6825D}" srcOrd="5" destOrd="0" presId="urn:microsoft.com/office/officeart/2005/8/layout/radial3"/>
    <dgm:cxn modelId="{C9B46266-6BC4-4C54-B3EE-EFB5B43D7E4A}" type="presParOf" srcId="{92AA4C61-D824-4554-899D-1266C7EC55FA}" destId="{FA2C7E20-6C86-413D-A521-F52E881EC04B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BBC222-FA2F-4BE3-828F-9A0BFAF196B9}" type="doc">
      <dgm:prSet loTypeId="urn:microsoft.com/office/officeart/2005/8/layout/equation2" loCatId="relationship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cs-CZ"/>
        </a:p>
      </dgm:t>
    </dgm:pt>
    <dgm:pt modelId="{F31BA884-8B60-432F-B6C5-79F669F83987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data</a:t>
          </a:r>
        </a:p>
        <a:p>
          <a:r>
            <a:rPr lang="cs-CZ" sz="1800" b="1" dirty="0" err="1" smtClean="0">
              <a:solidFill>
                <a:schemeClr val="tx1"/>
              </a:solidFill>
            </a:rPr>
            <a:t>info</a:t>
          </a:r>
          <a:endParaRPr lang="cs-CZ" sz="1800" b="1" dirty="0">
            <a:solidFill>
              <a:schemeClr val="tx1"/>
            </a:solidFill>
          </a:endParaRPr>
        </a:p>
      </dgm:t>
    </dgm:pt>
    <dgm:pt modelId="{72513051-6EB3-416C-8079-C62A9064A8B9}" type="parTrans" cxnId="{D54B222B-2E24-4156-84F0-714C3648EDB6}">
      <dgm:prSet/>
      <dgm:spPr/>
      <dgm:t>
        <a:bodyPr/>
        <a:lstStyle/>
        <a:p>
          <a:endParaRPr lang="cs-CZ" sz="1800" b="1">
            <a:solidFill>
              <a:schemeClr val="tx1"/>
            </a:solidFill>
          </a:endParaRPr>
        </a:p>
      </dgm:t>
    </dgm:pt>
    <dgm:pt modelId="{25234F73-6B31-44A8-A952-8F0ABCF183B1}" type="sibTrans" cxnId="{D54B222B-2E24-4156-84F0-714C3648EDB6}">
      <dgm:prSet custT="1"/>
      <dgm:spPr/>
      <dgm:t>
        <a:bodyPr/>
        <a:lstStyle/>
        <a:p>
          <a:endParaRPr lang="cs-CZ" sz="1800" b="1">
            <a:solidFill>
              <a:schemeClr val="tx1"/>
            </a:solidFill>
          </a:endParaRPr>
        </a:p>
      </dgm:t>
    </dgm:pt>
    <dgm:pt modelId="{EB4543F0-3BF9-4234-A58F-1B57BBD7E25F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výzkum</a:t>
          </a:r>
        </a:p>
        <a:p>
          <a:r>
            <a:rPr lang="cs-CZ" sz="1800" b="1" dirty="0" smtClean="0">
              <a:solidFill>
                <a:schemeClr val="tx1"/>
              </a:solidFill>
            </a:rPr>
            <a:t>inovace</a:t>
          </a:r>
          <a:endParaRPr lang="cs-CZ" sz="1800" b="1" dirty="0">
            <a:solidFill>
              <a:schemeClr val="tx1"/>
            </a:solidFill>
          </a:endParaRPr>
        </a:p>
      </dgm:t>
    </dgm:pt>
    <dgm:pt modelId="{26DAFB75-2CA8-4025-A9A9-5F3702927515}" type="parTrans" cxnId="{CDF7BFF2-28B7-4320-A732-5F7578473903}">
      <dgm:prSet/>
      <dgm:spPr/>
      <dgm:t>
        <a:bodyPr/>
        <a:lstStyle/>
        <a:p>
          <a:endParaRPr lang="cs-CZ" sz="1800" b="1">
            <a:solidFill>
              <a:schemeClr val="tx1"/>
            </a:solidFill>
          </a:endParaRPr>
        </a:p>
      </dgm:t>
    </dgm:pt>
    <dgm:pt modelId="{2668A59D-8213-42A3-B86B-BE21412572FA}" type="sibTrans" cxnId="{CDF7BFF2-28B7-4320-A732-5F7578473903}">
      <dgm:prSet custT="1"/>
      <dgm:spPr/>
      <dgm:t>
        <a:bodyPr/>
        <a:lstStyle/>
        <a:p>
          <a:endParaRPr lang="cs-CZ" sz="1800" b="1">
            <a:solidFill>
              <a:schemeClr val="tx1"/>
            </a:solidFill>
          </a:endParaRPr>
        </a:p>
      </dgm:t>
    </dgm:pt>
    <dgm:pt modelId="{03F1FCDB-F7F8-43C2-8A93-99CF5E5090B2}">
      <dgm:prSet phldrT="[Text]" custT="1"/>
      <dgm:spPr/>
      <dgm:t>
        <a:bodyPr/>
        <a:lstStyle/>
        <a:p>
          <a:r>
            <a:rPr lang="cs-CZ" sz="1800" b="1" dirty="0" err="1" smtClean="0">
              <a:solidFill>
                <a:schemeClr val="tx1"/>
              </a:solidFill>
            </a:rPr>
            <a:t>benchmarking</a:t>
          </a:r>
          <a:endParaRPr lang="cs-CZ" sz="1800" b="1" dirty="0" smtClean="0">
            <a:solidFill>
              <a:schemeClr val="tx1"/>
            </a:solidFill>
          </a:endParaRPr>
        </a:p>
        <a:p>
          <a:r>
            <a:rPr lang="cs-CZ" sz="1800" b="1" dirty="0" smtClean="0">
              <a:solidFill>
                <a:schemeClr val="tx1"/>
              </a:solidFill>
            </a:rPr>
            <a:t>analýzy</a:t>
          </a:r>
        </a:p>
        <a:p>
          <a:r>
            <a:rPr lang="cs-CZ" sz="1800" b="1" dirty="0" smtClean="0">
              <a:solidFill>
                <a:schemeClr val="tx1"/>
              </a:solidFill>
            </a:rPr>
            <a:t>doporučení</a:t>
          </a:r>
        </a:p>
        <a:p>
          <a:r>
            <a:rPr lang="cs-CZ" sz="1800" b="1" dirty="0" smtClean="0">
              <a:solidFill>
                <a:schemeClr val="tx1"/>
              </a:solidFill>
            </a:rPr>
            <a:t>dobré praxe</a:t>
          </a:r>
        </a:p>
      </dgm:t>
    </dgm:pt>
    <dgm:pt modelId="{E74D32A1-26E1-457E-BFE2-005CD102A94D}" type="parTrans" cxnId="{31AB5C47-CCFD-4AF6-9EB7-BC448FA78EE7}">
      <dgm:prSet/>
      <dgm:spPr/>
      <dgm:t>
        <a:bodyPr/>
        <a:lstStyle/>
        <a:p>
          <a:endParaRPr lang="cs-CZ" sz="1800" b="1">
            <a:solidFill>
              <a:schemeClr val="tx1"/>
            </a:solidFill>
          </a:endParaRPr>
        </a:p>
      </dgm:t>
    </dgm:pt>
    <dgm:pt modelId="{5C4CCBF7-C39D-4A14-935B-00857740900E}" type="sibTrans" cxnId="{31AB5C47-CCFD-4AF6-9EB7-BC448FA78EE7}">
      <dgm:prSet/>
      <dgm:spPr/>
      <dgm:t>
        <a:bodyPr/>
        <a:lstStyle/>
        <a:p>
          <a:endParaRPr lang="cs-CZ" sz="1800" b="1">
            <a:solidFill>
              <a:schemeClr val="tx1"/>
            </a:solidFill>
          </a:endParaRPr>
        </a:p>
      </dgm:t>
    </dgm:pt>
    <dgm:pt modelId="{A2079D59-4C18-4AA6-B54F-EC568FEBF57C}" type="pres">
      <dgm:prSet presAssocID="{CFBBC222-FA2F-4BE3-828F-9A0BFAF196B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604466C-ADB4-4BD6-AC34-AF065DE793BD}" type="pres">
      <dgm:prSet presAssocID="{CFBBC222-FA2F-4BE3-828F-9A0BFAF196B9}" presName="vNodes" presStyleCnt="0"/>
      <dgm:spPr/>
    </dgm:pt>
    <dgm:pt modelId="{1810AC50-C63F-4E08-BA21-CBE3B5681852}" type="pres">
      <dgm:prSet presAssocID="{F31BA884-8B60-432F-B6C5-79F669F8398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6E3F3F0-8DE4-4AF1-BB09-CE9A08E5E061}" type="pres">
      <dgm:prSet presAssocID="{25234F73-6B31-44A8-A952-8F0ABCF183B1}" presName="spacerT" presStyleCnt="0"/>
      <dgm:spPr/>
    </dgm:pt>
    <dgm:pt modelId="{936D4A48-99D2-4012-A7A7-560C6C8779EA}" type="pres">
      <dgm:prSet presAssocID="{25234F73-6B31-44A8-A952-8F0ABCF183B1}" presName="sibTrans" presStyleLbl="sibTrans2D1" presStyleIdx="0" presStyleCnt="2"/>
      <dgm:spPr/>
      <dgm:t>
        <a:bodyPr/>
        <a:lstStyle/>
        <a:p>
          <a:endParaRPr lang="cs-CZ"/>
        </a:p>
      </dgm:t>
    </dgm:pt>
    <dgm:pt modelId="{7D836295-E334-46A2-B011-23EF6424EDE4}" type="pres">
      <dgm:prSet presAssocID="{25234F73-6B31-44A8-A952-8F0ABCF183B1}" presName="spacerB" presStyleCnt="0"/>
      <dgm:spPr/>
    </dgm:pt>
    <dgm:pt modelId="{579A0E42-6155-4903-AB4D-98EB4F8C7400}" type="pres">
      <dgm:prSet presAssocID="{EB4543F0-3BF9-4234-A58F-1B57BBD7E25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640980-CC16-4223-B254-C2EFE0577F2D}" type="pres">
      <dgm:prSet presAssocID="{CFBBC222-FA2F-4BE3-828F-9A0BFAF196B9}" presName="sibTransLast" presStyleLbl="sibTrans2D1" presStyleIdx="1" presStyleCnt="2"/>
      <dgm:spPr/>
      <dgm:t>
        <a:bodyPr/>
        <a:lstStyle/>
        <a:p>
          <a:endParaRPr lang="cs-CZ"/>
        </a:p>
      </dgm:t>
    </dgm:pt>
    <dgm:pt modelId="{E27406C1-FDCA-4215-9602-51236745EAB4}" type="pres">
      <dgm:prSet presAssocID="{CFBBC222-FA2F-4BE3-828F-9A0BFAF196B9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F727AD0B-F168-4E30-8B9F-476B3B68399B}" type="pres">
      <dgm:prSet presAssocID="{CFBBC222-FA2F-4BE3-828F-9A0BFAF196B9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CE0EE64-BBFA-4AD0-8C28-A17AB5B51F59}" type="presOf" srcId="{2668A59D-8213-42A3-B86B-BE21412572FA}" destId="{1C640980-CC16-4223-B254-C2EFE0577F2D}" srcOrd="0" destOrd="0" presId="urn:microsoft.com/office/officeart/2005/8/layout/equation2"/>
    <dgm:cxn modelId="{31AB5C47-CCFD-4AF6-9EB7-BC448FA78EE7}" srcId="{CFBBC222-FA2F-4BE3-828F-9A0BFAF196B9}" destId="{03F1FCDB-F7F8-43C2-8A93-99CF5E5090B2}" srcOrd="2" destOrd="0" parTransId="{E74D32A1-26E1-457E-BFE2-005CD102A94D}" sibTransId="{5C4CCBF7-C39D-4A14-935B-00857740900E}"/>
    <dgm:cxn modelId="{8A561757-34E4-4DA5-A481-912DF43E9506}" type="presOf" srcId="{CFBBC222-FA2F-4BE3-828F-9A0BFAF196B9}" destId="{A2079D59-4C18-4AA6-B54F-EC568FEBF57C}" srcOrd="0" destOrd="0" presId="urn:microsoft.com/office/officeart/2005/8/layout/equation2"/>
    <dgm:cxn modelId="{A00E6BD0-7CAC-46E2-B673-0948D5F49154}" type="presOf" srcId="{25234F73-6B31-44A8-A952-8F0ABCF183B1}" destId="{936D4A48-99D2-4012-A7A7-560C6C8779EA}" srcOrd="0" destOrd="0" presId="urn:microsoft.com/office/officeart/2005/8/layout/equation2"/>
    <dgm:cxn modelId="{8B9947C0-1167-41D4-B92B-B3B574E43A6F}" type="presOf" srcId="{2668A59D-8213-42A3-B86B-BE21412572FA}" destId="{E27406C1-FDCA-4215-9602-51236745EAB4}" srcOrd="1" destOrd="0" presId="urn:microsoft.com/office/officeart/2005/8/layout/equation2"/>
    <dgm:cxn modelId="{B7FC83E3-7C94-4C9A-96FA-CAC7B3896225}" type="presOf" srcId="{03F1FCDB-F7F8-43C2-8A93-99CF5E5090B2}" destId="{F727AD0B-F168-4E30-8B9F-476B3B68399B}" srcOrd="0" destOrd="0" presId="urn:microsoft.com/office/officeart/2005/8/layout/equation2"/>
    <dgm:cxn modelId="{CDF7BFF2-28B7-4320-A732-5F7578473903}" srcId="{CFBBC222-FA2F-4BE3-828F-9A0BFAF196B9}" destId="{EB4543F0-3BF9-4234-A58F-1B57BBD7E25F}" srcOrd="1" destOrd="0" parTransId="{26DAFB75-2CA8-4025-A9A9-5F3702927515}" sibTransId="{2668A59D-8213-42A3-B86B-BE21412572FA}"/>
    <dgm:cxn modelId="{8E49DEF1-37D5-4C40-A605-2A6EABD7FD57}" type="presOf" srcId="{F31BA884-8B60-432F-B6C5-79F669F83987}" destId="{1810AC50-C63F-4E08-BA21-CBE3B5681852}" srcOrd="0" destOrd="0" presId="urn:microsoft.com/office/officeart/2005/8/layout/equation2"/>
    <dgm:cxn modelId="{41E8AD8B-C227-46FF-BC09-C20AFAF683E0}" type="presOf" srcId="{EB4543F0-3BF9-4234-A58F-1B57BBD7E25F}" destId="{579A0E42-6155-4903-AB4D-98EB4F8C7400}" srcOrd="0" destOrd="0" presId="urn:microsoft.com/office/officeart/2005/8/layout/equation2"/>
    <dgm:cxn modelId="{D54B222B-2E24-4156-84F0-714C3648EDB6}" srcId="{CFBBC222-FA2F-4BE3-828F-9A0BFAF196B9}" destId="{F31BA884-8B60-432F-B6C5-79F669F83987}" srcOrd="0" destOrd="0" parTransId="{72513051-6EB3-416C-8079-C62A9064A8B9}" sibTransId="{25234F73-6B31-44A8-A952-8F0ABCF183B1}"/>
    <dgm:cxn modelId="{F93D4366-74E2-4DE8-AB24-57878CF8EC0F}" type="presParOf" srcId="{A2079D59-4C18-4AA6-B54F-EC568FEBF57C}" destId="{7604466C-ADB4-4BD6-AC34-AF065DE793BD}" srcOrd="0" destOrd="0" presId="urn:microsoft.com/office/officeart/2005/8/layout/equation2"/>
    <dgm:cxn modelId="{D1BBE11B-0C33-4DBE-B8D5-9864EF6205DD}" type="presParOf" srcId="{7604466C-ADB4-4BD6-AC34-AF065DE793BD}" destId="{1810AC50-C63F-4E08-BA21-CBE3B5681852}" srcOrd="0" destOrd="0" presId="urn:microsoft.com/office/officeart/2005/8/layout/equation2"/>
    <dgm:cxn modelId="{754B8515-117E-4502-BDBE-08F075C031F1}" type="presParOf" srcId="{7604466C-ADB4-4BD6-AC34-AF065DE793BD}" destId="{E6E3F3F0-8DE4-4AF1-BB09-CE9A08E5E061}" srcOrd="1" destOrd="0" presId="urn:microsoft.com/office/officeart/2005/8/layout/equation2"/>
    <dgm:cxn modelId="{168C9BD9-1C37-4C0F-90D3-1301741E3A3D}" type="presParOf" srcId="{7604466C-ADB4-4BD6-AC34-AF065DE793BD}" destId="{936D4A48-99D2-4012-A7A7-560C6C8779EA}" srcOrd="2" destOrd="0" presId="urn:microsoft.com/office/officeart/2005/8/layout/equation2"/>
    <dgm:cxn modelId="{6B003A27-5C71-48E5-9FAA-DBF7283DEA76}" type="presParOf" srcId="{7604466C-ADB4-4BD6-AC34-AF065DE793BD}" destId="{7D836295-E334-46A2-B011-23EF6424EDE4}" srcOrd="3" destOrd="0" presId="urn:microsoft.com/office/officeart/2005/8/layout/equation2"/>
    <dgm:cxn modelId="{E3BF6BEF-B926-4984-87A4-00CE8EC9CBC7}" type="presParOf" srcId="{7604466C-ADB4-4BD6-AC34-AF065DE793BD}" destId="{579A0E42-6155-4903-AB4D-98EB4F8C7400}" srcOrd="4" destOrd="0" presId="urn:microsoft.com/office/officeart/2005/8/layout/equation2"/>
    <dgm:cxn modelId="{74FC9033-BCD7-4116-8E0D-BDB83DBC74DA}" type="presParOf" srcId="{A2079D59-4C18-4AA6-B54F-EC568FEBF57C}" destId="{1C640980-CC16-4223-B254-C2EFE0577F2D}" srcOrd="1" destOrd="0" presId="urn:microsoft.com/office/officeart/2005/8/layout/equation2"/>
    <dgm:cxn modelId="{3645E4B3-A9E6-4904-AD68-93666A015F9B}" type="presParOf" srcId="{1C640980-CC16-4223-B254-C2EFE0577F2D}" destId="{E27406C1-FDCA-4215-9602-51236745EAB4}" srcOrd="0" destOrd="0" presId="urn:microsoft.com/office/officeart/2005/8/layout/equation2"/>
    <dgm:cxn modelId="{481313A2-524F-43D6-9FDD-49C903F2B65B}" type="presParOf" srcId="{A2079D59-4C18-4AA6-B54F-EC568FEBF57C}" destId="{F727AD0B-F168-4E30-8B9F-476B3B68399B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82BB6A-6E60-4F49-ABF0-9D9218067C89}">
      <dsp:nvSpPr>
        <dsp:cNvPr id="0" name=""/>
        <dsp:cNvSpPr/>
      </dsp:nvSpPr>
      <dsp:spPr>
        <a:xfrm>
          <a:off x="937835" y="888184"/>
          <a:ext cx="2212670" cy="2212670"/>
        </a:xfrm>
        <a:prstGeom prst="ellipse">
          <a:avLst/>
        </a:prstGeom>
        <a:solidFill>
          <a:srgbClr val="C00000">
            <a:alpha val="50000"/>
          </a:srgb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b="1" kern="1200" dirty="0" smtClean="0"/>
            <a:t>IVS</a:t>
          </a:r>
          <a:endParaRPr lang="cs-CZ" sz="6500" kern="1200" dirty="0"/>
        </a:p>
      </dsp:txBody>
      <dsp:txXfrm>
        <a:off x="1261873" y="1212222"/>
        <a:ext cx="1564594" cy="1564594"/>
      </dsp:txXfrm>
    </dsp:sp>
    <dsp:sp modelId="{61DBD8E3-937A-43FA-86ED-4CC864566486}">
      <dsp:nvSpPr>
        <dsp:cNvPr id="0" name=""/>
        <dsp:cNvSpPr/>
      </dsp:nvSpPr>
      <dsp:spPr>
        <a:xfrm>
          <a:off x="1491002" y="394"/>
          <a:ext cx="1106335" cy="1106335"/>
        </a:xfrm>
        <a:prstGeom prst="ellipse">
          <a:avLst/>
        </a:prstGeom>
        <a:solidFill>
          <a:srgbClr val="FFFF00">
            <a:alpha val="50000"/>
          </a:srgb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Inovace</a:t>
          </a:r>
          <a:endParaRPr lang="cs-CZ" sz="1100" kern="1200" dirty="0"/>
        </a:p>
      </dsp:txBody>
      <dsp:txXfrm>
        <a:off x="1653021" y="162413"/>
        <a:ext cx="782297" cy="782297"/>
      </dsp:txXfrm>
    </dsp:sp>
    <dsp:sp modelId="{4897F3BF-60C0-4B9E-ABBA-EF87FEF88F89}">
      <dsp:nvSpPr>
        <dsp:cNvPr id="0" name=""/>
        <dsp:cNvSpPr/>
      </dsp:nvSpPr>
      <dsp:spPr>
        <a:xfrm>
          <a:off x="2738908" y="720873"/>
          <a:ext cx="1106335" cy="1106335"/>
        </a:xfrm>
        <a:prstGeom prst="ellipse">
          <a:avLst/>
        </a:prstGeom>
        <a:solidFill>
          <a:srgbClr val="92D050">
            <a:alpha val="50000"/>
          </a:srgb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Odbornost</a:t>
          </a:r>
          <a:endParaRPr lang="cs-CZ" sz="1100" kern="1200" dirty="0"/>
        </a:p>
      </dsp:txBody>
      <dsp:txXfrm>
        <a:off x="2900927" y="882892"/>
        <a:ext cx="782297" cy="782297"/>
      </dsp:txXfrm>
    </dsp:sp>
    <dsp:sp modelId="{34234672-0794-4AA3-B15A-D65925C3130D}">
      <dsp:nvSpPr>
        <dsp:cNvPr id="0" name=""/>
        <dsp:cNvSpPr/>
      </dsp:nvSpPr>
      <dsp:spPr>
        <a:xfrm>
          <a:off x="2738908" y="2161831"/>
          <a:ext cx="1106335" cy="1106335"/>
        </a:xfrm>
        <a:prstGeom prst="ellipse">
          <a:avLst/>
        </a:prstGeom>
        <a:solidFill>
          <a:schemeClr val="tx2">
            <a:lumMod val="60000"/>
            <a:lumOff val="40000"/>
            <a:alpha val="5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Nezávislost</a:t>
          </a:r>
          <a:endParaRPr lang="cs-CZ" sz="1100" kern="1200" dirty="0"/>
        </a:p>
      </dsp:txBody>
      <dsp:txXfrm>
        <a:off x="2900927" y="2323850"/>
        <a:ext cx="782297" cy="782297"/>
      </dsp:txXfrm>
    </dsp:sp>
    <dsp:sp modelId="{4E3093B7-1D6E-44E8-BD16-36802DACD1BF}">
      <dsp:nvSpPr>
        <dsp:cNvPr id="0" name=""/>
        <dsp:cNvSpPr/>
      </dsp:nvSpPr>
      <dsp:spPr>
        <a:xfrm>
          <a:off x="1399110" y="2882309"/>
          <a:ext cx="1290119" cy="1106335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Dlouhodobost</a:t>
          </a:r>
          <a:endParaRPr lang="cs-CZ" sz="1100" kern="1200" dirty="0"/>
        </a:p>
      </dsp:txBody>
      <dsp:txXfrm>
        <a:off x="1588044" y="3044328"/>
        <a:ext cx="912251" cy="782297"/>
      </dsp:txXfrm>
    </dsp:sp>
    <dsp:sp modelId="{3CBB35EF-868B-467B-A158-278C98D6825D}">
      <dsp:nvSpPr>
        <dsp:cNvPr id="0" name=""/>
        <dsp:cNvSpPr/>
      </dsp:nvSpPr>
      <dsp:spPr>
        <a:xfrm>
          <a:off x="243097" y="2161831"/>
          <a:ext cx="1106335" cy="1106335"/>
        </a:xfrm>
        <a:prstGeom prst="ellipse">
          <a:avLst/>
        </a:prstGeom>
        <a:solidFill>
          <a:schemeClr val="bg1">
            <a:lumMod val="75000"/>
            <a:alpha val="5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Partnerství</a:t>
          </a:r>
          <a:endParaRPr lang="cs-CZ" sz="1100" kern="1200" dirty="0"/>
        </a:p>
      </dsp:txBody>
      <dsp:txXfrm>
        <a:off x="405116" y="2323850"/>
        <a:ext cx="782297" cy="782297"/>
      </dsp:txXfrm>
    </dsp:sp>
    <dsp:sp modelId="{FA2C7E20-6C86-413D-A521-F52E881EC04B}">
      <dsp:nvSpPr>
        <dsp:cNvPr id="0" name=""/>
        <dsp:cNvSpPr/>
      </dsp:nvSpPr>
      <dsp:spPr>
        <a:xfrm>
          <a:off x="193356" y="720873"/>
          <a:ext cx="1205816" cy="1106335"/>
        </a:xfrm>
        <a:prstGeom prst="ellipse">
          <a:avLst/>
        </a:prstGeom>
        <a:solidFill>
          <a:srgbClr val="002060">
            <a:alpha val="50000"/>
          </a:srgb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err="1" smtClean="0"/>
            <a:t>Multi-disciplinarita</a:t>
          </a:r>
          <a:endParaRPr lang="cs-CZ" sz="1100" kern="1200" dirty="0"/>
        </a:p>
      </dsp:txBody>
      <dsp:txXfrm>
        <a:off x="369944" y="882892"/>
        <a:ext cx="852640" cy="7822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10AC50-C63F-4E08-BA21-CBE3B5681852}">
      <dsp:nvSpPr>
        <dsp:cNvPr id="0" name=""/>
        <dsp:cNvSpPr/>
      </dsp:nvSpPr>
      <dsp:spPr>
        <a:xfrm>
          <a:off x="827206" y="36"/>
          <a:ext cx="1500410" cy="1500410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chemeClr val="tx1"/>
              </a:solidFill>
            </a:rPr>
            <a:t>data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err="1" smtClean="0">
              <a:solidFill>
                <a:schemeClr val="tx1"/>
              </a:solidFill>
            </a:rPr>
            <a:t>info</a:t>
          </a:r>
          <a:endParaRPr lang="cs-CZ" sz="1800" b="1" kern="1200" dirty="0">
            <a:solidFill>
              <a:schemeClr val="tx1"/>
            </a:solidFill>
          </a:endParaRPr>
        </a:p>
      </dsp:txBody>
      <dsp:txXfrm>
        <a:off x="1046936" y="219766"/>
        <a:ext cx="1060950" cy="1060950"/>
      </dsp:txXfrm>
    </dsp:sp>
    <dsp:sp modelId="{936D4A48-99D2-4012-A7A7-560C6C8779EA}">
      <dsp:nvSpPr>
        <dsp:cNvPr id="0" name=""/>
        <dsp:cNvSpPr/>
      </dsp:nvSpPr>
      <dsp:spPr>
        <a:xfrm>
          <a:off x="1142293" y="1622280"/>
          <a:ext cx="870238" cy="870238"/>
        </a:xfrm>
        <a:prstGeom prst="mathPlus">
          <a:avLst/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b="1" kern="1200">
            <a:solidFill>
              <a:schemeClr val="tx1"/>
            </a:solidFill>
          </a:endParaRPr>
        </a:p>
      </dsp:txBody>
      <dsp:txXfrm>
        <a:off x="1257643" y="1955059"/>
        <a:ext cx="639538" cy="204680"/>
      </dsp:txXfrm>
    </dsp:sp>
    <dsp:sp modelId="{579A0E42-6155-4903-AB4D-98EB4F8C7400}">
      <dsp:nvSpPr>
        <dsp:cNvPr id="0" name=""/>
        <dsp:cNvSpPr/>
      </dsp:nvSpPr>
      <dsp:spPr>
        <a:xfrm>
          <a:off x="827206" y="2614352"/>
          <a:ext cx="1500410" cy="1500410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chemeClr val="tx1"/>
              </a:solidFill>
            </a:rPr>
            <a:t>výzkum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chemeClr val="tx1"/>
              </a:solidFill>
            </a:rPr>
            <a:t>inovace</a:t>
          </a:r>
          <a:endParaRPr lang="cs-CZ" sz="1800" b="1" kern="1200" dirty="0">
            <a:solidFill>
              <a:schemeClr val="tx1"/>
            </a:solidFill>
          </a:endParaRPr>
        </a:p>
      </dsp:txBody>
      <dsp:txXfrm>
        <a:off x="1046936" y="2834082"/>
        <a:ext cx="1060950" cy="1060950"/>
      </dsp:txXfrm>
    </dsp:sp>
    <dsp:sp modelId="{1C640980-CC16-4223-B254-C2EFE0577F2D}">
      <dsp:nvSpPr>
        <dsp:cNvPr id="0" name=""/>
        <dsp:cNvSpPr/>
      </dsp:nvSpPr>
      <dsp:spPr>
        <a:xfrm>
          <a:off x="2552679" y="1778323"/>
          <a:ext cx="477130" cy="5581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b="1" kern="1200">
            <a:solidFill>
              <a:schemeClr val="tx1"/>
            </a:solidFill>
          </a:endParaRPr>
        </a:p>
      </dsp:txBody>
      <dsp:txXfrm>
        <a:off x="2552679" y="1889953"/>
        <a:ext cx="333991" cy="334892"/>
      </dsp:txXfrm>
    </dsp:sp>
    <dsp:sp modelId="{F727AD0B-F168-4E30-8B9F-476B3B68399B}">
      <dsp:nvSpPr>
        <dsp:cNvPr id="0" name=""/>
        <dsp:cNvSpPr/>
      </dsp:nvSpPr>
      <dsp:spPr>
        <a:xfrm>
          <a:off x="3227863" y="556989"/>
          <a:ext cx="3000821" cy="300082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err="1" smtClean="0">
              <a:solidFill>
                <a:schemeClr val="tx1"/>
              </a:solidFill>
            </a:rPr>
            <a:t>benchmarking</a:t>
          </a:r>
          <a:endParaRPr lang="cs-CZ" sz="1800" b="1" kern="1200" dirty="0" smtClean="0">
            <a:solidFill>
              <a:schemeClr val="tx1"/>
            </a:solidFill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chemeClr val="tx1"/>
              </a:solidFill>
            </a:rPr>
            <a:t>analýzy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chemeClr val="tx1"/>
              </a:solidFill>
            </a:rPr>
            <a:t>doporučení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chemeClr val="tx1"/>
              </a:solidFill>
            </a:rPr>
            <a:t>dobré praxe</a:t>
          </a:r>
        </a:p>
      </dsp:txBody>
      <dsp:txXfrm>
        <a:off x="3667323" y="996449"/>
        <a:ext cx="2121901" cy="21219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 altLang="cs-CZ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 altLang="cs-CZ"/>
          </a:p>
        </p:txBody>
      </p:sp>
      <p:sp>
        <p:nvSpPr>
          <p:cNvPr id="1003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 altLang="cs-CZ"/>
          </a:p>
        </p:txBody>
      </p:sp>
      <p:sp>
        <p:nvSpPr>
          <p:cNvPr id="1003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634D9CB-1186-4E97-85EF-EEFDD3E78B1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451449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cs-CZ" altLang="cs-CZ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cs-CZ" altLang="cs-CZ"/>
          </a:p>
        </p:txBody>
      </p:sp>
      <p:sp>
        <p:nvSpPr>
          <p:cNvPr id="1024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24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4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cs-CZ" altLang="cs-CZ"/>
          </a:p>
        </p:txBody>
      </p:sp>
      <p:sp>
        <p:nvSpPr>
          <p:cNvPr id="1024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061A6D36-8CFB-40FE-8D60-D2050488125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88111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A6D36-8CFB-40FE-8D60-D2050488125D}" type="slidenum">
              <a:rPr lang="cs-CZ" altLang="cs-CZ" smtClean="0"/>
              <a:pPr/>
              <a:t>2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425831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A6D36-8CFB-40FE-8D60-D2050488125D}" type="slidenum">
              <a:rPr lang="cs-CZ" altLang="cs-CZ" smtClean="0"/>
              <a:pPr/>
              <a:t>5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249039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A6D36-8CFB-40FE-8D60-D2050488125D}" type="slidenum">
              <a:rPr lang="cs-CZ" altLang="cs-CZ" smtClean="0"/>
              <a:pPr/>
              <a:t>6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6013080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A6D36-8CFB-40FE-8D60-D2050488125D}" type="slidenum">
              <a:rPr lang="cs-CZ" altLang="cs-CZ" smtClean="0"/>
              <a:pPr/>
              <a:t>8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9118754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A6D36-8CFB-40FE-8D60-D2050488125D}" type="slidenum">
              <a:rPr lang="cs-CZ" altLang="cs-CZ" smtClean="0"/>
              <a:pPr/>
              <a:t>9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895237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A6D36-8CFB-40FE-8D60-D2050488125D}" type="slidenum">
              <a:rPr lang="cs-CZ" altLang="cs-CZ" smtClean="0"/>
              <a:pPr/>
              <a:t>10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4793937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A6D36-8CFB-40FE-8D60-D2050488125D}" type="slidenum">
              <a:rPr lang="cs-CZ" altLang="cs-CZ" smtClean="0"/>
              <a:pPr/>
              <a:t>11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230242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A6D36-8CFB-40FE-8D60-D2050488125D}" type="slidenum">
              <a:rPr lang="cs-CZ" altLang="cs-CZ" smtClean="0"/>
              <a:pPr/>
              <a:t>12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7813660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A6D36-8CFB-40FE-8D60-D2050488125D}" type="slidenum">
              <a:rPr lang="cs-CZ" altLang="cs-CZ" smtClean="0"/>
              <a:pPr/>
              <a:t>13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6593095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A6D36-8CFB-40FE-8D60-D2050488125D}" type="slidenum">
              <a:rPr lang="cs-CZ" altLang="cs-CZ" smtClean="0"/>
              <a:pPr/>
              <a:t>14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8903687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A6D36-8CFB-40FE-8D60-D2050488125D}" type="slidenum">
              <a:rPr lang="cs-CZ" altLang="cs-CZ" smtClean="0"/>
              <a:pPr/>
              <a:t>16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2151291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A6D36-8CFB-40FE-8D60-D2050488125D}" type="slidenum">
              <a:rPr lang="cs-CZ" altLang="cs-CZ" smtClean="0"/>
              <a:pPr/>
              <a:t>20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322758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82675" y="2565401"/>
            <a:ext cx="7518400" cy="2663825"/>
          </a:xfrm>
        </p:spPr>
        <p:txBody>
          <a:bodyPr tIns="0" bIns="0" anchor="ctr"/>
          <a:lstStyle>
            <a:lvl1pPr>
              <a:defRPr sz="3200"/>
            </a:lvl1pPr>
          </a:lstStyle>
          <a:p>
            <a:pPr lvl="0"/>
            <a:r>
              <a:rPr lang="cs-CZ" altLang="cs-CZ" noProof="0" smtClean="0"/>
              <a:t>Kliknutím lze upravit styl.</a:t>
            </a:r>
            <a:endParaRPr lang="cs-CZ" altLang="cs-CZ" noProof="0" dirty="0" smtClean="0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2694" y="6248400"/>
            <a:ext cx="63059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69696"/>
                </a:solidFill>
              </a:defRPr>
            </a:lvl1pPr>
          </a:lstStyle>
          <a:p>
            <a:r>
              <a:rPr lang="cs-CZ" altLang="cs-CZ" dirty="0"/>
              <a:t>Definujte zápatí - název prezentace / pracoviště</a:t>
            </a:r>
          </a:p>
        </p:txBody>
      </p:sp>
      <p:sp>
        <p:nvSpPr>
          <p:cNvPr id="8" name="Rectangle 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18417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fld id="{0DE708CC-0C3F-4567-9698-B54C0F35BD31}" type="slidenum">
              <a:rPr lang="cs-CZ" altLang="cs-CZ" smtClean="0"/>
              <a:pPr/>
              <a:t>‹#›</a:t>
            </a:fld>
            <a:endParaRPr lang="cs-CZ" alt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00287D"/>
              </a:buClr>
              <a:buSzPct val="100000"/>
              <a:buFont typeface="Wingdings" panose="05000000000000000000" pitchFamily="2" charset="2"/>
              <a:buChar char="§"/>
              <a:defRPr/>
            </a:lvl1pPr>
            <a:lvl2pPr marL="742950" indent="-285750">
              <a:buClr>
                <a:srgbClr val="00287D"/>
              </a:buClr>
              <a:buFont typeface="Wingdings" panose="05000000000000000000" pitchFamily="2" charset="2"/>
              <a:buChar char="§"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dirty="0"/>
              <a:t>Definujte zápatí - název prezentace / pracoviště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970407D-EE58-4A0B-824B-1D3AE42DD9CF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6860472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9589" y="4406901"/>
            <a:ext cx="809148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9589" y="2906713"/>
            <a:ext cx="8091487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dirty="0"/>
              <a:t>Definujte zápatí - název prezentace / pracoviště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7F5D36C-8A95-44A1-B2E3-4B4CEE4AA93A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5636450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9588" y="2019301"/>
            <a:ext cx="3876944" cy="41105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24131" y="2019301"/>
            <a:ext cx="3876944" cy="41105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dirty="0"/>
              <a:t>Definujte zápatí - název prezentace / pracoviště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1152B74-69A5-4C0F-AF65-094CC50B2C3C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240045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9589" y="1134533"/>
            <a:ext cx="8091487" cy="64346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12369" y="2019300"/>
            <a:ext cx="387865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9588" y="2915728"/>
            <a:ext cx="3874282" cy="32104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723119" y="2019300"/>
            <a:ext cx="387795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22963" y="2938734"/>
            <a:ext cx="3878113" cy="319113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dirty="0"/>
              <a:t>Definujte zápatí - název prezentace / pracoviště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595CD6F-6F72-494C-9F75-EA7F2E402090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5253173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dirty="0"/>
              <a:t>Definujte zápatí - název prezentace / pracoviště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27DA5A4-BFC5-452F-9F43-ADC3A6F1509E}" type="slidenum">
              <a:rPr lang="cs-CZ" altLang="cs-CZ"/>
              <a:pPr/>
              <a:t>‹#›</a:t>
            </a:fld>
            <a:endParaRPr lang="cs-CZ" altLang="cs-CZ" dirty="0"/>
          </a:p>
        </p:txBody>
      </p:sp>
      <p:sp>
        <p:nvSpPr>
          <p:cNvPr id="5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9588" y="2019300"/>
            <a:ext cx="8091487" cy="410686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710002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dirty="0"/>
              <a:t>Definujte zápatí - název prezentace / pracoviště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D6C118-631F-4A80-9886-907009361577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9540641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9588" y="1134534"/>
            <a:ext cx="8091487" cy="643465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1" y="2019300"/>
            <a:ext cx="5026025" cy="410686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9588" y="2019300"/>
            <a:ext cx="2746884" cy="410686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/>
              <a:t>Definujte zápatí - název prezentace / pracoviště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A562BE3-FB3A-4F01-A26A-8D36CDF01ADA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31545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5087507"/>
            <a:ext cx="5486400" cy="566739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134533"/>
            <a:ext cx="5486400" cy="387454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654246"/>
            <a:ext cx="5486400" cy="4756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/>
              <a:t>Definujte zápatí - název prezentace / pracoviště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268BFBB-FD49-4E22-AEFE-2646EB3E88CA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6953200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/>
              <a:t>Definujte zápatí - název prezentace / pracoviště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FD44865-E482-4274-BA0A-6D969A5DE30D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3906166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97689" y="1125539"/>
            <a:ext cx="1703387" cy="50069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9588" y="1125539"/>
            <a:ext cx="6037861" cy="5006975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/>
              <a:t>Definujte zápatí - název prezentace / pracoviště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7153075-B133-4825-BEAD-9495BA665D3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527274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2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509589" y="1125539"/>
            <a:ext cx="8086635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dirty="0" smtClean="0"/>
              <a:t>Klepnutím lze upravit styl předlohy nadpisů.</a:t>
            </a:r>
          </a:p>
        </p:txBody>
      </p:sp>
      <p:sp>
        <p:nvSpPr>
          <p:cNvPr id="6452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9589" y="2017713"/>
            <a:ext cx="8082321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dirty="0" smtClean="0"/>
              <a:t>Klepnutím lze upravit styly předlohy textu.</a:t>
            </a:r>
          </a:p>
          <a:p>
            <a:pPr lvl="1"/>
            <a:r>
              <a:rPr lang="cs-CZ" altLang="cs-CZ" dirty="0" smtClean="0"/>
              <a:t>Druhá úroveň</a:t>
            </a:r>
          </a:p>
        </p:txBody>
      </p:sp>
      <p:sp>
        <p:nvSpPr>
          <p:cNvPr id="64529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2694" y="6248400"/>
            <a:ext cx="63059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69696"/>
                </a:solidFill>
                <a:latin typeface="+mj-lt"/>
              </a:defRPr>
            </a:lvl1pPr>
          </a:lstStyle>
          <a:p>
            <a:r>
              <a:rPr lang="cs-CZ" altLang="cs-CZ" dirty="0" smtClean="0"/>
              <a:t>Definujte zápatí - název prezentace / pracoviště</a:t>
            </a:r>
            <a:endParaRPr lang="cs-CZ" altLang="cs-CZ" dirty="0"/>
          </a:p>
        </p:txBody>
      </p:sp>
      <p:sp>
        <p:nvSpPr>
          <p:cNvPr id="64530" name="Rectangle 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18417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969696"/>
                </a:solidFill>
                <a:latin typeface="+mj-lt"/>
              </a:defRPr>
            </a:lvl1pPr>
          </a:lstStyle>
          <a:p>
            <a:fld id="{0DE708CC-0C3F-4567-9698-B54C0F35BD31}" type="slidenum">
              <a:rPr lang="cs-CZ" altLang="cs-CZ" smtClean="0"/>
              <a:pPr/>
              <a:t>‹#›</a:t>
            </a:fld>
            <a:endParaRPr lang="cs-CZ" alt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00287D"/>
        </a:buClr>
        <a:buSzPct val="100000"/>
        <a:buFont typeface="Wingdings" pitchFamily="2" charset="2"/>
        <a:buChar char="§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287D"/>
        </a:buClr>
        <a:buSzPct val="80000"/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Blip>
          <a:blip r:embed="rId14"/>
        </a:buBlip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4"/>
        </a:buBlip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Blip>
          <a:blip r:embed="rId14"/>
        </a:buBlip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Blip>
          <a:blip r:embed="rId14"/>
        </a:buBlip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Blip>
          <a:blip r:embed="rId14"/>
        </a:buBlip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Blip>
          <a:blip r:embed="rId14"/>
        </a:buBlip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Blip>
          <a:blip r:embed="rId14"/>
        </a:buBlip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mikroinovace.eu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0.png"/><Relationship Id="rId7" Type="http://schemas.openxmlformats.org/officeDocument/2006/relationships/hyperlink" Target="http://mikroinovace.eu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vs.econ.muni.cz/wp-content/uploads/2014/09/Newsletter-I.2015.pdf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82675" y="1853222"/>
            <a:ext cx="7518400" cy="3694724"/>
          </a:xfrm>
        </p:spPr>
        <p:txBody>
          <a:bodyPr/>
          <a:lstStyle/>
          <a:p>
            <a:pPr algn="r"/>
            <a:r>
              <a:rPr lang="cs-CZ" altLang="cs-CZ" sz="4000" dirty="0" smtClean="0"/>
              <a:t>Institut veřejné správy ESF MU</a:t>
            </a:r>
            <a:br>
              <a:rPr lang="cs-CZ" altLang="cs-CZ" sz="4000" dirty="0" smtClean="0"/>
            </a:br>
            <a:r>
              <a:rPr lang="cs-CZ" altLang="cs-CZ" sz="4000" dirty="0"/>
              <a:t/>
            </a:r>
            <a:br>
              <a:rPr lang="cs-CZ" altLang="cs-CZ" sz="4000" dirty="0"/>
            </a:br>
            <a:r>
              <a:rPr lang="cs-CZ" altLang="cs-CZ" sz="4000" dirty="0" smtClean="0"/>
              <a:t>aneb </a:t>
            </a:r>
            <a:br>
              <a:rPr lang="cs-CZ" altLang="cs-CZ" sz="4000" dirty="0" smtClean="0"/>
            </a:br>
            <a:r>
              <a:rPr lang="cs-CZ" altLang="cs-CZ" sz="4000" dirty="0"/>
              <a:t/>
            </a:r>
            <a:br>
              <a:rPr lang="cs-CZ" altLang="cs-CZ" sz="4000" dirty="0"/>
            </a:br>
            <a:r>
              <a:rPr lang="cs-CZ" altLang="cs-CZ" sz="4000" dirty="0" smtClean="0"/>
              <a:t>Inteligentní veřejná správa</a:t>
            </a:r>
            <a:endParaRPr lang="cs-CZ" altLang="cs-CZ" sz="4000" dirty="0"/>
          </a:p>
        </p:txBody>
      </p:sp>
      <p:pic>
        <p:nvPicPr>
          <p:cNvPr id="6" name="Picture 2" descr="Institut ve&amp;rcaron;ejné správ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707" y="5586695"/>
            <a:ext cx="1171328" cy="726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2</a:t>
            </a:fld>
            <a:endParaRPr lang="cs-CZ" altLang="cs-CZ" dirty="0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9" y="830803"/>
            <a:ext cx="8086635" cy="647700"/>
          </a:xfrm>
        </p:spPr>
        <p:txBody>
          <a:bodyPr/>
          <a:lstStyle/>
          <a:p>
            <a:pPr algn="ctr"/>
            <a:r>
              <a:rPr lang="cs-CZ" altLang="cs-CZ" dirty="0" smtClean="0"/>
              <a:t>Obsah prezentace</a:t>
            </a:r>
            <a:endParaRPr lang="cs-CZ" altLang="cs-CZ" dirty="0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9" y="1721798"/>
            <a:ext cx="8082321" cy="4114800"/>
          </a:xfrm>
        </p:spPr>
        <p:txBody>
          <a:bodyPr/>
          <a:lstStyle/>
          <a:p>
            <a:r>
              <a:rPr lang="cs-CZ" altLang="cs-CZ" sz="2200" dirty="0" smtClean="0"/>
              <a:t>Představení IVS ESF MU</a:t>
            </a:r>
          </a:p>
          <a:p>
            <a:r>
              <a:rPr lang="cs-CZ" altLang="cs-CZ" sz="2200" dirty="0" smtClean="0"/>
              <a:t>Možnosti spolupráce municipalit s univerzitním prostředím na příkladu Masarykovy univerzity</a:t>
            </a:r>
          </a:p>
          <a:p>
            <a:r>
              <a:rPr lang="cs-CZ" altLang="cs-CZ" sz="2200" dirty="0" smtClean="0"/>
              <a:t>Aktuální řešená výzkumně-aplikační témata:</a:t>
            </a:r>
          </a:p>
          <a:p>
            <a:pPr marL="857250" lvl="1" indent="-457200">
              <a:buFont typeface="+mj-lt"/>
              <a:buAutoNum type="arabicPeriod"/>
            </a:pPr>
            <a:r>
              <a:rPr lang="cs-CZ" altLang="cs-CZ" sz="2200" dirty="0"/>
              <a:t>Identifikace klíčových faktorů úspěšné </a:t>
            </a:r>
            <a:r>
              <a:rPr lang="cs-CZ" altLang="cs-CZ" sz="2200" dirty="0" err="1"/>
              <a:t>meziobecní</a:t>
            </a:r>
            <a:r>
              <a:rPr lang="cs-CZ" altLang="cs-CZ" sz="2200" dirty="0"/>
              <a:t> spolupráce (</a:t>
            </a:r>
            <a:r>
              <a:rPr lang="cs-CZ" altLang="cs-CZ" sz="2200" dirty="0" smtClean="0"/>
              <a:t>GAČR)</a:t>
            </a:r>
          </a:p>
          <a:p>
            <a:pPr marL="857250" lvl="1" indent="-457200">
              <a:buFont typeface="+mj-lt"/>
              <a:buAutoNum type="arabicPeriod"/>
            </a:pPr>
            <a:r>
              <a:rPr lang="cs-CZ" altLang="cs-CZ" sz="2200" dirty="0" smtClean="0"/>
              <a:t>Interaktivní mapa neziskového sektoru (OPZ)</a:t>
            </a:r>
          </a:p>
          <a:p>
            <a:pPr marL="857250" lvl="1" indent="-457200">
              <a:buFont typeface="+mj-lt"/>
              <a:buAutoNum type="arabicPeriod"/>
            </a:pPr>
            <a:r>
              <a:rPr lang="cs-CZ" altLang="cs-CZ" sz="2200" dirty="0" smtClean="0"/>
              <a:t>Úvěrové chování obcí</a:t>
            </a:r>
          </a:p>
          <a:p>
            <a:pPr marL="857250" lvl="1" indent="-457200">
              <a:buFont typeface="+mj-lt"/>
              <a:buAutoNum type="arabicPeriod"/>
            </a:pPr>
            <a:r>
              <a:rPr lang="cs-CZ" altLang="cs-CZ" sz="2200" dirty="0" smtClean="0"/>
              <a:t>Analýza reformy a působení účetnictví státu ve vztahu k obcím</a:t>
            </a:r>
          </a:p>
          <a:p>
            <a:pPr marL="857250" lvl="1" indent="-457200">
              <a:buFont typeface="+mj-lt"/>
              <a:buAutoNum type="arabicPeriod"/>
            </a:pPr>
            <a:r>
              <a:rPr lang="cs-CZ" altLang="cs-CZ" sz="2200" dirty="0" smtClean="0"/>
              <a:t>Výdaje obcí v konkrétních oblastech na příkladu vybraných obcí a možnosti </a:t>
            </a:r>
            <a:r>
              <a:rPr lang="cs-CZ" altLang="cs-CZ" sz="2200" dirty="0" err="1" smtClean="0"/>
              <a:t>benchmarkingu</a:t>
            </a:r>
            <a:r>
              <a:rPr lang="cs-CZ" altLang="cs-CZ" sz="2200" dirty="0" smtClean="0"/>
              <a:t> a hodnocení</a:t>
            </a:r>
          </a:p>
          <a:p>
            <a:pPr marL="857250" lvl="1" indent="-457200">
              <a:buFont typeface="+mj-lt"/>
              <a:buAutoNum type="arabicPeriod"/>
            </a:pP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422437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3</a:t>
            </a:fld>
            <a:endParaRPr lang="cs-CZ" altLang="cs-CZ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9" y="483702"/>
            <a:ext cx="8086635" cy="647700"/>
          </a:xfrm>
        </p:spPr>
        <p:txBody>
          <a:bodyPr/>
          <a:lstStyle/>
          <a:p>
            <a:pPr algn="ctr"/>
            <a:r>
              <a:rPr lang="cs-CZ" altLang="cs-CZ" dirty="0" smtClean="0"/>
              <a:t>Model spolupráce</a:t>
            </a:r>
            <a:endParaRPr lang="cs-CZ" altLang="cs-CZ" dirty="0"/>
          </a:p>
        </p:txBody>
      </p:sp>
      <p:pic>
        <p:nvPicPr>
          <p:cNvPr id="8" name="Picture 2" descr="http://upload.wikimedia.org/wikipedia/commons/thumb/1/12/Logo_Masaryk_University.svg/2000px-Logo_Masaryk_University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124" y="1325859"/>
            <a:ext cx="1691908" cy="16919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contexo.cz/files/other/filemanager/Images/PPAO/znak_ESF_hned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331" y="3679460"/>
            <a:ext cx="1365494" cy="1365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nstitut ve&amp;rcaron;ejné správ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414" y="5468055"/>
            <a:ext cx="1171328" cy="726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ousměrná vodorovná šipka 10"/>
          <p:cNvSpPr/>
          <p:nvPr/>
        </p:nvSpPr>
        <p:spPr>
          <a:xfrm>
            <a:off x="3201734" y="2896114"/>
            <a:ext cx="2088232" cy="864096"/>
          </a:xfrm>
          <a:prstGeom prst="leftRightArrow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17906615">
            <a:off x="2979181" y="4971027"/>
            <a:ext cx="1212614" cy="216024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ástupný symbol pro obsah 1"/>
          <p:cNvSpPr>
            <a:spLocks noGrp="1"/>
          </p:cNvSpPr>
          <p:nvPr>
            <p:ph idx="1"/>
          </p:nvPr>
        </p:nvSpPr>
        <p:spPr>
          <a:xfrm>
            <a:off x="6012160" y="1071997"/>
            <a:ext cx="2844316" cy="21602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veřejná správa</a:t>
            </a:r>
          </a:p>
          <a:p>
            <a:pPr marL="457200" lvl="1" indent="0" algn="ctr">
              <a:buNone/>
            </a:pPr>
            <a:endParaRPr lang="cs-CZ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ctr">
              <a:buNone/>
            </a:pPr>
            <a:endParaRPr lang="cs-CZ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ctr">
              <a:buNone/>
            </a:pP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796136" y="3140968"/>
            <a:ext cx="1548172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kraje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Ovál 14"/>
          <p:cNvSpPr/>
          <p:nvPr/>
        </p:nvSpPr>
        <p:spPr>
          <a:xfrm>
            <a:off x="7488324" y="3140968"/>
            <a:ext cx="1548172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Ovál 15"/>
          <p:cNvSpPr/>
          <p:nvPr/>
        </p:nvSpPr>
        <p:spPr>
          <a:xfrm>
            <a:off x="5076056" y="3933056"/>
            <a:ext cx="1548172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města a obce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Ovál 16"/>
          <p:cNvSpPr/>
          <p:nvPr/>
        </p:nvSpPr>
        <p:spPr>
          <a:xfrm>
            <a:off x="6876255" y="4005064"/>
            <a:ext cx="1898467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Mikroregiony, DSO, MAS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vál 17"/>
          <p:cNvSpPr/>
          <p:nvPr/>
        </p:nvSpPr>
        <p:spPr>
          <a:xfrm>
            <a:off x="5562468" y="4797152"/>
            <a:ext cx="1781840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příspěvkové organizace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Ovál 18"/>
          <p:cNvSpPr/>
          <p:nvPr/>
        </p:nvSpPr>
        <p:spPr>
          <a:xfrm>
            <a:off x="7389362" y="5044954"/>
            <a:ext cx="1548172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ěstské firmy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/>
      <p:bldP spid="11" grpId="0" animBg="1"/>
      <p:bldP spid="12" grpId="0" animBg="1"/>
      <p:bldP spid="13" grpId="0" build="p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4</a:t>
            </a:fld>
            <a:endParaRPr lang="cs-CZ" altLang="cs-CZ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9" y="958489"/>
            <a:ext cx="8086635" cy="647700"/>
          </a:xfrm>
        </p:spPr>
        <p:txBody>
          <a:bodyPr/>
          <a:lstStyle/>
          <a:p>
            <a:r>
              <a:rPr lang="cs-CZ" dirty="0"/>
              <a:t>Institut veřejné správy ESF MU</a:t>
            </a:r>
            <a:endParaRPr lang="cs-CZ" altLang="cs-CZ" dirty="0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9" y="1833079"/>
            <a:ext cx="8082321" cy="4114800"/>
          </a:xfrm>
        </p:spPr>
        <p:txBody>
          <a:bodyPr/>
          <a:lstStyle/>
          <a:p>
            <a:r>
              <a:rPr lang="cs-CZ" sz="1800" dirty="0"/>
              <a:t>tým </a:t>
            </a:r>
            <a:r>
              <a:rPr lang="cs-CZ" sz="1800" dirty="0" smtClean="0"/>
              <a:t>konzultantů (MU)</a:t>
            </a:r>
          </a:p>
          <a:p>
            <a:endParaRPr lang="cs-CZ" sz="1800" dirty="0"/>
          </a:p>
          <a:p>
            <a:r>
              <a:rPr lang="cs-CZ" sz="1800" dirty="0" smtClean="0"/>
              <a:t>interdisciplinární spolupráce (MU)</a:t>
            </a:r>
            <a:endParaRPr lang="cs-CZ" sz="1800" dirty="0"/>
          </a:p>
          <a:p>
            <a:endParaRPr lang="cs-CZ" sz="1800" dirty="0" smtClean="0"/>
          </a:p>
          <a:p>
            <a:r>
              <a:rPr lang="cs-CZ" sz="1800" dirty="0" smtClean="0"/>
              <a:t>spolupráce </a:t>
            </a:r>
            <a:r>
              <a:rPr lang="cs-CZ" sz="1800" dirty="0"/>
              <a:t>s </a:t>
            </a:r>
            <a:r>
              <a:rPr lang="cs-CZ" sz="1800" dirty="0" smtClean="0"/>
              <a:t>externisty (úřady)</a:t>
            </a:r>
            <a:endParaRPr lang="cs-CZ" sz="1800" dirty="0"/>
          </a:p>
          <a:p>
            <a:endParaRPr lang="cs-CZ" sz="1800" dirty="0" smtClean="0"/>
          </a:p>
          <a:p>
            <a:r>
              <a:rPr lang="cs-CZ" sz="1800" dirty="0" smtClean="0"/>
              <a:t>spolupráce </a:t>
            </a:r>
            <a:r>
              <a:rPr lang="cs-CZ" sz="1800" dirty="0"/>
              <a:t>se </a:t>
            </a:r>
            <a:r>
              <a:rPr lang="cs-CZ" sz="1800" dirty="0" smtClean="0"/>
              <a:t>studenty (MU)</a:t>
            </a:r>
            <a:endParaRPr lang="cs-CZ" sz="1800" dirty="0"/>
          </a:p>
          <a:p>
            <a:endParaRPr lang="cs-CZ" sz="1800" dirty="0" smtClean="0"/>
          </a:p>
          <a:p>
            <a:r>
              <a:rPr lang="cs-CZ" sz="1800" dirty="0" smtClean="0"/>
              <a:t>projekty</a:t>
            </a:r>
            <a:endParaRPr lang="cs-CZ" sz="1800" dirty="0"/>
          </a:p>
          <a:p>
            <a:endParaRPr lang="cs-CZ" sz="1800" dirty="0" smtClean="0"/>
          </a:p>
          <a:p>
            <a:r>
              <a:rPr lang="cs-CZ" sz="1800" dirty="0" smtClean="0"/>
              <a:t>zakázky</a:t>
            </a:r>
            <a:endParaRPr lang="cs-CZ" sz="1800" dirty="0"/>
          </a:p>
          <a:p>
            <a:endParaRPr lang="cs-CZ" sz="1800" dirty="0" smtClean="0"/>
          </a:p>
          <a:p>
            <a:r>
              <a:rPr lang="cs-CZ" sz="1800" dirty="0" smtClean="0"/>
              <a:t>vzdělávání</a:t>
            </a:r>
            <a:endParaRPr lang="cs-CZ" sz="1800" dirty="0"/>
          </a:p>
          <a:p>
            <a:endParaRPr lang="cs-CZ" sz="1800" dirty="0" smtClean="0"/>
          </a:p>
          <a:p>
            <a:r>
              <a:rPr lang="cs-CZ" sz="1800" dirty="0" smtClean="0"/>
              <a:t>osvěta </a:t>
            </a:r>
            <a:r>
              <a:rPr lang="cs-CZ" sz="1800" dirty="0"/>
              <a:t>a PR </a:t>
            </a:r>
          </a:p>
          <a:p>
            <a:endParaRPr lang="cs-CZ" sz="1800" dirty="0" smtClean="0"/>
          </a:p>
        </p:txBody>
      </p:sp>
      <p:graphicFrame>
        <p:nvGraphicFramePr>
          <p:cNvPr id="6" name="Zástupný symbol pro obsah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3817611"/>
              </p:ext>
            </p:extLst>
          </p:nvPr>
        </p:nvGraphicFramePr>
        <p:xfrm>
          <a:off x="4661140" y="2031024"/>
          <a:ext cx="4038600" cy="3989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93697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6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2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62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625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/>
      <p:bldP spid="9625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5</a:t>
            </a:fld>
            <a:endParaRPr lang="cs-CZ" altLang="cs-CZ" dirty="0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9" y="967283"/>
            <a:ext cx="8086635" cy="647700"/>
          </a:xfrm>
        </p:spPr>
        <p:txBody>
          <a:bodyPr/>
          <a:lstStyle/>
          <a:p>
            <a:r>
              <a:rPr lang="cs-CZ" dirty="0"/>
              <a:t>Vybrané projekty a </a:t>
            </a:r>
            <a:r>
              <a:rPr lang="cs-CZ" dirty="0" smtClean="0"/>
              <a:t>zakázky 1</a:t>
            </a:r>
            <a:endParaRPr lang="cs-CZ" altLang="cs-CZ" dirty="0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9" y="1762742"/>
            <a:ext cx="8082321" cy="4114800"/>
          </a:xfrm>
        </p:spPr>
        <p:txBody>
          <a:bodyPr/>
          <a:lstStyle/>
          <a:p>
            <a:r>
              <a:rPr lang="cs-CZ" sz="2000" b="1" dirty="0" smtClean="0"/>
              <a:t>Komerční činnost / kontrahovaný výzkum</a:t>
            </a:r>
          </a:p>
          <a:p>
            <a:pPr lvl="1"/>
            <a:endParaRPr lang="cs-CZ" sz="1400" dirty="0" smtClean="0"/>
          </a:p>
          <a:p>
            <a:pPr lvl="1"/>
            <a:r>
              <a:rPr lang="cs-CZ" sz="1400" dirty="0" smtClean="0"/>
              <a:t>Strategický plán </a:t>
            </a:r>
            <a:r>
              <a:rPr lang="cs-CZ" sz="1400" dirty="0"/>
              <a:t>rozvoje města </a:t>
            </a:r>
            <a:r>
              <a:rPr lang="cs-CZ" sz="1400" dirty="0" smtClean="0"/>
              <a:t>(Hrušovany </a:t>
            </a:r>
            <a:r>
              <a:rPr lang="cs-CZ" sz="1400" dirty="0"/>
              <a:t>n. J</a:t>
            </a:r>
            <a:r>
              <a:rPr lang="cs-CZ" sz="1400" dirty="0" smtClean="0"/>
              <a:t>., Němčice </a:t>
            </a:r>
            <a:r>
              <a:rPr lang="cs-CZ" sz="1400" dirty="0" err="1" smtClean="0"/>
              <a:t>n.H</a:t>
            </a:r>
            <a:r>
              <a:rPr lang="cs-CZ" sz="1400" dirty="0" smtClean="0"/>
              <a:t>., Hevlín)</a:t>
            </a:r>
            <a:endParaRPr lang="cs-CZ" sz="1400" dirty="0"/>
          </a:p>
          <a:p>
            <a:pPr lvl="1"/>
            <a:endParaRPr lang="cs-CZ" sz="1400" dirty="0" smtClean="0"/>
          </a:p>
          <a:p>
            <a:pPr lvl="1"/>
            <a:r>
              <a:rPr lang="cs-CZ" sz="1400" dirty="0" smtClean="0"/>
              <a:t>Strategický </a:t>
            </a:r>
            <a:r>
              <a:rPr lang="cs-CZ" sz="1400" dirty="0"/>
              <a:t>plán rozvoje </a:t>
            </a:r>
            <a:r>
              <a:rPr lang="cs-CZ" sz="1400" dirty="0" smtClean="0"/>
              <a:t>MAS</a:t>
            </a:r>
          </a:p>
          <a:p>
            <a:pPr lvl="1"/>
            <a:endParaRPr lang="cs-CZ" sz="1400" dirty="0"/>
          </a:p>
          <a:p>
            <a:pPr lvl="1"/>
            <a:r>
              <a:rPr lang="cs-CZ" sz="1400" dirty="0" smtClean="0"/>
              <a:t>Rating, dotazníková šetření, facilitace kulatých stolů, analýzy…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Aplikované projekty / jiné projekty</a:t>
            </a:r>
          </a:p>
          <a:p>
            <a:pPr lvl="1"/>
            <a:endParaRPr lang="cs-CZ" sz="1400" dirty="0" smtClean="0"/>
          </a:p>
          <a:p>
            <a:pPr lvl="1"/>
            <a:r>
              <a:rPr lang="cs-CZ" sz="1400" dirty="0" smtClean="0"/>
              <a:t>OP </a:t>
            </a:r>
            <a:r>
              <a:rPr lang="cs-CZ" sz="1400" dirty="0"/>
              <a:t>ČR-SR </a:t>
            </a:r>
            <a:r>
              <a:rPr lang="cs-CZ" sz="1400" dirty="0" smtClean="0"/>
              <a:t>projekty - „</a:t>
            </a:r>
            <a:r>
              <a:rPr lang="cs-CZ" sz="1400" dirty="0" err="1"/>
              <a:t>Meziobecní</a:t>
            </a:r>
            <a:r>
              <a:rPr lang="cs-CZ" sz="1400" dirty="0"/>
              <a:t> spolupráce jako moderní a efektivní nástroj rozvoje </a:t>
            </a:r>
            <a:r>
              <a:rPr lang="cs-CZ" sz="1400" dirty="0" smtClean="0"/>
              <a:t>regionů</a:t>
            </a:r>
            <a:r>
              <a:rPr lang="cs-CZ" sz="1400" dirty="0"/>
              <a:t>“ a „Rozvoj regionů prostřednictvím </a:t>
            </a:r>
            <a:r>
              <a:rPr lang="cs-CZ" sz="1400" dirty="0" smtClean="0"/>
              <a:t>inovací“ (spolupráce s KVE)</a:t>
            </a:r>
          </a:p>
          <a:p>
            <a:pPr lvl="1"/>
            <a:endParaRPr lang="cs-CZ" sz="1400" dirty="0" smtClean="0"/>
          </a:p>
          <a:p>
            <a:pPr lvl="1"/>
            <a:r>
              <a:rPr lang="cs-CZ" sz="1400" dirty="0" smtClean="0"/>
              <a:t>TAČR projekt - „</a:t>
            </a:r>
            <a:r>
              <a:rPr lang="cs-CZ" sz="1400" dirty="0"/>
              <a:t>Management znalostí v lokálním a regionálním rozvoji“ (</a:t>
            </a:r>
            <a:r>
              <a:rPr lang="cs-CZ" sz="1400" dirty="0" smtClean="0"/>
              <a:t>spolupráce s KVE)</a:t>
            </a:r>
            <a:endParaRPr lang="cs-CZ" sz="1400" dirty="0"/>
          </a:p>
          <a:p>
            <a:pPr lvl="1"/>
            <a:endParaRPr lang="cs-CZ" sz="1400" dirty="0" smtClean="0"/>
          </a:p>
          <a:p>
            <a:pPr lvl="1"/>
            <a:r>
              <a:rPr lang="cs-CZ" sz="1400" dirty="0" err="1" smtClean="0"/>
              <a:t>Visegrad</a:t>
            </a:r>
            <a:r>
              <a:rPr lang="cs-CZ" sz="1400" dirty="0" smtClean="0"/>
              <a:t> – „</a:t>
            </a:r>
            <a:r>
              <a:rPr lang="pl-PL" sz="1400" dirty="0" smtClean="0"/>
              <a:t>25 </a:t>
            </a:r>
            <a:r>
              <a:rPr lang="pl-PL" sz="1400" dirty="0"/>
              <a:t>let reforem veřejné správy v zemích V4 a výhled do </a:t>
            </a:r>
            <a:r>
              <a:rPr lang="pl-PL" sz="1400" dirty="0" smtClean="0"/>
              <a:t>budoucna”</a:t>
            </a:r>
            <a:r>
              <a:rPr lang="cs-CZ" sz="1400" dirty="0" smtClean="0"/>
              <a:t> (spolupráce s KVE)</a:t>
            </a:r>
          </a:p>
          <a:p>
            <a:pPr lvl="1"/>
            <a:endParaRPr lang="cs-CZ" sz="1400" i="1" dirty="0" smtClean="0"/>
          </a:p>
          <a:p>
            <a:pPr lvl="1"/>
            <a:r>
              <a:rPr lang="cs-CZ" sz="1400" i="1" dirty="0" smtClean="0"/>
              <a:t>OP ČR-AT projekty (spolupráce s KVE a KRES)</a:t>
            </a:r>
          </a:p>
          <a:p>
            <a:pPr marL="0" indent="0">
              <a:buNone/>
            </a:pP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860941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6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62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2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25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625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6</a:t>
            </a:fld>
            <a:endParaRPr lang="cs-CZ" altLang="cs-CZ" dirty="0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9" y="967283"/>
            <a:ext cx="8086635" cy="647700"/>
          </a:xfrm>
        </p:spPr>
        <p:txBody>
          <a:bodyPr/>
          <a:lstStyle/>
          <a:p>
            <a:r>
              <a:rPr lang="cs-CZ" dirty="0"/>
              <a:t>Vybrané projekty a </a:t>
            </a:r>
            <a:r>
              <a:rPr lang="cs-CZ" dirty="0" smtClean="0"/>
              <a:t>zakázky 2</a:t>
            </a:r>
            <a:endParaRPr lang="cs-CZ" altLang="cs-CZ" dirty="0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9" y="1762742"/>
            <a:ext cx="8082321" cy="4114800"/>
          </a:xfrm>
        </p:spPr>
        <p:txBody>
          <a:bodyPr/>
          <a:lstStyle/>
          <a:p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/>
              <a:t>Doplňkové, rozvojové a marketingové aktivity</a:t>
            </a:r>
          </a:p>
          <a:p>
            <a:pPr lvl="1"/>
            <a:endParaRPr lang="cs-CZ" sz="1400" dirty="0" smtClean="0"/>
          </a:p>
          <a:p>
            <a:pPr lvl="1"/>
            <a:r>
              <a:rPr lang="cs-CZ" sz="1400" dirty="0" smtClean="0"/>
              <a:t>Spolupráce s podobnými subjekty v zahraničí (IPA UDEL v USA, PGI </a:t>
            </a:r>
            <a:r>
              <a:rPr lang="cs-CZ" sz="1400" dirty="0" err="1" smtClean="0"/>
              <a:t>Leuven</a:t>
            </a:r>
            <a:r>
              <a:rPr lang="cs-CZ" sz="1400" dirty="0" smtClean="0"/>
              <a:t> v Belgii) ve formě konzultací, stáží a podávaných projektů (KONTAKT s IPA UDEL)</a:t>
            </a:r>
          </a:p>
          <a:p>
            <a:pPr lvl="1"/>
            <a:endParaRPr lang="cs-CZ" sz="1400" dirty="0" smtClean="0"/>
          </a:p>
          <a:p>
            <a:pPr lvl="1"/>
            <a:r>
              <a:rPr lang="cs-CZ" sz="1400" dirty="0" err="1" smtClean="0"/>
              <a:t>CityLAB</a:t>
            </a:r>
            <a:r>
              <a:rPr lang="cs-CZ" sz="1400" dirty="0" smtClean="0"/>
              <a:t>/</a:t>
            </a:r>
            <a:r>
              <a:rPr lang="cs-CZ" sz="1400" dirty="0" err="1" smtClean="0"/>
              <a:t>MuniLAB</a:t>
            </a:r>
            <a:r>
              <a:rPr lang="cs-CZ" sz="1400" dirty="0" smtClean="0"/>
              <a:t> (FRMU)</a:t>
            </a:r>
          </a:p>
          <a:p>
            <a:pPr lvl="1"/>
            <a:endParaRPr lang="cs-CZ" sz="1400" dirty="0" smtClean="0"/>
          </a:p>
          <a:p>
            <a:pPr lvl="1"/>
            <a:r>
              <a:rPr lang="cs-CZ" sz="1400" dirty="0"/>
              <a:t>Výroční konference (Inovace a vize pro obce 2014, Města a obce 2016: 4I) a projektové konference</a:t>
            </a:r>
          </a:p>
          <a:p>
            <a:pPr lvl="1"/>
            <a:endParaRPr lang="cs-CZ" sz="1400" dirty="0"/>
          </a:p>
          <a:p>
            <a:pPr lvl="1"/>
            <a:r>
              <a:rPr lang="cs-CZ" sz="1400" dirty="0" err="1" smtClean="0"/>
              <a:t>Newsletter</a:t>
            </a:r>
            <a:r>
              <a:rPr lang="cs-CZ" sz="1400" dirty="0" smtClean="0"/>
              <a:t> IVS (Program rektora D)</a:t>
            </a:r>
            <a:endParaRPr lang="cs-CZ" sz="1400" dirty="0"/>
          </a:p>
          <a:p>
            <a:pPr lvl="1"/>
            <a:endParaRPr lang="cs-CZ" sz="1400" dirty="0" smtClean="0"/>
          </a:p>
          <a:p>
            <a:pPr lvl="1"/>
            <a:r>
              <a:rPr lang="cs-CZ" sz="1400" dirty="0" smtClean="0"/>
              <a:t>Vzdělávání (workshopy)</a:t>
            </a:r>
            <a:endParaRPr lang="cs-CZ" sz="1400" dirty="0"/>
          </a:p>
          <a:p>
            <a:pPr lvl="1"/>
            <a:endParaRPr lang="cs-CZ" sz="1400" dirty="0" smtClean="0"/>
          </a:p>
          <a:p>
            <a:pPr lvl="1"/>
            <a:r>
              <a:rPr lang="cs-CZ" sz="1400" dirty="0" smtClean="0"/>
              <a:t>Internet, </a:t>
            </a:r>
            <a:r>
              <a:rPr lang="cs-CZ" sz="1400" dirty="0" err="1" smtClean="0"/>
              <a:t>fcb</a:t>
            </a:r>
            <a:r>
              <a:rPr lang="cs-CZ" sz="1400" dirty="0" smtClean="0"/>
              <a:t>: Znalostní </a:t>
            </a:r>
            <a:r>
              <a:rPr lang="cs-CZ" sz="1400" dirty="0"/>
              <a:t>databáze </a:t>
            </a:r>
            <a:r>
              <a:rPr lang="cs-CZ" sz="1400" dirty="0" smtClean="0">
                <a:hlinkClick r:id="rId3"/>
              </a:rPr>
              <a:t>Mikroinovace.eu</a:t>
            </a:r>
            <a:endParaRPr lang="cs-CZ" sz="1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alt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240" y="238862"/>
            <a:ext cx="2643044" cy="198228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912" y="4386601"/>
            <a:ext cx="3091998" cy="231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074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2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625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998" y="133565"/>
            <a:ext cx="2520280" cy="197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803" y="1576884"/>
            <a:ext cx="2643056" cy="1679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https://scontent.xx.fbcdn.net/hphotos-xpf1/v/t1.0-9/12963721_1709966005959694_1293722115564947300_n.png?oh=9cf961cfb977fd599fcf907d8ba5dc74&amp;oe=57B0607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275" y="2306170"/>
            <a:ext cx="1519286" cy="1772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661284"/>
            <a:ext cx="2205682" cy="147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7</a:t>
            </a:fld>
            <a:endParaRPr lang="cs-CZ" altLang="cs-CZ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479958" y="712691"/>
            <a:ext cx="8086635" cy="647700"/>
          </a:xfrm>
        </p:spPr>
        <p:txBody>
          <a:bodyPr/>
          <a:lstStyle/>
          <a:p>
            <a:r>
              <a:rPr lang="cs-CZ" dirty="0"/>
              <a:t>Public </a:t>
            </a:r>
            <a:r>
              <a:rPr lang="cs-CZ" dirty="0" smtClean="0"/>
              <a:t>Relations IVS</a:t>
            </a:r>
            <a:endParaRPr lang="cs-CZ" altLang="cs-CZ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633788" y="194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cs-CZ" alt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Zástupný symbol pro obsah 11"/>
          <p:cNvSpPr>
            <a:spLocks noGrp="1"/>
          </p:cNvSpPr>
          <p:nvPr>
            <p:ph sz="half" idx="1"/>
          </p:nvPr>
        </p:nvSpPr>
        <p:spPr>
          <a:xfrm>
            <a:off x="285265" y="1559977"/>
            <a:ext cx="8352928" cy="5400600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arenR"/>
            </a:pPr>
            <a:r>
              <a:rPr lang="cs-CZ" b="1" dirty="0" smtClean="0"/>
              <a:t>Aktualizované stránky IVS</a:t>
            </a:r>
          </a:p>
          <a:p>
            <a:pPr marL="514350" indent="-514350">
              <a:buAutoNum type="arabicParenR"/>
            </a:pPr>
            <a:endParaRPr lang="cs-CZ" b="1" dirty="0" smtClean="0"/>
          </a:p>
          <a:p>
            <a:pPr marL="514350" indent="-514350">
              <a:buAutoNum type="arabicParenR"/>
            </a:pPr>
            <a:r>
              <a:rPr lang="cs-CZ" b="1" dirty="0" err="1" smtClean="0"/>
              <a:t>Newsletter</a:t>
            </a:r>
            <a:r>
              <a:rPr lang="cs-CZ" b="1" dirty="0" smtClean="0"/>
              <a:t> pro veřejnou správu</a:t>
            </a:r>
            <a:endParaRPr lang="cs-CZ" b="1" dirty="0" smtClean="0">
              <a:hlinkClick r:id="rId6"/>
            </a:endParaRPr>
          </a:p>
          <a:p>
            <a:pPr marL="514350" indent="-514350">
              <a:buAutoNum type="arabicParenR"/>
            </a:pPr>
            <a:endParaRPr lang="cs-CZ" b="1" dirty="0" smtClean="0">
              <a:hlinkClick r:id="rId7"/>
            </a:endParaRPr>
          </a:p>
          <a:p>
            <a:pPr marL="514350" indent="-514350">
              <a:buAutoNum type="arabicParenR"/>
            </a:pPr>
            <a:r>
              <a:rPr lang="cs-CZ" b="1" dirty="0" smtClean="0"/>
              <a:t>Internetové stránky projektů  </a:t>
            </a:r>
          </a:p>
          <a:p>
            <a:pPr marL="514350" indent="-514350">
              <a:buAutoNum type="arabicParenR"/>
            </a:pPr>
            <a:endParaRPr lang="cs-CZ" b="1" dirty="0" smtClean="0"/>
          </a:p>
          <a:p>
            <a:pPr marL="514350" indent="-514350">
              <a:buAutoNum type="arabicParenR"/>
            </a:pPr>
            <a:r>
              <a:rPr lang="cs-CZ" b="1" dirty="0" smtClean="0"/>
              <a:t>Mediální partnerství</a:t>
            </a:r>
          </a:p>
          <a:p>
            <a:pPr marL="514350" indent="-514350">
              <a:buAutoNum type="arabicParenR"/>
            </a:pPr>
            <a:endParaRPr lang="cs-CZ" b="1" dirty="0" smtClean="0"/>
          </a:p>
          <a:p>
            <a:pPr marL="514350" indent="-514350">
              <a:buAutoNum type="arabicParenR"/>
            </a:pPr>
            <a:r>
              <a:rPr lang="cs-CZ" b="1" dirty="0" smtClean="0"/>
              <a:t>Odborné konference</a:t>
            </a:r>
          </a:p>
          <a:p>
            <a:pPr marL="514350" indent="-514350">
              <a:buAutoNum type="arabicParenR"/>
            </a:pPr>
            <a:endParaRPr lang="cs-CZ" b="1" dirty="0" smtClean="0"/>
          </a:p>
          <a:p>
            <a:pPr marL="514350" indent="-514350">
              <a:buAutoNum type="arabicParenR"/>
            </a:pPr>
            <a:r>
              <a:rPr lang="cs-CZ" b="1" dirty="0" smtClean="0"/>
              <a:t>Kulaté stoly</a:t>
            </a:r>
          </a:p>
          <a:p>
            <a:pPr marL="514350" indent="-514350">
              <a:buAutoNum type="arabicParenR"/>
            </a:pPr>
            <a:endParaRPr lang="cs-CZ" b="1" dirty="0" smtClean="0"/>
          </a:p>
          <a:p>
            <a:pPr marL="514350" indent="-514350">
              <a:buAutoNum type="arabicParenR"/>
            </a:pPr>
            <a:r>
              <a:rPr lang="cs-CZ" b="1" dirty="0" smtClean="0"/>
              <a:t>B2B / individuální přístup</a:t>
            </a:r>
          </a:p>
          <a:p>
            <a:pPr marL="514350" indent="-514350">
              <a:buFont typeface="Arial" pitchFamily="34" charset="0"/>
              <a:buAutoNum type="arabicParenR"/>
            </a:pPr>
            <a:endParaRPr lang="cs-CZ" b="1" dirty="0" smtClean="0"/>
          </a:p>
          <a:p>
            <a:pPr marL="514350" indent="-514350">
              <a:buFont typeface="Arial" pitchFamily="34" charset="0"/>
              <a:buAutoNum type="arabicParenR"/>
            </a:pPr>
            <a:r>
              <a:rPr lang="cs-CZ" b="1" dirty="0" err="1" smtClean="0"/>
              <a:t>Networking</a:t>
            </a:r>
            <a:endParaRPr lang="cs-CZ" dirty="0"/>
          </a:p>
        </p:txBody>
      </p:sp>
      <p:pic>
        <p:nvPicPr>
          <p:cNvPr id="10" name="Picture 2" descr="http://mikroinovace.eu/wp-content/uploads/2014/10/IMG_397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471" y="4495902"/>
            <a:ext cx="2520652" cy="16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762" y="5617513"/>
            <a:ext cx="2348920" cy="111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055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8</a:t>
            </a:fld>
            <a:endParaRPr lang="cs-CZ" altLang="cs-CZ" dirty="0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9" y="967283"/>
            <a:ext cx="8086635" cy="647700"/>
          </a:xfrm>
        </p:spPr>
        <p:txBody>
          <a:bodyPr/>
          <a:lstStyle/>
          <a:p>
            <a:r>
              <a:rPr lang="cs-CZ" altLang="cs-CZ" dirty="0" smtClean="0"/>
              <a:t>Plány</a:t>
            </a:r>
            <a:endParaRPr lang="cs-CZ" altLang="cs-CZ" dirty="0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9" y="1762742"/>
            <a:ext cx="8082321" cy="4114800"/>
          </a:xfrm>
        </p:spPr>
        <p:txBody>
          <a:bodyPr/>
          <a:lstStyle/>
          <a:p>
            <a:r>
              <a:rPr lang="cs-CZ" sz="2000" b="1" dirty="0" smtClean="0"/>
              <a:t>Nové projekty (OP, TAČR, atd..)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Rozvoj stávajících a vznik nových partnerství</a:t>
            </a:r>
          </a:p>
          <a:p>
            <a:pPr lvl="1"/>
            <a:r>
              <a:rPr lang="cs-CZ" sz="2000" dirty="0" smtClean="0"/>
              <a:t>MU a ostatní univerzity</a:t>
            </a:r>
          </a:p>
          <a:p>
            <a:pPr lvl="1"/>
            <a:r>
              <a:rPr lang="cs-CZ" sz="2000" dirty="0" smtClean="0"/>
              <a:t>Města a obce</a:t>
            </a:r>
          </a:p>
          <a:p>
            <a:pPr lvl="1"/>
            <a:r>
              <a:rPr lang="cs-CZ" sz="2000" dirty="0" smtClean="0"/>
              <a:t>DSO a MAS</a:t>
            </a:r>
          </a:p>
          <a:p>
            <a:pPr lvl="1"/>
            <a:r>
              <a:rPr lang="cs-CZ" sz="2000" dirty="0" smtClean="0"/>
              <a:t>Kraje - JMK</a:t>
            </a:r>
          </a:p>
          <a:p>
            <a:pPr lvl="1"/>
            <a:r>
              <a:rPr lang="cs-CZ" sz="2000" dirty="0" smtClean="0"/>
              <a:t>Centrální úřady – MF, MMR, MV, NKÚ</a:t>
            </a:r>
          </a:p>
          <a:p>
            <a:endParaRPr lang="cs-CZ" sz="2000" b="1" dirty="0" smtClean="0"/>
          </a:p>
          <a:p>
            <a:pPr marL="0" indent="0">
              <a:buNone/>
            </a:pP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8558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9</a:t>
            </a:fld>
            <a:endParaRPr lang="cs-CZ" alt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3105" y="3213646"/>
            <a:ext cx="8086635" cy="647700"/>
          </a:xfrm>
        </p:spPr>
        <p:txBody>
          <a:bodyPr/>
          <a:lstStyle/>
          <a:p>
            <a:pPr algn="ctr"/>
            <a:r>
              <a:rPr lang="cs-CZ" altLang="cs-CZ" dirty="0"/>
              <a:t>Aktuální řešená výzkumně-aplikační </a:t>
            </a:r>
            <a:r>
              <a:rPr lang="cs-CZ" altLang="cs-CZ" dirty="0" smtClean="0"/>
              <a:t>témata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9284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10</a:t>
            </a:fld>
            <a:endParaRPr lang="cs-CZ" altLang="cs-CZ" dirty="0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9" y="967283"/>
            <a:ext cx="8086635" cy="647700"/>
          </a:xfrm>
        </p:spPr>
        <p:txBody>
          <a:bodyPr/>
          <a:lstStyle/>
          <a:p>
            <a:r>
              <a:rPr lang="cs-CZ" altLang="cs-CZ" dirty="0" smtClean="0"/>
              <a:t/>
            </a:r>
            <a:br>
              <a:rPr lang="cs-CZ" altLang="cs-CZ" dirty="0" smtClean="0"/>
            </a:br>
            <a:r>
              <a:rPr lang="cs-CZ" altLang="cs-CZ" dirty="0"/>
              <a:t/>
            </a:r>
            <a:br>
              <a:rPr lang="cs-CZ" altLang="cs-CZ" dirty="0"/>
            </a:br>
            <a:r>
              <a:rPr lang="cs-CZ" altLang="cs-CZ" dirty="0" smtClean="0"/>
              <a:t>Identifikace </a:t>
            </a:r>
            <a:r>
              <a:rPr lang="cs-CZ" altLang="cs-CZ" dirty="0"/>
              <a:t>klíčových faktorů úspěšné </a:t>
            </a:r>
            <a:r>
              <a:rPr lang="cs-CZ" altLang="cs-CZ" dirty="0" err="1"/>
              <a:t>meziobecní</a:t>
            </a:r>
            <a:r>
              <a:rPr lang="cs-CZ" altLang="cs-CZ" dirty="0"/>
              <a:t> spolupráce (</a:t>
            </a:r>
            <a:r>
              <a:rPr lang="cs-CZ" altLang="cs-CZ" dirty="0" smtClean="0"/>
              <a:t>GAČR; 2017-2019)</a:t>
            </a:r>
            <a:endParaRPr lang="cs-CZ" altLang="cs-CZ" dirty="0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9" y="1762742"/>
            <a:ext cx="8082321" cy="4114800"/>
          </a:xfrm>
        </p:spPr>
        <p:txBody>
          <a:bodyPr/>
          <a:lstStyle/>
          <a:p>
            <a:endParaRPr lang="cs-CZ" sz="2000" dirty="0" smtClean="0"/>
          </a:p>
          <a:p>
            <a:r>
              <a:rPr lang="cs-CZ" sz="2000" dirty="0" smtClean="0"/>
              <a:t>projekt je zaměřen na analýzu fungování DSO</a:t>
            </a:r>
          </a:p>
          <a:p>
            <a:endParaRPr lang="cs-CZ" sz="2000" dirty="0" smtClean="0"/>
          </a:p>
          <a:p>
            <a:r>
              <a:rPr lang="cs-CZ" sz="2000" dirty="0" smtClean="0"/>
              <a:t>identifikace a analýza klíčových faktorů fungování DSO</a:t>
            </a:r>
          </a:p>
          <a:p>
            <a:endParaRPr lang="cs-CZ" sz="2000" dirty="0" smtClean="0"/>
          </a:p>
          <a:p>
            <a:r>
              <a:rPr lang="cs-CZ" sz="2000" dirty="0" smtClean="0"/>
              <a:t>navržený </a:t>
            </a:r>
            <a:r>
              <a:rPr lang="cs-CZ" sz="2000" dirty="0"/>
              <a:t>výzkum přispěje k poznání </a:t>
            </a:r>
            <a:r>
              <a:rPr lang="cs-CZ" sz="2000" dirty="0" err="1"/>
              <a:t>meziobecní</a:t>
            </a:r>
            <a:r>
              <a:rPr lang="cs-CZ" sz="2000" dirty="0"/>
              <a:t> spolupráce v kontextu střední a východní Evropy s ohledem na charakter, rozsah a faktory, které ovlivňují úspěšnost </a:t>
            </a:r>
            <a:r>
              <a:rPr lang="cs-CZ" sz="2000" dirty="0" err="1"/>
              <a:t>meziobecní</a:t>
            </a:r>
            <a:r>
              <a:rPr lang="cs-CZ" sz="2000" dirty="0"/>
              <a:t> spolupráce v </a:t>
            </a:r>
            <a:r>
              <a:rPr lang="cs-CZ" sz="2000" dirty="0" smtClean="0"/>
              <a:t>ČR</a:t>
            </a:r>
          </a:p>
          <a:p>
            <a:endParaRPr lang="cs-CZ" altLang="cs-CZ" sz="2000" dirty="0"/>
          </a:p>
          <a:p>
            <a:r>
              <a:rPr lang="cs-CZ" altLang="cs-CZ" sz="2000" dirty="0" smtClean="0"/>
              <a:t>výstupy: analýzy, komparace, doporučení 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114591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/>
      <p:bldP spid="9625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11</a:t>
            </a:fld>
            <a:endParaRPr lang="cs-CZ" altLang="cs-CZ" dirty="0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9" y="967283"/>
            <a:ext cx="8086635" cy="647700"/>
          </a:xfrm>
        </p:spPr>
        <p:txBody>
          <a:bodyPr/>
          <a:lstStyle/>
          <a:p>
            <a:pPr marL="400050"/>
            <a:r>
              <a:rPr lang="cs-CZ" altLang="cs-CZ" dirty="0"/>
              <a:t>Interaktivní</a:t>
            </a:r>
            <a:r>
              <a:rPr lang="cs-CZ" altLang="cs-CZ" sz="2200" dirty="0"/>
              <a:t> mapa neziskového sektoru (</a:t>
            </a:r>
            <a:r>
              <a:rPr lang="cs-CZ" altLang="cs-CZ" sz="2200" dirty="0" smtClean="0"/>
              <a:t>OPZ; 2017-2020)</a:t>
            </a:r>
            <a:endParaRPr lang="cs-CZ" altLang="cs-CZ" sz="2200" dirty="0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9" y="1762742"/>
            <a:ext cx="8082321" cy="4114800"/>
          </a:xfrm>
        </p:spPr>
        <p:txBody>
          <a:bodyPr/>
          <a:lstStyle/>
          <a:p>
            <a:r>
              <a:rPr lang="cs-CZ" sz="2000" dirty="0"/>
              <a:t>Hlavním záměrem projektu je vybudování plně funkčního a uživatelsky </a:t>
            </a:r>
            <a:r>
              <a:rPr lang="cs-CZ" sz="2000" dirty="0" smtClean="0"/>
              <a:t>přívětivého informačního </a:t>
            </a:r>
            <a:r>
              <a:rPr lang="cs-CZ" sz="2000" dirty="0"/>
              <a:t>portálu o </a:t>
            </a:r>
            <a:r>
              <a:rPr lang="cs-CZ" sz="2000" dirty="0" smtClean="0"/>
              <a:t>NNO v ČR. </a:t>
            </a:r>
          </a:p>
          <a:p>
            <a:r>
              <a:rPr lang="cs-CZ" sz="2000" dirty="0" smtClean="0"/>
              <a:t>Portál bude představovat </a:t>
            </a:r>
            <a:r>
              <a:rPr lang="cs-CZ" sz="2000" dirty="0"/>
              <a:t>účinný nástroj vycházející z aktuálních, přesných a ověřitelných </a:t>
            </a:r>
            <a:r>
              <a:rPr lang="cs-CZ" sz="2000" dirty="0" smtClean="0"/>
              <a:t>dat, které </a:t>
            </a:r>
            <a:r>
              <a:rPr lang="cs-CZ" sz="2000" dirty="0"/>
              <a:t>poskytnou:</a:t>
            </a:r>
          </a:p>
          <a:p>
            <a:pPr lvl="1"/>
            <a:r>
              <a:rPr lang="cs-CZ" sz="2000" b="1" dirty="0" smtClean="0"/>
              <a:t>komplexní informace o financování NNO</a:t>
            </a:r>
            <a:r>
              <a:rPr lang="cs-CZ" sz="2000" dirty="0" smtClean="0"/>
              <a:t>: </a:t>
            </a:r>
            <a:r>
              <a:rPr lang="cs-CZ" sz="2000" dirty="0"/>
              <a:t>portál zpřístupní souhrnná data o aktuálním stavu a </a:t>
            </a:r>
            <a:r>
              <a:rPr lang="cs-CZ" sz="2000" dirty="0" smtClean="0"/>
              <a:t>vývoji základních </a:t>
            </a:r>
            <a:r>
              <a:rPr lang="cs-CZ" sz="2000" dirty="0"/>
              <a:t>ekonomických charakteristik </a:t>
            </a:r>
            <a:r>
              <a:rPr lang="cs-CZ" sz="2000" dirty="0" smtClean="0"/>
              <a:t>NNO; údaje </a:t>
            </a:r>
            <a:r>
              <a:rPr lang="cs-CZ" sz="2000" dirty="0"/>
              <a:t>budou strukturovány a kategorizovány s ohledem na územní působnost </a:t>
            </a:r>
            <a:r>
              <a:rPr lang="cs-CZ" sz="2000" dirty="0" smtClean="0"/>
              <a:t>i obor </a:t>
            </a:r>
            <a:r>
              <a:rPr lang="cs-CZ" sz="2000" dirty="0"/>
              <a:t>činnosti NNO,</a:t>
            </a:r>
          </a:p>
          <a:p>
            <a:pPr lvl="1"/>
            <a:r>
              <a:rPr lang="cs-CZ" sz="2000" b="1" dirty="0" smtClean="0"/>
              <a:t>vizualizaci </a:t>
            </a:r>
            <a:r>
              <a:rPr lang="cs-CZ" sz="2000" b="1" dirty="0"/>
              <a:t>těchto informací</a:t>
            </a:r>
            <a:r>
              <a:rPr lang="cs-CZ" sz="2000" dirty="0"/>
              <a:t>: informační portál bude průběžně mapovat </a:t>
            </a:r>
            <a:r>
              <a:rPr lang="cs-CZ" sz="2000" dirty="0" smtClean="0"/>
              <a:t>a aktualizovat </a:t>
            </a:r>
            <a:r>
              <a:rPr lang="cs-CZ" sz="2000" dirty="0"/>
              <a:t>existující data a ty následně bude prezentovat v </a:t>
            </a:r>
            <a:r>
              <a:rPr lang="cs-CZ" sz="2000" dirty="0" smtClean="0"/>
              <a:t>analyticko-grafickém prostředí </a:t>
            </a:r>
            <a:r>
              <a:rPr lang="cs-CZ" sz="2000" dirty="0"/>
              <a:t>– skrze webové rozhraní s interaktivními mapami a databázemi o </a:t>
            </a:r>
            <a:r>
              <a:rPr lang="cs-CZ" sz="2000" dirty="0" smtClean="0"/>
              <a:t>NNO</a:t>
            </a:r>
          </a:p>
          <a:p>
            <a:pPr marL="0" indent="0">
              <a:buNone/>
            </a:pP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59740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/>
      <p:bldP spid="9625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12</a:t>
            </a:fld>
            <a:endParaRPr lang="cs-CZ" altLang="cs-CZ" dirty="0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9" y="967283"/>
            <a:ext cx="8086635" cy="647700"/>
          </a:xfrm>
        </p:spPr>
        <p:txBody>
          <a:bodyPr/>
          <a:lstStyle/>
          <a:p>
            <a:pPr marL="400050" algn="ctr"/>
            <a:r>
              <a:rPr lang="cs-CZ" altLang="cs-CZ" dirty="0" smtClean="0"/>
              <a:t>PROČ?</a:t>
            </a:r>
            <a:endParaRPr lang="cs-CZ" altLang="cs-CZ" sz="22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362" y="1802711"/>
            <a:ext cx="7134580" cy="4789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93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13</a:t>
            </a:fld>
            <a:endParaRPr lang="cs-CZ" altLang="cs-CZ" dirty="0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9" y="967283"/>
            <a:ext cx="8086635" cy="647700"/>
          </a:xfrm>
        </p:spPr>
        <p:txBody>
          <a:bodyPr/>
          <a:lstStyle/>
          <a:p>
            <a:pPr marL="400050"/>
            <a:r>
              <a:rPr lang="cs-CZ" altLang="cs-CZ" dirty="0" smtClean="0"/>
              <a:t>Úvěrové chování obcí</a:t>
            </a:r>
            <a:endParaRPr lang="cs-CZ" altLang="cs-CZ" sz="2200" dirty="0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3899" y="1762742"/>
            <a:ext cx="8652680" cy="4114800"/>
          </a:xfrm>
        </p:spPr>
        <p:txBody>
          <a:bodyPr/>
          <a:lstStyle/>
          <a:p>
            <a:r>
              <a:rPr lang="cs-CZ" sz="2000" dirty="0"/>
              <a:t>n</a:t>
            </a:r>
            <a:r>
              <a:rPr lang="cs-CZ" sz="2000" dirty="0" smtClean="0"/>
              <a:t>ový výzkum</a:t>
            </a:r>
          </a:p>
          <a:p>
            <a:endParaRPr lang="cs-CZ" sz="2000" dirty="0" smtClean="0"/>
          </a:p>
          <a:p>
            <a:r>
              <a:rPr lang="cs-CZ" sz="2000" dirty="0" smtClean="0"/>
              <a:t>aktuální sběr dat: 76 případů</a:t>
            </a:r>
          </a:p>
          <a:p>
            <a:endParaRPr lang="cs-CZ" sz="2000" dirty="0" smtClean="0"/>
          </a:p>
          <a:p>
            <a:r>
              <a:rPr lang="cs-CZ" sz="2000" dirty="0" smtClean="0"/>
              <a:t>klíčové otázky</a:t>
            </a:r>
          </a:p>
          <a:p>
            <a:pPr lvl="1"/>
            <a:r>
              <a:rPr lang="cs-CZ" sz="2000" dirty="0" smtClean="0"/>
              <a:t>Kdo? </a:t>
            </a:r>
          </a:p>
          <a:p>
            <a:pPr lvl="1"/>
            <a:r>
              <a:rPr lang="cs-CZ" sz="2000" dirty="0" smtClean="0"/>
              <a:t>Jak velké objemy?</a:t>
            </a:r>
          </a:p>
          <a:p>
            <a:pPr lvl="1"/>
            <a:r>
              <a:rPr lang="cs-CZ" sz="2000" dirty="0" smtClean="0"/>
              <a:t>Za jakých podmínek?</a:t>
            </a:r>
          </a:p>
          <a:p>
            <a:pPr lvl="1"/>
            <a:r>
              <a:rPr lang="cs-CZ" sz="2000" dirty="0" smtClean="0"/>
              <a:t>V jaké formě?</a:t>
            </a:r>
          </a:p>
          <a:p>
            <a:endParaRPr lang="cs-CZ" sz="2000" dirty="0" smtClean="0"/>
          </a:p>
          <a:p>
            <a:r>
              <a:rPr lang="cs-CZ" sz="2000" dirty="0" smtClean="0"/>
              <a:t>co je cílem a jaké mohou být implikace? </a:t>
            </a:r>
          </a:p>
          <a:p>
            <a:endParaRPr lang="cs-CZ" sz="2000" dirty="0" smtClean="0"/>
          </a:p>
          <a:p>
            <a:r>
              <a:rPr lang="cs-CZ" sz="2000" dirty="0" smtClean="0"/>
              <a:t>jak se můžete do budoucna zapojit a pomoc jak projektu, tak sobě?</a:t>
            </a:r>
          </a:p>
          <a:p>
            <a:endParaRPr lang="cs-CZ" sz="2000" b="1" dirty="0" smtClean="0"/>
          </a:p>
          <a:p>
            <a:pPr marL="0" indent="0">
              <a:buNone/>
            </a:pP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884640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6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62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62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/>
      <p:bldP spid="9625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14</a:t>
            </a:fld>
            <a:endParaRPr lang="cs-CZ" altLang="cs-CZ" dirty="0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9" y="1144707"/>
            <a:ext cx="8086635" cy="647700"/>
          </a:xfrm>
        </p:spPr>
        <p:txBody>
          <a:bodyPr/>
          <a:lstStyle/>
          <a:p>
            <a:pPr marL="400050" lvl="1"/>
            <a:r>
              <a:rPr lang="cs-CZ" altLang="cs-CZ" dirty="0">
                <a:latin typeface="+mj-lt"/>
                <a:ea typeface="+mj-ea"/>
                <a:cs typeface="+mj-cs"/>
              </a:rPr>
              <a:t>Analýza reformy a působení účetnictví státu ve vztahu k obcím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9" y="1762742"/>
            <a:ext cx="8082321" cy="4114800"/>
          </a:xfrm>
        </p:spPr>
        <p:txBody>
          <a:bodyPr/>
          <a:lstStyle/>
          <a:p>
            <a:endParaRPr lang="cs-CZ" sz="1800" dirty="0" smtClean="0"/>
          </a:p>
          <a:p>
            <a:r>
              <a:rPr lang="cs-CZ" sz="1800" dirty="0" smtClean="0"/>
              <a:t>ČR </a:t>
            </a:r>
            <a:r>
              <a:rPr lang="cs-CZ" sz="1800" dirty="0"/>
              <a:t>implementovala tuto reformu v roce 2010</a:t>
            </a:r>
            <a:r>
              <a:rPr lang="en-GB" sz="1800" dirty="0"/>
              <a:t> </a:t>
            </a:r>
            <a:endParaRPr lang="cs-CZ" sz="1800" dirty="0"/>
          </a:p>
          <a:p>
            <a:r>
              <a:rPr lang="cs-CZ" sz="1800" dirty="0" smtClean="0"/>
              <a:t>vznik </a:t>
            </a:r>
            <a:r>
              <a:rPr lang="cs-CZ" sz="1800" dirty="0" err="1"/>
              <a:t>upgradovaného</a:t>
            </a:r>
            <a:r>
              <a:rPr lang="cs-CZ" sz="1800" dirty="0"/>
              <a:t> systému účetnictví</a:t>
            </a:r>
            <a:r>
              <a:rPr lang="en-GB" sz="1800" dirty="0"/>
              <a:t> </a:t>
            </a:r>
            <a:endParaRPr lang="cs-CZ" sz="1800" dirty="0"/>
          </a:p>
          <a:p>
            <a:r>
              <a:rPr lang="cs-CZ" sz="1800" dirty="0" smtClean="0"/>
              <a:t>implikace </a:t>
            </a:r>
            <a:r>
              <a:rPr lang="cs-CZ" sz="1800" dirty="0"/>
              <a:t>také pro finanční řízení</a:t>
            </a:r>
          </a:p>
          <a:p>
            <a:r>
              <a:rPr lang="cs-CZ" sz="1800" dirty="0" smtClean="0"/>
              <a:t>vznik </a:t>
            </a:r>
            <a:r>
              <a:rPr lang="cs-CZ" sz="1800" dirty="0"/>
              <a:t>nového prostoru pro rozvoj finanční analytiky (nová data – viz. monitor státní pokladny)</a:t>
            </a:r>
          </a:p>
          <a:p>
            <a:r>
              <a:rPr lang="cs-CZ" sz="1800" dirty="0" smtClean="0"/>
              <a:t>2 </a:t>
            </a:r>
            <a:r>
              <a:rPr lang="cs-CZ" sz="1800" dirty="0"/>
              <a:t>perspektivy: účetní a finanční</a:t>
            </a:r>
          </a:p>
          <a:p>
            <a:r>
              <a:rPr lang="cs-CZ" sz="1800" dirty="0" smtClean="0"/>
              <a:t>možné </a:t>
            </a:r>
            <a:r>
              <a:rPr lang="cs-CZ" sz="1800" dirty="0"/>
              <a:t>problémy:</a:t>
            </a:r>
          </a:p>
          <a:p>
            <a:pPr lvl="1"/>
            <a:r>
              <a:rPr lang="cs-CZ" sz="1800" dirty="0"/>
              <a:t>přínosy a náklady reformy</a:t>
            </a:r>
          </a:p>
          <a:p>
            <a:pPr lvl="1"/>
            <a:r>
              <a:rPr lang="cs-CZ" sz="1800" dirty="0"/>
              <a:t>funkčnost systému (spolu s fungováním úřadů)</a:t>
            </a:r>
          </a:p>
          <a:p>
            <a:pPr lvl="1"/>
            <a:r>
              <a:rPr lang="cs-CZ" sz="1800" dirty="0"/>
              <a:t>problém </a:t>
            </a:r>
            <a:r>
              <a:rPr lang="cs-CZ" sz="1800" dirty="0" err="1"/>
              <a:t>ko</a:t>
            </a:r>
            <a:r>
              <a:rPr lang="cs-CZ" sz="1800" dirty="0"/>
              <a:t>-existence</a:t>
            </a:r>
          </a:p>
          <a:p>
            <a:endParaRPr lang="cs-CZ" sz="2000" b="1" dirty="0" smtClean="0"/>
          </a:p>
          <a:p>
            <a:pPr marL="0" indent="0">
              <a:buNone/>
            </a:pP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30491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6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6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/>
      <p:bldP spid="9625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15</a:t>
            </a:fld>
            <a:endParaRPr lang="cs-CZ" altLang="cs-CZ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96715" y="3087565"/>
            <a:ext cx="2083779" cy="647700"/>
          </a:xfrm>
        </p:spPr>
        <p:txBody>
          <a:bodyPr/>
          <a:lstStyle/>
          <a:p>
            <a:pPr algn="ctr"/>
            <a:r>
              <a:rPr lang="cs-CZ" altLang="cs-CZ" sz="2800" dirty="0" smtClean="0"/>
              <a:t>Reforma ÚS</a:t>
            </a:r>
            <a:br>
              <a:rPr lang="cs-CZ" altLang="cs-CZ" sz="2800" dirty="0" smtClean="0"/>
            </a:br>
            <a:r>
              <a:rPr lang="cs-CZ" altLang="cs-CZ" sz="2800" dirty="0" smtClean="0"/>
              <a:t> * 2010</a:t>
            </a:r>
            <a:endParaRPr lang="cs-CZ" altLang="cs-CZ" sz="2800" dirty="0"/>
          </a:p>
        </p:txBody>
      </p:sp>
      <p:sp>
        <p:nvSpPr>
          <p:cNvPr id="3" name="Šipka doprava 2"/>
          <p:cNvSpPr/>
          <p:nvPr/>
        </p:nvSpPr>
        <p:spPr bwMode="auto">
          <a:xfrm>
            <a:off x="2435469" y="3087565"/>
            <a:ext cx="712177" cy="404446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rgbClr val="C00000"/>
            </a:solidFill>
            <a:prstDash val="solid"/>
            <a:miter lim="800000"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7" name="Šipka doprava 6"/>
          <p:cNvSpPr/>
          <p:nvPr/>
        </p:nvSpPr>
        <p:spPr bwMode="auto">
          <a:xfrm rot="1675990">
            <a:off x="2417884" y="3829049"/>
            <a:ext cx="712177" cy="404446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rgbClr val="C00000"/>
            </a:solidFill>
            <a:prstDash val="solid"/>
            <a:miter lim="800000"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8" name="Šipka doprava 7"/>
          <p:cNvSpPr/>
          <p:nvPr/>
        </p:nvSpPr>
        <p:spPr bwMode="auto">
          <a:xfrm rot="19946955">
            <a:off x="2422191" y="2310910"/>
            <a:ext cx="712177" cy="404446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rgbClr val="C00000"/>
            </a:solidFill>
            <a:prstDash val="solid"/>
            <a:miter lim="800000"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3053499" y="1695258"/>
            <a:ext cx="181158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pPr algn="ctr"/>
            <a:r>
              <a:rPr lang="cs-CZ" altLang="cs-CZ" kern="0" dirty="0" smtClean="0"/>
              <a:t>stát</a:t>
            </a:r>
            <a:endParaRPr lang="cs-CZ" altLang="cs-CZ" kern="0" dirty="0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3053499" y="2816838"/>
            <a:ext cx="181158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pPr algn="ctr"/>
            <a:r>
              <a:rPr lang="cs-CZ" altLang="cs-CZ" kern="0" dirty="0" smtClean="0"/>
              <a:t>kraje</a:t>
            </a:r>
            <a:endParaRPr lang="cs-CZ" altLang="cs-CZ" kern="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3053499" y="4058925"/>
            <a:ext cx="1811580" cy="59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pPr algn="ctr"/>
            <a:r>
              <a:rPr lang="cs-CZ" altLang="cs-CZ" kern="0" dirty="0" smtClean="0"/>
              <a:t>obce</a:t>
            </a:r>
            <a:endParaRPr lang="cs-CZ" altLang="cs-CZ" kern="0" dirty="0"/>
          </a:p>
        </p:txBody>
      </p:sp>
      <p:sp>
        <p:nvSpPr>
          <p:cNvPr id="15" name="Šipka doprava 14"/>
          <p:cNvSpPr/>
          <p:nvPr/>
        </p:nvSpPr>
        <p:spPr bwMode="auto">
          <a:xfrm>
            <a:off x="4770714" y="4361419"/>
            <a:ext cx="712177" cy="404446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rgbClr val="C00000"/>
            </a:solidFill>
            <a:prstDash val="solid"/>
            <a:miter lim="800000"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6" name="Šipka doprava 15"/>
          <p:cNvSpPr/>
          <p:nvPr/>
        </p:nvSpPr>
        <p:spPr bwMode="auto">
          <a:xfrm rot="1675990">
            <a:off x="4774135" y="4997159"/>
            <a:ext cx="712177" cy="404446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rgbClr val="C00000"/>
            </a:solidFill>
            <a:prstDash val="solid"/>
            <a:miter lim="800000"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Šipka doprava 16"/>
          <p:cNvSpPr/>
          <p:nvPr/>
        </p:nvSpPr>
        <p:spPr bwMode="auto">
          <a:xfrm rot="19946955">
            <a:off x="4717559" y="3663955"/>
            <a:ext cx="712177" cy="404446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rgbClr val="C00000"/>
            </a:solidFill>
            <a:prstDash val="solid"/>
            <a:miter lim="800000"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 bwMode="auto">
          <a:xfrm>
            <a:off x="5738083" y="3310830"/>
            <a:ext cx="3142148" cy="591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pPr algn="ctr"/>
            <a:r>
              <a:rPr lang="cs-CZ" altLang="cs-CZ" sz="1800" kern="0" dirty="0" smtClean="0"/>
              <a:t>R2: zastupitelé (pilot)</a:t>
            </a:r>
            <a:endParaRPr lang="cs-CZ" altLang="cs-CZ" sz="1800" kern="0" dirty="0"/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5301763" y="4173883"/>
            <a:ext cx="3842238" cy="591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pPr algn="ctr"/>
            <a:r>
              <a:rPr lang="cs-CZ" altLang="cs-CZ" sz="1800" kern="0" dirty="0" smtClean="0"/>
              <a:t>R1: úředníci (pilot) - </a:t>
            </a:r>
            <a:r>
              <a:rPr lang="cs-CZ" altLang="cs-CZ" sz="1800" kern="0" dirty="0" err="1" smtClean="0"/>
              <a:t>paper</a:t>
            </a:r>
            <a:endParaRPr lang="cs-CZ" altLang="cs-CZ" sz="1800" kern="0" dirty="0"/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 bwMode="auto">
          <a:xfrm>
            <a:off x="6362339" y="5023746"/>
            <a:ext cx="1811580" cy="591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pPr algn="ctr"/>
            <a:r>
              <a:rPr lang="cs-CZ" altLang="cs-CZ" sz="1800" kern="0" dirty="0" smtClean="0"/>
              <a:t>R3: veřejnost</a:t>
            </a:r>
            <a:endParaRPr lang="cs-CZ" altLang="cs-CZ" sz="1800" kern="0" dirty="0"/>
          </a:p>
        </p:txBody>
      </p:sp>
    </p:spTree>
    <p:extLst>
      <p:ext uri="{BB962C8B-B14F-4D97-AF65-F5344CB8AC3E}">
        <p14:creationId xmlns:p14="http://schemas.microsoft.com/office/powerpoint/2010/main" val="1048221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/>
      <p:bldP spid="9" grpId="0"/>
      <p:bldP spid="10" grpId="0"/>
      <p:bldP spid="11" grpId="0"/>
      <p:bldP spid="18" grpId="0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16</a:t>
            </a:fld>
            <a:endParaRPr lang="cs-CZ" altLang="cs-CZ" dirty="0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9" y="967283"/>
            <a:ext cx="8086635" cy="647700"/>
          </a:xfrm>
        </p:spPr>
        <p:txBody>
          <a:bodyPr/>
          <a:lstStyle/>
          <a:p>
            <a:pPr marL="400050" lvl="1"/>
            <a:r>
              <a:rPr lang="cs-CZ" dirty="0"/>
              <a:t>Cíle výzkumu</a:t>
            </a:r>
            <a:endParaRPr lang="cs-CZ" altLang="cs-CZ" dirty="0">
              <a:latin typeface="+mj-lt"/>
              <a:ea typeface="+mj-ea"/>
              <a:cs typeface="+mj-cs"/>
            </a:endParaRP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9" y="1762742"/>
            <a:ext cx="8082321" cy="4114800"/>
          </a:xfrm>
        </p:spPr>
        <p:txBody>
          <a:bodyPr/>
          <a:lstStyle/>
          <a:p>
            <a:pPr marL="342900" lvl="1" indent="-342900">
              <a:buSzPct val="100000"/>
            </a:pPr>
            <a:r>
              <a:rPr lang="cs-CZ" dirty="0"/>
              <a:t>identifikace míry</a:t>
            </a:r>
            <a:r>
              <a:rPr lang="en-GB" dirty="0"/>
              <a:t>,</a:t>
            </a:r>
            <a:r>
              <a:rPr lang="cs-CZ" dirty="0"/>
              <a:t> úrovně</a:t>
            </a:r>
            <a:r>
              <a:rPr lang="en-GB" dirty="0"/>
              <a:t> </a:t>
            </a:r>
            <a:r>
              <a:rPr lang="cs-CZ" dirty="0"/>
              <a:t>a způsobu vnímání různými </a:t>
            </a:r>
            <a:r>
              <a:rPr lang="en-GB" dirty="0"/>
              <a:t>k</a:t>
            </a:r>
            <a:r>
              <a:rPr lang="cs-CZ" dirty="0"/>
              <a:t>lícovými hráči a cílovými skupinami</a:t>
            </a:r>
            <a:r>
              <a:rPr lang="en-GB" dirty="0"/>
              <a:t> </a:t>
            </a:r>
            <a:endParaRPr lang="cs-CZ" dirty="0"/>
          </a:p>
          <a:p>
            <a:pPr marL="1657350" lvl="4" indent="-342900">
              <a:buSzPct val="100000"/>
            </a:pPr>
            <a:r>
              <a:rPr lang="cs-CZ" sz="1400" dirty="0"/>
              <a:t>politici-zastupitelé (starostové, radní, řadoví zastupitelé </a:t>
            </a:r>
            <a:r>
              <a:rPr lang="cs-CZ" sz="1400" dirty="0" err="1"/>
              <a:t>etc</a:t>
            </a:r>
            <a:r>
              <a:rPr lang="cs-CZ" sz="1400" dirty="0"/>
              <a:t>.)</a:t>
            </a:r>
          </a:p>
          <a:p>
            <a:pPr marL="1657350" lvl="4" indent="-342900">
              <a:buSzPct val="100000"/>
            </a:pPr>
            <a:r>
              <a:rPr lang="cs-CZ" sz="1400" dirty="0"/>
              <a:t>úředníci – finanční a nefinanční (Hrůza and </a:t>
            </a:r>
            <a:r>
              <a:rPr lang="cs-CZ" sz="1400" dirty="0" err="1"/>
              <a:t>Manes</a:t>
            </a:r>
            <a:r>
              <a:rPr lang="cs-CZ" sz="1400" dirty="0"/>
              <a:t> </a:t>
            </a:r>
            <a:r>
              <a:rPr lang="cs-CZ" sz="1400" dirty="0" err="1"/>
              <a:t>Rossi</a:t>
            </a:r>
            <a:r>
              <a:rPr lang="cs-CZ" sz="1400" dirty="0"/>
              <a:t> 2016; Hrůza a Valouch 2015)</a:t>
            </a:r>
          </a:p>
          <a:p>
            <a:pPr marL="1657350" lvl="4" indent="-342900">
              <a:buSzPct val="100000"/>
            </a:pPr>
            <a:r>
              <a:rPr lang="cs-CZ" sz="1400" dirty="0"/>
              <a:t>veřejnost</a:t>
            </a:r>
          </a:p>
          <a:p>
            <a:pPr marL="1657350" lvl="4" indent="-342900">
              <a:buSzPct val="100000"/>
            </a:pPr>
            <a:r>
              <a:rPr lang="cs-CZ" sz="1400" dirty="0"/>
              <a:t>další</a:t>
            </a:r>
          </a:p>
          <a:p>
            <a:pPr marL="342900" lvl="1" indent="-342900">
              <a:buSzPct val="100000"/>
            </a:pPr>
            <a:r>
              <a:rPr lang="cs-CZ" dirty="0"/>
              <a:t>otázky</a:t>
            </a:r>
          </a:p>
          <a:p>
            <a:pPr marL="1200150" lvl="3" indent="-342900">
              <a:buSzPct val="100000"/>
            </a:pPr>
            <a:r>
              <a:rPr lang="cs-CZ" sz="1400" dirty="0"/>
              <a:t>Jaké jsou přínosy a náklady implementace/</a:t>
            </a:r>
            <a:r>
              <a:rPr lang="cs-CZ" sz="1400" dirty="0" err="1"/>
              <a:t>upgradování</a:t>
            </a:r>
            <a:r>
              <a:rPr lang="cs-CZ" sz="1400" dirty="0"/>
              <a:t> systému (navíc bez terminace starého) ?</a:t>
            </a:r>
          </a:p>
          <a:p>
            <a:pPr marL="1200150" lvl="3" indent="-342900">
              <a:buSzPct val="100000"/>
            </a:pPr>
            <a:r>
              <a:rPr lang="cs-CZ" sz="1400" dirty="0"/>
              <a:t>Je současný stav systému vyhovující, nepřináší chyby či problémy spojené s neefektivností ?</a:t>
            </a:r>
          </a:p>
          <a:p>
            <a:pPr marL="1200150" lvl="3" indent="-342900">
              <a:buSzPct val="100000"/>
            </a:pPr>
            <a:r>
              <a:rPr lang="cs-CZ" sz="1400" dirty="0"/>
              <a:t>Je management obcí, ať už </a:t>
            </a:r>
            <a:r>
              <a:rPr lang="cs-CZ" sz="1400" dirty="0" err="1"/>
              <a:t>decision-makers</a:t>
            </a:r>
            <a:r>
              <a:rPr lang="cs-CZ" sz="1400" dirty="0"/>
              <a:t> nebo organizační či výkonní zaměstnanci, připravený či schopný fungovat v novém systému ?</a:t>
            </a:r>
          </a:p>
          <a:p>
            <a:pPr marL="1200150" lvl="3" indent="-342900">
              <a:buSzPct val="100000"/>
            </a:pPr>
            <a:r>
              <a:rPr lang="cs-CZ" sz="1400" dirty="0"/>
              <a:t>Je management obcí schopný řídit municipalitu i v problému </a:t>
            </a:r>
            <a:r>
              <a:rPr lang="cs-CZ" sz="1400" dirty="0" err="1"/>
              <a:t>ko</a:t>
            </a:r>
            <a:r>
              <a:rPr lang="cs-CZ" sz="1400" dirty="0"/>
              <a:t>-existence na základě diverzifikace informačních zdrojů (dokumentů) ? Není matoucí ?</a:t>
            </a:r>
          </a:p>
          <a:p>
            <a:endParaRPr lang="cs-CZ" sz="2000" b="1" dirty="0" smtClean="0"/>
          </a:p>
          <a:p>
            <a:pPr marL="0" indent="0">
              <a:buNone/>
            </a:pP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00075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6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6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/>
      <p:bldP spid="9625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Předběžné výsledky z pilotu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Obvykle se používají oba typy zdrojů/výstupů (jak tradiční, tak nově implementované)</a:t>
            </a:r>
            <a:endParaRPr lang="cs-CZ" dirty="0"/>
          </a:p>
          <a:p>
            <a:r>
              <a:rPr lang="cs-CZ" dirty="0" smtClean="0"/>
              <a:t>Preference na rozpočtový report před výkazy zisku a ztrát </a:t>
            </a:r>
            <a:endParaRPr lang="cs-CZ" dirty="0"/>
          </a:p>
          <a:p>
            <a:r>
              <a:rPr lang="cs-CZ" altLang="cs-CZ" dirty="0" smtClean="0"/>
              <a:t>Více vnímají potřeby cash-</a:t>
            </a:r>
            <a:r>
              <a:rPr lang="cs-CZ" altLang="cs-CZ" dirty="0" err="1" smtClean="0"/>
              <a:t>flow</a:t>
            </a:r>
            <a:r>
              <a:rPr lang="cs-CZ" altLang="cs-CZ" dirty="0" smtClean="0"/>
              <a:t>, méně výkazy z/z (teorie..)</a:t>
            </a:r>
            <a:endParaRPr lang="cs-CZ" altLang="cs-CZ" dirty="0"/>
          </a:p>
          <a:p>
            <a:r>
              <a:rPr lang="cs-CZ" dirty="0" smtClean="0"/>
              <a:t>Nejsou schopni rozhodnout/určit, zda tato změna přispěla ke zlepšení schopnosti hodnotit dlouhodobou finanční udržitelnost</a:t>
            </a:r>
            <a:endParaRPr lang="cs-CZ" dirty="0"/>
          </a:p>
          <a:p>
            <a:r>
              <a:rPr lang="cs-CZ" altLang="cs-CZ" dirty="0" smtClean="0"/>
              <a:t>Ale jsou více optimističtí pokud se jedná o pohled na kontrolu finančního zdraví</a:t>
            </a:r>
            <a:endParaRPr lang="cs-CZ" altLang="cs-CZ" dirty="0"/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cs-CZ" altLang="cs-CZ" smtClean="0"/>
              <a:pPr/>
              <a:t>17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78575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SzPct val="100000"/>
            </a:pPr>
            <a:r>
              <a:rPr lang="cs-CZ" dirty="0"/>
              <a:t>d</a:t>
            </a:r>
            <a:r>
              <a:rPr lang="cs-CZ" dirty="0" smtClean="0"/>
              <a:t>ata </a:t>
            </a:r>
            <a:r>
              <a:rPr lang="cs-CZ" dirty="0" err="1" smtClean="0"/>
              <a:t>redundancy</a:t>
            </a:r>
            <a:r>
              <a:rPr lang="cs-CZ" dirty="0" smtClean="0"/>
              <a:t> =&gt; zmatení </a:t>
            </a:r>
            <a:r>
              <a:rPr lang="cs-CZ" dirty="0" err="1" smtClean="0"/>
              <a:t>decision-makers</a:t>
            </a:r>
            <a:endParaRPr lang="cs-CZ" dirty="0"/>
          </a:p>
          <a:p>
            <a:r>
              <a:rPr lang="cs-CZ" dirty="0" smtClean="0"/>
              <a:t>správné porozumění (a tedy i používání) akruálních dat těmi, kteří nemají ekonomické vzdělání</a:t>
            </a:r>
            <a:r>
              <a:rPr lang="en-GB" dirty="0" smtClean="0"/>
              <a:t> </a:t>
            </a:r>
            <a:endParaRPr lang="cs-CZ" dirty="0" smtClean="0"/>
          </a:p>
          <a:p>
            <a:r>
              <a:rPr lang="cs-CZ" dirty="0"/>
              <a:t>n</a:t>
            </a:r>
            <a:r>
              <a:rPr lang="cs-CZ" dirty="0" smtClean="0"/>
              <a:t>evhodné pochopení fungování nového sytému (klíčovými hráči</a:t>
            </a:r>
            <a:r>
              <a:rPr lang="en-GB" dirty="0" smtClean="0"/>
              <a:t>)</a:t>
            </a:r>
            <a:r>
              <a:rPr lang="cs-CZ" dirty="0" smtClean="0"/>
              <a:t> nebo špatné nastavení</a:t>
            </a:r>
            <a:r>
              <a:rPr lang="en-GB" dirty="0" smtClean="0"/>
              <a:t> (policy makers</a:t>
            </a:r>
            <a:r>
              <a:rPr lang="cs-CZ" dirty="0" smtClean="0"/>
              <a:t> nebo autoři reformy</a:t>
            </a:r>
            <a:r>
              <a:rPr lang="en-GB" dirty="0" smtClean="0"/>
              <a:t>) </a:t>
            </a:r>
            <a:r>
              <a:rPr lang="cs-CZ" dirty="0" smtClean="0"/>
              <a:t>=&gt; byla implementace reformy úspěšná nebo ne a</a:t>
            </a:r>
            <a:r>
              <a:rPr lang="en-GB" dirty="0" smtClean="0"/>
              <a:t> </a:t>
            </a:r>
            <a:r>
              <a:rPr lang="cs-CZ" dirty="0" smtClean="0"/>
              <a:t>jsou tedy potřeba úpravy</a:t>
            </a:r>
            <a:r>
              <a:rPr lang="en-GB" dirty="0" smtClean="0"/>
              <a:t> </a:t>
            </a:r>
            <a:r>
              <a:rPr lang="en-GB" dirty="0"/>
              <a:t>(</a:t>
            </a:r>
            <a:r>
              <a:rPr lang="en-GB" dirty="0" err="1"/>
              <a:t>eg</a:t>
            </a:r>
            <a:r>
              <a:rPr lang="en-GB" dirty="0"/>
              <a:t>. </a:t>
            </a:r>
            <a:r>
              <a:rPr lang="en-GB" dirty="0" err="1"/>
              <a:t>Steccolini</a:t>
            </a:r>
            <a:r>
              <a:rPr lang="en-GB" dirty="0"/>
              <a:t> and </a:t>
            </a:r>
            <a:r>
              <a:rPr lang="en-GB" dirty="0" err="1"/>
              <a:t>Nasi</a:t>
            </a:r>
            <a:r>
              <a:rPr lang="en-GB" dirty="0"/>
              <a:t> 2008</a:t>
            </a:r>
            <a:r>
              <a:rPr lang="en-GB" dirty="0" smtClean="0"/>
              <a:t>)</a:t>
            </a:r>
            <a:endParaRPr lang="cs-CZ" dirty="0" smtClean="0"/>
          </a:p>
          <a:p>
            <a:r>
              <a:rPr lang="cs-CZ" dirty="0" smtClean="0"/>
              <a:t>vliv na konstrukci konceptů a nástrojů finančního řízení municipalit používaných municipalitami (dnes ad-hoc) </a:t>
            </a:r>
            <a:endParaRPr lang="cs-CZ" b="1" dirty="0"/>
          </a:p>
          <a:p>
            <a:endParaRPr lang="cs-CZ" altLang="cs-CZ" dirty="0"/>
          </a:p>
        </p:txBody>
      </p:sp>
      <p:sp>
        <p:nvSpPr>
          <p:cNvPr id="4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44F1E0D-48A8-445D-BC38-B468E187C867}" type="slidenum">
              <a:rPr lang="cs-CZ" altLang="cs-CZ"/>
              <a:pPr/>
              <a:t>18</a:t>
            </a:fld>
            <a:endParaRPr lang="cs-CZ" altLang="cs-CZ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9" y="1125539"/>
            <a:ext cx="8086635" cy="647700"/>
          </a:xfrm>
        </p:spPr>
        <p:txBody>
          <a:bodyPr/>
          <a:lstStyle/>
          <a:p>
            <a:r>
              <a:rPr lang="cs-CZ" dirty="0" smtClean="0"/>
              <a:t>Rizika a hrozby pro finanční řízení municipalit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968450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8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19</a:t>
            </a:fld>
            <a:endParaRPr lang="cs-CZ" altLang="cs-CZ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9" y="958489"/>
            <a:ext cx="8086635" cy="647700"/>
          </a:xfrm>
        </p:spPr>
        <p:txBody>
          <a:bodyPr/>
          <a:lstStyle/>
          <a:p>
            <a:r>
              <a:rPr lang="cs-CZ" altLang="cs-CZ" dirty="0"/>
              <a:t>R2: zastupitelé (pilot</a:t>
            </a:r>
            <a:r>
              <a:rPr lang="cs-CZ" altLang="cs-CZ" dirty="0" smtClean="0"/>
              <a:t>) – </a:t>
            </a:r>
            <a:r>
              <a:rPr lang="cs-CZ" altLang="cs-CZ" dirty="0" smtClean="0">
                <a:solidFill>
                  <a:srgbClr val="FF0000"/>
                </a:solidFill>
              </a:rPr>
              <a:t>AKTUÁLNĚ</a:t>
            </a:r>
            <a:endParaRPr lang="cs-CZ" altLang="cs-CZ" dirty="0">
              <a:solidFill>
                <a:srgbClr val="FF0000"/>
              </a:solidFill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509589" y="2017713"/>
            <a:ext cx="8082321" cy="980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287D"/>
              </a:buClr>
              <a:buSzPct val="100000"/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287D"/>
              </a:buClr>
              <a:buSzPct val="80000"/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91440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None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Blip>
                <a:blip r:embed="rId2"/>
              </a:buBlip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2"/>
              </a:buBlip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2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2"/>
              </a:buBlip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2"/>
              </a:buBlip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2"/>
              </a:buBlip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Char char="-"/>
            </a:pPr>
            <a:r>
              <a:rPr lang="cs-CZ" altLang="cs-CZ" sz="2000" kern="0" dirty="0" smtClean="0"/>
              <a:t>hodnocení relevance / užitečnosti dostupných informačních zdrojů na základě uvedených hledisek:</a:t>
            </a:r>
          </a:p>
          <a:p>
            <a:pPr marL="1657350" lvl="4" indent="-342900">
              <a:buSzPct val="100000"/>
              <a:buFont typeface="Arial" panose="020B0604020202020204" pitchFamily="34" charset="0"/>
              <a:buChar char="•"/>
            </a:pPr>
            <a:r>
              <a:rPr lang="cs-CZ" sz="1800" dirty="0"/>
              <a:t>l</a:t>
            </a:r>
            <a:r>
              <a:rPr lang="cs-CZ" sz="1800" dirty="0" smtClean="0"/>
              <a:t>epší orientace ve finančním řízení</a:t>
            </a:r>
            <a:endParaRPr lang="cs-CZ" sz="1800" dirty="0"/>
          </a:p>
          <a:p>
            <a:pPr marL="1657350" lvl="4" indent="-342900">
              <a:buSzPct val="100000"/>
              <a:buFont typeface="Arial" panose="020B0604020202020204" pitchFamily="34" charset="0"/>
              <a:buChar char="•"/>
            </a:pPr>
            <a:r>
              <a:rPr lang="cs-CZ" sz="1800" dirty="0" smtClean="0"/>
              <a:t>při přípravě finančního plánu (rozpočtu) na následující rok</a:t>
            </a:r>
            <a:endParaRPr lang="cs-CZ" sz="1800" dirty="0"/>
          </a:p>
          <a:p>
            <a:pPr marL="1657350" lvl="4" indent="-342900">
              <a:buSzPct val="100000"/>
              <a:buFont typeface="Arial" panose="020B0604020202020204" pitchFamily="34" charset="0"/>
              <a:buChar char="•"/>
            </a:pPr>
            <a:r>
              <a:rPr lang="cs-CZ" sz="1800" dirty="0"/>
              <a:t>p</a:t>
            </a:r>
            <a:r>
              <a:rPr lang="cs-CZ" sz="1800" dirty="0" smtClean="0"/>
              <a:t>ři schvalování finančního plánu (rozpočtu) na následující rok</a:t>
            </a:r>
            <a:endParaRPr lang="cs-CZ" sz="1800" dirty="0"/>
          </a:p>
          <a:p>
            <a:pPr marL="1657350" lvl="4" indent="-342900">
              <a:buSzPct val="100000"/>
              <a:buFont typeface="Arial" panose="020B0604020202020204" pitchFamily="34" charset="0"/>
              <a:buChar char="•"/>
            </a:pPr>
            <a:r>
              <a:rPr lang="cs-CZ" sz="1800" dirty="0"/>
              <a:t>p</a:t>
            </a:r>
            <a:r>
              <a:rPr lang="cs-CZ" sz="1800" dirty="0" smtClean="0"/>
              <a:t>ři rozhodování o nové (kapitálové) investici</a:t>
            </a:r>
            <a:endParaRPr lang="cs-CZ" sz="1800" dirty="0"/>
          </a:p>
          <a:p>
            <a:pPr marL="1657350" lvl="4" indent="-342900">
              <a:buSzPct val="100000"/>
              <a:buFont typeface="Arial" panose="020B0604020202020204" pitchFamily="34" charset="0"/>
              <a:buChar char="•"/>
            </a:pPr>
            <a:r>
              <a:rPr lang="cs-CZ" sz="1800" dirty="0"/>
              <a:t>p</a:t>
            </a:r>
            <a:r>
              <a:rPr lang="cs-CZ" sz="1800" dirty="0" smtClean="0"/>
              <a:t>ři hodnocení dlouhodobé udržitelnosti hospodaření municipality</a:t>
            </a:r>
            <a:endParaRPr lang="cs-CZ" sz="1800" dirty="0"/>
          </a:p>
          <a:p>
            <a:pPr marL="1657350" lvl="4" indent="-342900">
              <a:buSzPct val="100000"/>
              <a:buFont typeface="Arial" panose="020B0604020202020204" pitchFamily="34" charset="0"/>
              <a:buChar char="•"/>
            </a:pPr>
            <a:r>
              <a:rPr lang="cs-CZ" sz="1800" dirty="0"/>
              <a:t>p</a:t>
            </a:r>
            <a:r>
              <a:rPr lang="cs-CZ" sz="1800" dirty="0" smtClean="0"/>
              <a:t>ři řízení aktiv a pasiv</a:t>
            </a:r>
            <a:endParaRPr lang="cs-CZ" sz="1800" dirty="0"/>
          </a:p>
          <a:p>
            <a:pPr marL="1657350" lvl="4" indent="-342900">
              <a:buSzPct val="100000"/>
              <a:buFont typeface="Arial" panose="020B0604020202020204" pitchFamily="34" charset="0"/>
              <a:buChar char="•"/>
            </a:pPr>
            <a:r>
              <a:rPr lang="cs-CZ" sz="1800" dirty="0"/>
              <a:t>p</a:t>
            </a:r>
            <a:r>
              <a:rPr lang="cs-CZ" sz="1800" dirty="0" smtClean="0"/>
              <a:t>ři snaze o dosažení cílů</a:t>
            </a:r>
            <a:endParaRPr lang="cs-CZ" sz="1800" dirty="0"/>
          </a:p>
          <a:p>
            <a:pPr marL="1657350" lvl="4" indent="-342900">
              <a:buSzPct val="100000"/>
              <a:buFont typeface="Arial" panose="020B0604020202020204" pitchFamily="34" charset="0"/>
              <a:buChar char="•"/>
            </a:pPr>
            <a:r>
              <a:rPr lang="cs-CZ" sz="1800" dirty="0"/>
              <a:t>p</a:t>
            </a:r>
            <a:r>
              <a:rPr lang="cs-CZ" sz="1800" dirty="0" smtClean="0"/>
              <a:t>ři rozhodování o alokaci zdrojů </a:t>
            </a:r>
          </a:p>
          <a:p>
            <a:pPr marL="1657350" lvl="4" indent="-342900">
              <a:buSzPct val="100000"/>
              <a:buFont typeface="Arial" panose="020B0604020202020204" pitchFamily="34" charset="0"/>
              <a:buChar char="•"/>
            </a:pPr>
            <a:r>
              <a:rPr lang="cs-CZ" sz="1800" dirty="0"/>
              <a:t>p</a:t>
            </a:r>
            <a:r>
              <a:rPr lang="cs-CZ" sz="1800" dirty="0" smtClean="0"/>
              <a:t>ři hodnocení potřeb municipality v oblasti cash-</a:t>
            </a:r>
            <a:r>
              <a:rPr lang="cs-CZ" sz="1800" dirty="0" err="1" smtClean="0"/>
              <a:t>flow</a:t>
            </a:r>
            <a:endParaRPr lang="cs-CZ" sz="1800" dirty="0"/>
          </a:p>
          <a:p>
            <a:pPr>
              <a:buFontTx/>
              <a:buChar char="-"/>
            </a:pPr>
            <a:endParaRPr lang="cs-CZ" altLang="cs-CZ" sz="2000" kern="0" dirty="0"/>
          </a:p>
        </p:txBody>
      </p:sp>
    </p:spTree>
    <p:extLst>
      <p:ext uri="{BB962C8B-B14F-4D97-AF65-F5344CB8AC3E}">
        <p14:creationId xmlns:p14="http://schemas.microsoft.com/office/powerpoint/2010/main" val="3155767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20</a:t>
            </a:fld>
            <a:endParaRPr lang="cs-CZ" alt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3105" y="3213646"/>
            <a:ext cx="8086635" cy="647700"/>
          </a:xfrm>
        </p:spPr>
        <p:txBody>
          <a:bodyPr/>
          <a:lstStyle/>
          <a:p>
            <a:pPr algn="ctr"/>
            <a:r>
              <a:rPr lang="cs-CZ" altLang="cs-CZ" dirty="0" smtClean="0"/>
              <a:t>Proč spolupracovat?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5778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9686107"/>
              </p:ext>
            </p:extLst>
          </p:nvPr>
        </p:nvGraphicFramePr>
        <p:xfrm>
          <a:off x="1924334" y="1690163"/>
          <a:ext cx="7055892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cs-CZ" altLang="cs-CZ" smtClean="0"/>
              <a:pPr/>
              <a:t>21</a:t>
            </a:fld>
            <a:endParaRPr lang="cs-CZ" altLang="cs-CZ" dirty="0"/>
          </a:p>
        </p:txBody>
      </p:sp>
      <p:sp>
        <p:nvSpPr>
          <p:cNvPr id="7" name="Obdélník 6"/>
          <p:cNvSpPr/>
          <p:nvPr/>
        </p:nvSpPr>
        <p:spPr>
          <a:xfrm flipH="1">
            <a:off x="509589" y="2156339"/>
            <a:ext cx="1834245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Municipality</a:t>
            </a:r>
            <a:endParaRPr lang="cs-CZ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 flipH="1">
            <a:off x="516933" y="4792636"/>
            <a:ext cx="1834245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Univerzity</a:t>
            </a:r>
            <a:endParaRPr lang="cs-CZ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Zahnutá šipka nahoru 11"/>
          <p:cNvSpPr/>
          <p:nvPr/>
        </p:nvSpPr>
        <p:spPr bwMode="auto">
          <a:xfrm flipH="1">
            <a:off x="1924331" y="5759351"/>
            <a:ext cx="4933667" cy="947334"/>
          </a:xfrm>
          <a:prstGeom prst="curved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3" name="Zahnutá šipka nahoru 12"/>
          <p:cNvSpPr/>
          <p:nvPr/>
        </p:nvSpPr>
        <p:spPr bwMode="auto">
          <a:xfrm flipH="1" flipV="1">
            <a:off x="1924331" y="767836"/>
            <a:ext cx="4933667" cy="935973"/>
          </a:xfrm>
          <a:prstGeom prst="curved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168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7" grpId="0" animBg="1"/>
      <p:bldP spid="8" grpId="0" animBg="1"/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2694" y="3174146"/>
            <a:ext cx="8086635" cy="647700"/>
          </a:xfrm>
        </p:spPr>
        <p:txBody>
          <a:bodyPr/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cs-CZ" altLang="cs-CZ"/>
              <a:t>Definujte zápatí - název prezentace / pracoviště</a:t>
            </a:r>
          </a:p>
        </p:txBody>
      </p:sp>
      <p:sp>
        <p:nvSpPr>
          <p:cNvPr id="4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E028F59-B1F6-4801-94DB-4C8B6157CAC0}" type="slidenum">
              <a:rPr lang="cs-CZ" altLang="cs-CZ"/>
              <a:pPr/>
              <a:t>22</a:t>
            </a:fld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_MU_CZ">
  <a:themeElements>
    <a:clrScheme name="Směsi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Směsi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měsi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měsi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econ_sablona_4_3_cz</Template>
  <TotalTime>627</TotalTime>
  <Words>1066</Words>
  <Application>Microsoft Office PowerPoint</Application>
  <PresentationFormat>Předvádění na obrazovce (4:3)</PresentationFormat>
  <Paragraphs>228</Paragraphs>
  <Slides>22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6" baseType="lpstr">
      <vt:lpstr>Arial</vt:lpstr>
      <vt:lpstr>Tahoma</vt:lpstr>
      <vt:lpstr>Wingdings</vt:lpstr>
      <vt:lpstr>Prezentace_MU_CZ</vt:lpstr>
      <vt:lpstr>Institut veřejné správy ESF MU  aneb   Inteligentní veřejná správa</vt:lpstr>
      <vt:lpstr>Obsah prezentace</vt:lpstr>
      <vt:lpstr>Model spolupráce</vt:lpstr>
      <vt:lpstr>Institut veřejné správy ESF MU</vt:lpstr>
      <vt:lpstr>Vybrané projekty a zakázky 1</vt:lpstr>
      <vt:lpstr>Vybrané projekty a zakázky 2</vt:lpstr>
      <vt:lpstr>Public Relations IVS</vt:lpstr>
      <vt:lpstr>Plány</vt:lpstr>
      <vt:lpstr>Aktuální řešená výzkumně-aplikační témata</vt:lpstr>
      <vt:lpstr>  Identifikace klíčových faktorů úspěšné meziobecní spolupráce (GAČR; 2017-2019)</vt:lpstr>
      <vt:lpstr>Interaktivní mapa neziskového sektoru (OPZ; 2017-2020)</vt:lpstr>
      <vt:lpstr>PROČ?</vt:lpstr>
      <vt:lpstr>Úvěrové chování obcí</vt:lpstr>
      <vt:lpstr>Analýza reformy a působení účetnictví státu ve vztahu k obcím</vt:lpstr>
      <vt:lpstr>Reforma ÚS  * 2010</vt:lpstr>
      <vt:lpstr>Cíle výzkumu</vt:lpstr>
      <vt:lpstr>Předběžné výsledky z pilotu</vt:lpstr>
      <vt:lpstr>Rizika a hrozby pro finanční řízení municipalit</vt:lpstr>
      <vt:lpstr>R2: zastupitelé (pilot) – AKTUÁLNĚ</vt:lpstr>
      <vt:lpstr>Proč spolupracovat?</vt:lpstr>
      <vt:lpstr>Prezentace aplikace PowerPoint</vt:lpstr>
      <vt:lpstr> Děkuji za pozornost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Hrůza Filip</dc:creator>
  <cp:lastModifiedBy>Filip Hrůza</cp:lastModifiedBy>
  <cp:revision>84</cp:revision>
  <cp:lastPrinted>1601-01-01T00:00:00Z</cp:lastPrinted>
  <dcterms:created xsi:type="dcterms:W3CDTF">2016-02-04T12:45:51Z</dcterms:created>
  <dcterms:modified xsi:type="dcterms:W3CDTF">2017-05-23T22:08:24Z</dcterms:modified>
</cp:coreProperties>
</file>