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1" r:id="rId2"/>
  </p:sldMasterIdLst>
  <p:sldIdLst>
    <p:sldId id="260" r:id="rId3"/>
    <p:sldId id="256" r:id="rId4"/>
    <p:sldId id="261" r:id="rId5"/>
    <p:sldId id="293" r:id="rId6"/>
    <p:sldId id="263" r:id="rId7"/>
    <p:sldId id="264" r:id="rId8"/>
    <p:sldId id="262" r:id="rId9"/>
    <p:sldId id="266" r:id="rId10"/>
    <p:sldId id="267" r:id="rId11"/>
    <p:sldId id="268" r:id="rId12"/>
    <p:sldId id="270" r:id="rId13"/>
    <p:sldId id="269" r:id="rId14"/>
    <p:sldId id="272" r:id="rId15"/>
    <p:sldId id="271" r:id="rId16"/>
    <p:sldId id="273" r:id="rId17"/>
    <p:sldId id="294" r:id="rId18"/>
    <p:sldId id="274" r:id="rId19"/>
    <p:sldId id="275" r:id="rId20"/>
    <p:sldId id="280" r:id="rId21"/>
    <p:sldId id="282" r:id="rId22"/>
    <p:sldId id="283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D2D0EADA-4845-4D4C-B5FD-5A38223662CE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DFD08C48-9D53-4F21-A40E-F3ED5B8EFB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5A1A21E-C1E3-4395-A723-C509F7CECA63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B9E569-604B-4C23-98E1-BBBCEBCE9A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885A38-F4A1-4E54-880F-97E2F55ACC1D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5B971F-10AC-422B-BD1C-C537BADC3A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862133-25F8-41C7-9B3D-4AA15ADA91EF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C4B1BAF-38C9-41E5-A981-3D55DC4F6C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043CC-0516-4FA4-8008-09E0DBC3EB2E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2B829-C518-4DBF-B971-EAE16CFBCF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A9242C52-E1AD-47BE-AA79-5885801B4F98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7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E02F5EA3-AD7F-4218-A72B-4D5616036F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C5D4A8B7-B6EA-44A0-AE61-EC68960548EF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EE4C3553-74BE-4B6E-8BD3-75A7462F78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ACD50-2C1E-4E2F-A756-85FB05570DF2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5069A-795A-4E2E-9302-BE503FAE68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437F2-733C-4FA7-9015-3BF1DA5C39E4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CBAD8-DA1F-4661-B639-F6D315911D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39939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39940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39941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99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3994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478ADBE-D022-4F72-8C1A-C96E7A61D2F1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3994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994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2DDA0FD-D330-4AA8-9A00-507C4D69227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4FE373-B983-46AA-9890-4AB167DAD372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F648DB-FCCC-4E36-A080-2980853C19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6CECD4-DC12-4AD5-9531-9D6A86656022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36F26-50D2-440D-9241-05BE054A651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8F2C3E-6BD1-4AC5-A18A-AD2E15DC4D73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44CBEF-2BA8-4694-BC41-D9EC27D8B47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D4F27C-B049-4D21-B831-F1E09A4DDE60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2F5473-F1A3-4EAC-A48E-583A2C5EBCB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73BD9F-602B-429B-A708-6775E6B159DF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AAEC4-127A-4B6E-8F6B-9A4604D9151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1972FD-B187-452F-B418-A89DF77A7CC6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335D4-4F37-4ABB-98F3-0E5186FDAA9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DD5B15-B5B5-48DE-8FFE-0E0928D83837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CD6D9E-AB05-4533-8DEA-CADE977ADCA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66245D-6BB8-4A8F-9B5E-C9BB2D284C89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09BDA1-5307-435D-BAEE-8CDC4628005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EB4A07-A63B-4D28-A1DE-13389F4C6FF8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9DE0D-54E6-4D01-8E95-00E5F4A99EF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24E3B9-D505-431E-A235-5AF17802EC54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6E4084-53CA-4E1F-A5C1-4C37595BA85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AE37D57-D81D-4148-8056-B7DBC756D25E}" type="datetimeFigureOut">
              <a:rPr lang="cs-CZ"/>
              <a:pPr>
                <a:defRPr/>
              </a:pPr>
              <a:t>25.5.2017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04151573-DA02-49BE-B916-3723F503F4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685" r:id="rId5"/>
    <p:sldLayoutId id="2147483700" r:id="rId6"/>
    <p:sldLayoutId id="2147483701" r:id="rId7"/>
    <p:sldLayoutId id="2147483684" r:id="rId8"/>
    <p:sldLayoutId id="2147483683" r:id="rId9"/>
  </p:sldLayoutIdLst>
  <p:txStyles>
    <p:titleStyle>
      <a:lvl1pPr marL="53975"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EDE8CD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2pPr>
      <a:lvl3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3pPr>
      <a:lvl4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4pPr>
      <a:lvl5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EDE8CD"/>
          </a:solidFill>
          <a:latin typeface="Verdana" pitchFamily="34" charset="0"/>
        </a:defRPr>
      </a:lvl9pPr>
      <a:extLst/>
    </p:titleStyle>
    <p:bodyStyle>
      <a:lvl1pPr marL="292100" indent="-292100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0" fontAlgn="base" hangingPunct="0">
        <a:spcBef>
          <a:spcPts val="400"/>
        </a:spcBef>
        <a:spcAft>
          <a:spcPct val="0"/>
        </a:spcAft>
        <a:buClr>
          <a:srgbClr val="9BBB59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ts val="400"/>
        </a:spcBef>
        <a:spcAft>
          <a:spcPct val="0"/>
        </a:spcAft>
        <a:buClr>
          <a:srgbClr val="9BBB59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0" fontAlgn="base" hangingPunct="0">
        <a:spcBef>
          <a:spcPts val="400"/>
        </a:spcBef>
        <a:spcAft>
          <a:spcPct val="0"/>
        </a:spcAft>
        <a:buClr>
          <a:srgbClr val="9BBB59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38915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38916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891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892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fld id="{92B97F2A-3863-4D3C-9824-773006BC68E6}" type="datetimeFigureOut">
              <a:rPr lang="cs-CZ"/>
              <a:pPr/>
              <a:t>25.5.2017</a:t>
            </a:fld>
            <a:endParaRPr lang="cs-CZ"/>
          </a:p>
        </p:txBody>
      </p:sp>
      <p:sp>
        <p:nvSpPr>
          <p:cNvPr id="3892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3892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75A0BBED-18A6-4997-B3F6-41106E4B3E38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otaceeu.cz/cs/Microsites/IROP/Vyzvy/Vyzva-c-9-Uzemni-studie" TargetMode="Externa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obcepro.cz/" TargetMode="Externa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ka.cz/cs/pro-architekty/kalkulacky/pozemni-a-krajinarske-stavby-v31" TargetMode="External"/><Relationship Id="rId2" Type="http://schemas.openxmlformats.org/officeDocument/2006/relationships/hyperlink" Target="https://www.cka.cz/cs/souteze" TargetMode="Externa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Podnadpis 2"/>
          <p:cNvSpPr>
            <a:spLocks noGrp="1"/>
          </p:cNvSpPr>
          <p:nvPr>
            <p:ph type="subTitle" idx="4294967295"/>
          </p:nvPr>
        </p:nvSpPr>
        <p:spPr>
          <a:xfrm>
            <a:off x="827088" y="333375"/>
            <a:ext cx="7775575" cy="1150938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ZELEŇ V OBCI A KRAJINĚ </a:t>
            </a:r>
          </a:p>
          <a:p>
            <a:pPr marL="0" indent="0" algn="r"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– OD KONCEPCÍ PO REALIZACI</a:t>
            </a:r>
          </a:p>
        </p:txBody>
      </p:sp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5805488"/>
            <a:ext cx="1524000" cy="533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7892" name="Podnadpis 2"/>
          <p:cNvSpPr>
            <a:spLocks/>
          </p:cNvSpPr>
          <p:nvPr/>
        </p:nvSpPr>
        <p:spPr bwMode="auto">
          <a:xfrm>
            <a:off x="1619250" y="4797425"/>
            <a:ext cx="7304088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246888"/>
          <a:lstStyle/>
          <a:p>
            <a:pPr algn="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900">
                <a:latin typeface="Tahoma" pitchFamily="34" charset="0"/>
              </a:rPr>
              <a:t>S-atelier, Ing. Jitka Schneiderová </a:t>
            </a:r>
          </a:p>
          <a:p>
            <a:pPr algn="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900">
                <a:latin typeface="Tahoma" pitchFamily="34" charset="0"/>
              </a:rPr>
              <a:t>KVĚTEN 2017</a:t>
            </a:r>
          </a:p>
        </p:txBody>
      </p:sp>
      <p:graphicFrame>
        <p:nvGraphicFramePr>
          <p:cNvPr id="37893" name="Object 5"/>
          <p:cNvGraphicFramePr>
            <a:graphicFrameLocks noChangeAspect="1"/>
          </p:cNvGraphicFramePr>
          <p:nvPr/>
        </p:nvGraphicFramePr>
        <p:xfrm>
          <a:off x="1331913" y="1844675"/>
          <a:ext cx="1157287" cy="1220788"/>
        </p:xfrm>
        <a:graphic>
          <a:graphicData uri="http://schemas.openxmlformats.org/presentationml/2006/ole">
            <p:oleObj spid="_x0000_s37893" name="CorelDRAW" r:id="rId4" imgW="1166040" imgH="1230840" progId="">
              <p:embed/>
            </p:oleObj>
          </a:graphicData>
        </a:graphic>
      </p:graphicFrame>
      <p:graphicFrame>
        <p:nvGraphicFramePr>
          <p:cNvPr id="37894" name="Object 6"/>
          <p:cNvGraphicFramePr>
            <a:graphicFrameLocks noChangeAspect="1"/>
          </p:cNvGraphicFramePr>
          <p:nvPr/>
        </p:nvGraphicFramePr>
        <p:xfrm>
          <a:off x="2339753" y="2309972"/>
          <a:ext cx="648072" cy="683632"/>
        </p:xfrm>
        <a:graphic>
          <a:graphicData uri="http://schemas.openxmlformats.org/presentationml/2006/ole">
            <p:oleObj spid="_x0000_s37894" name="CorelDRAW" r:id="rId5" imgW="1166040" imgH="12308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 dirty="0" smtClean="0">
                <a:latin typeface="Tahoma" pitchFamily="34" charset="0"/>
              </a:rPr>
              <a:t>STRUKTURA PREZENTACE</a:t>
            </a:r>
            <a:endParaRPr lang="cs-CZ" sz="2000" b="1" dirty="0">
              <a:latin typeface="Tahoma" pitchFamily="34" charset="0"/>
            </a:endParaRPr>
          </a:p>
        </p:txBody>
      </p:sp>
      <p:sp>
        <p:nvSpPr>
          <p:cNvPr id="13317" name="Podnadpis 2"/>
          <p:cNvSpPr>
            <a:spLocks/>
          </p:cNvSpPr>
          <p:nvPr/>
        </p:nvSpPr>
        <p:spPr bwMode="auto">
          <a:xfrm>
            <a:off x="1403350" y="2205038"/>
            <a:ext cx="734536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246888"/>
          <a:lstStyle/>
          <a:p>
            <a:pPr marL="609600" indent="-609600">
              <a:spcBef>
                <a:spcPct val="20000"/>
              </a:spcBef>
              <a:buClr>
                <a:schemeClr val="tx1"/>
              </a:buClr>
              <a:buSzPct val="70000"/>
              <a:buFont typeface="Wingdings 2" pitchFamily="18" charset="2"/>
              <a:buChar char=""/>
            </a:pPr>
            <a:r>
              <a:rPr lang="cs-CZ" sz="1900">
                <a:latin typeface="Tahoma" pitchFamily="34" charset="0"/>
              </a:rPr>
              <a:t>UMĚNÍ PLÁNOVAT</a:t>
            </a:r>
          </a:p>
          <a:p>
            <a:pPr marL="609600" indent="-609600">
              <a:spcBef>
                <a:spcPct val="20000"/>
              </a:spcBef>
              <a:buClr>
                <a:schemeClr val="tx1"/>
              </a:buClr>
              <a:buSzPct val="70000"/>
              <a:buFont typeface="Wingdings 2" pitchFamily="18" charset="2"/>
              <a:buChar char=""/>
            </a:pPr>
            <a:r>
              <a:rPr lang="cs-CZ" sz="1900">
                <a:latin typeface="Tahoma" pitchFamily="34" charset="0"/>
              </a:rPr>
              <a:t>UMĚNÍ REALIZOVAT KONCEPCE</a:t>
            </a:r>
          </a:p>
          <a:p>
            <a:pPr marL="609600" indent="-609600">
              <a:spcBef>
                <a:spcPct val="20000"/>
              </a:spcBef>
              <a:buClr>
                <a:schemeClr val="tx1"/>
              </a:buClr>
              <a:buSzPct val="70000"/>
              <a:buFont typeface="Wingdings 2" pitchFamily="18" charset="2"/>
              <a:buChar char=""/>
            </a:pPr>
            <a:r>
              <a:rPr lang="cs-CZ" sz="1900">
                <a:latin typeface="Tahoma" pitchFamily="34" charset="0"/>
              </a:rPr>
              <a:t>UMĚNÍ ZADAT DÍLO</a:t>
            </a:r>
          </a:p>
          <a:p>
            <a:pPr marL="609600" indent="-609600">
              <a:spcBef>
                <a:spcPct val="20000"/>
              </a:spcBef>
              <a:buClr>
                <a:schemeClr val="tx1"/>
              </a:buClr>
              <a:buSzPct val="70000"/>
              <a:buFont typeface="Wingdings 2" pitchFamily="18" charset="2"/>
              <a:buChar char=""/>
            </a:pPr>
            <a:r>
              <a:rPr lang="cs-CZ" sz="1900">
                <a:latin typeface="Tahoma" pitchFamily="34" charset="0"/>
              </a:rPr>
              <a:t>UMĚNÍ REALIZOVAT DÍLO</a:t>
            </a:r>
          </a:p>
          <a:p>
            <a:pPr marL="609600" indent="-609600">
              <a:spcBef>
                <a:spcPct val="20000"/>
              </a:spcBef>
              <a:buClr>
                <a:schemeClr val="tx1"/>
              </a:buClr>
              <a:buSzPct val="70000"/>
              <a:buFont typeface="Wingdings 2" pitchFamily="18" charset="2"/>
              <a:buChar char=""/>
            </a:pPr>
            <a:r>
              <a:rPr lang="cs-CZ" sz="1900">
                <a:latin typeface="Tahoma" pitchFamily="34" charset="0"/>
              </a:rPr>
              <a:t>UMĚNÍ PÉČE O DÍLO</a:t>
            </a:r>
          </a:p>
          <a:p>
            <a:pPr marL="609600" indent="-609600" algn="r">
              <a:spcBef>
                <a:spcPct val="20000"/>
              </a:spcBef>
              <a:buClr>
                <a:schemeClr val="tx1"/>
              </a:buClr>
              <a:buSzPct val="70000"/>
              <a:buFont typeface="Wingdings 2" pitchFamily="18" charset="2"/>
              <a:buChar char=""/>
            </a:pPr>
            <a:endParaRPr lang="cs-CZ" sz="1900">
              <a:latin typeface="Tahoma" pitchFamily="34" charset="0"/>
            </a:endParaRPr>
          </a:p>
        </p:txBody>
      </p:sp>
      <p:graphicFrame>
        <p:nvGraphicFramePr>
          <p:cNvPr id="13318" name="Object 6"/>
          <p:cNvGraphicFramePr>
            <a:graphicFrameLocks noChangeAspect="1"/>
          </p:cNvGraphicFramePr>
          <p:nvPr/>
        </p:nvGraphicFramePr>
        <p:xfrm>
          <a:off x="7380288" y="5084763"/>
          <a:ext cx="1157287" cy="1220787"/>
        </p:xfrm>
        <a:graphic>
          <a:graphicData uri="http://schemas.openxmlformats.org/presentationml/2006/ole">
            <p:oleObj spid="_x0000_s13318" name="CorelDRAW" r:id="rId3" imgW="1166040" imgH="1230840" progId="">
              <p:embed/>
            </p:oleObj>
          </a:graphicData>
        </a:graphic>
      </p:graphicFrame>
      <p:graphicFrame>
        <p:nvGraphicFramePr>
          <p:cNvPr id="13319" name="Object 7"/>
          <p:cNvGraphicFramePr>
            <a:graphicFrameLocks noChangeAspect="1"/>
          </p:cNvGraphicFramePr>
          <p:nvPr/>
        </p:nvGraphicFramePr>
        <p:xfrm>
          <a:off x="6660232" y="5805264"/>
          <a:ext cx="647700" cy="684212"/>
        </p:xfrm>
        <a:graphic>
          <a:graphicData uri="http://schemas.openxmlformats.org/presentationml/2006/ole">
            <p:oleObj spid="_x0000_s13319" name="CorelDRAW" r:id="rId4" imgW="1166040" imgH="12308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 dirty="0">
                <a:latin typeface="Tahoma" pitchFamily="34" charset="0"/>
              </a:rPr>
              <a:t>UMĚNÍ PLÁNOVAT</a:t>
            </a:r>
          </a:p>
        </p:txBody>
      </p:sp>
      <p:sp>
        <p:nvSpPr>
          <p:cNvPr id="45060" name="Zástupný symbol pro obsah 2"/>
          <p:cNvSpPr>
            <a:spLocks/>
          </p:cNvSpPr>
          <p:nvPr/>
        </p:nvSpPr>
        <p:spPr bwMode="auto">
          <a:xfrm>
            <a:off x="1331913" y="1484784"/>
            <a:ext cx="7343775" cy="481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500" dirty="0">
                <a:latin typeface="Tahoma" pitchFamily="34" charset="0"/>
              </a:rPr>
              <a:t>Jaké jsou možnosti plánování: 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500" dirty="0">
                <a:latin typeface="Tahoma" pitchFamily="34" charset="0"/>
              </a:rPr>
              <a:t>Legislativa – územní plán, územní studie a územně analytické podklady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500" dirty="0">
                <a:latin typeface="Tahoma" pitchFamily="34" charset="0"/>
              </a:rPr>
              <a:t> - územní plán (Zákon č.183/2006 Sb.) o územním plánování a stavebním </a:t>
            </a:r>
            <a:r>
              <a:rPr lang="cs-CZ" sz="1500" dirty="0" smtClean="0">
                <a:latin typeface="Tahoma" pitchFamily="34" charset="0"/>
              </a:rPr>
              <a:t>řádu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Územní </a:t>
            </a:r>
            <a:r>
              <a:rPr lang="cs-CZ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studie </a:t>
            </a:r>
            <a:r>
              <a:rPr lang="cs-CZ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patří mezi územně plánovací podklady. Ověřuje možnosti a podmínky změn v území, slouží mj. jako podklad k pořizování územně plánovací dokumentace (např. územního či regulačního plánu), k jejich změně a pro rozhodování v území. Navrhuje, prověřuje a posuzuje možná řešení vybraných problémů, případně úprav nebo rozvoj některých funkčních systémů v území, například veřejné infrastruktury, které by mohly významně ovlivňovat nebo podmiňovat využití a uspořádání území nebo jejich vybraných částí. Územní studie není ze zákona závazná, po vložení do evidence územně plánovací činnosti je však neopominutelným podkladem, který musí být zohledněn v územním řízení. 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Územní studii pořizuje pořizovatel (nejčastěji příslušný obecní úřad obce s rozšířenou působností). Pořizovatel v zadání územní studie určí její obsah, rozsah, cíle a účel. Možnost využití územní studie schvaluje pořizovatel, který poté podává návrh na vložení dat o této studii do evidence územně plánovací činnosti. Zadání ani samotnou studii zastupitelstvo obce neschvaluje. 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endParaRPr lang="cs-CZ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 dirty="0">
                <a:latin typeface="Tahoma" pitchFamily="34" charset="0"/>
              </a:rPr>
              <a:t>UMĚNÍ PLÁNOVAT</a:t>
            </a:r>
          </a:p>
        </p:txBody>
      </p:sp>
      <p:sp>
        <p:nvSpPr>
          <p:cNvPr id="45060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•"/>
            </a:pP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K územní studii zejména § 25 a § 30 stavebního zákona.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•"/>
            </a:pP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Územní studie je územně plánovací podklad, její zpracování je vybranou činností ve výstavbě.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•"/>
            </a:pP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Územní studii pořizuje pořizovatel (příslušný obecní úřad, krajský úřad, MMR nebo ministerstvo obrany).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•"/>
            </a:pP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Pořizovatel určí v zadání územní studie její obsah, rozsah, cíle a účel. 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•"/>
            </a:pP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Pořizovatel územní studie podá poté, kdy schválil možnost jejího využití, návrh na vložení dat o této studii do evidence územně plánovací činnosti. 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•"/>
            </a:pP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Schvalování územní studie orgánem samosprávy není přípustné.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•"/>
            </a:pP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Je vhodné ÚS průběžně konzultovat s dalšími orgány státní správy, s dotčenými obcemi, s veřejností. 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47107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500" dirty="0">
                <a:latin typeface="Tahoma" pitchFamily="34" charset="0"/>
              </a:rPr>
              <a:t>Územní studie krajiny, zadavatel ORP (viz metodika MMR)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500" dirty="0">
                <a:latin typeface="Tahoma" pitchFamily="34" charset="0"/>
              </a:rPr>
              <a:t>Územní studie veřejných prostranství, zadavatel ORP (viz metodika MMR)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500" dirty="0">
              <a:latin typeface="Tahom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500" dirty="0">
                <a:latin typeface="Tahoma" pitchFamily="34" charset="0"/>
              </a:rPr>
              <a:t>Podporováno v rámci </a:t>
            </a:r>
            <a:r>
              <a:rPr lang="cs-CZ" sz="1500" dirty="0" err="1">
                <a:latin typeface="Tahoma" pitchFamily="34" charset="0"/>
              </a:rPr>
              <a:t>IROP</a:t>
            </a:r>
            <a:r>
              <a:rPr lang="cs-CZ" sz="1000" dirty="0" err="1">
                <a:latin typeface="Verdana" pitchFamily="34" charset="0"/>
              </a:rPr>
              <a:t>Číslo</a:t>
            </a:r>
            <a:r>
              <a:rPr lang="cs-CZ" sz="1000" dirty="0">
                <a:latin typeface="Verdana" pitchFamily="34" charset="0"/>
              </a:rPr>
              <a:t> výzvy: 9.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Operační program: 06 Integrovaný regionální operační program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Prioritní osa: 06.3 Dobrá správa území a zefektivnění veřejných institucí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Investiční priorita: 06.3.72 Zvyšování institucionální kapacity orgánů veřejné správy a zúčastněných subjektů a zlepšování účinnosti veřejné správy prostřednictvím opatření pro posilování institucionální kapacity a účinnosti veřejné správy a veřejných služeb souvisejících s prováděním EFRR, jež přispívají k realizaci opatření podporovaných z ESF v oblasti institucionální kapacity a účinnosti veřejné správy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Oprávnění žadatelé: Obce s rozšířenou působností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 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Datum zpřístupnění žádosti o podporu: 8. 10. 2015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Zahájení příjmu žádostí o podporu: 29. 10. 2015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cs-CZ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Ukončení příjmu žádostí o podporu: 10. 10. 2017</a:t>
            </a: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 dirty="0">
              <a:latin typeface="Tahoma" pitchFamily="34" charset="0"/>
            </a:endParaRPr>
          </a:p>
          <a:p>
            <a:pPr marL="292100" indent="-2921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400" dirty="0">
                <a:latin typeface="Verdana" pitchFamily="34" charset="0"/>
                <a:hlinkClick r:id="rId2"/>
              </a:rPr>
              <a:t>http://www.</a:t>
            </a:r>
            <a:r>
              <a:rPr lang="cs-CZ" sz="1400" dirty="0" err="1">
                <a:latin typeface="Verdana" pitchFamily="34" charset="0"/>
                <a:hlinkClick r:id="rId2"/>
              </a:rPr>
              <a:t>dotaceeu.cz</a:t>
            </a:r>
            <a:r>
              <a:rPr lang="cs-CZ" sz="1400" dirty="0">
                <a:latin typeface="Verdana" pitchFamily="34" charset="0"/>
                <a:hlinkClick r:id="rId2"/>
              </a:rPr>
              <a:t>/</a:t>
            </a:r>
            <a:r>
              <a:rPr lang="cs-CZ" sz="1400" dirty="0" err="1">
                <a:latin typeface="Verdana" pitchFamily="34" charset="0"/>
                <a:hlinkClick r:id="rId2"/>
              </a:rPr>
              <a:t>cs</a:t>
            </a:r>
            <a:r>
              <a:rPr lang="cs-CZ" sz="1400" dirty="0">
                <a:latin typeface="Verdana" pitchFamily="34" charset="0"/>
                <a:hlinkClick r:id="rId2"/>
              </a:rPr>
              <a:t>/</a:t>
            </a:r>
            <a:r>
              <a:rPr lang="cs-CZ" sz="1400" dirty="0" err="1">
                <a:latin typeface="Verdana" pitchFamily="34" charset="0"/>
                <a:hlinkClick r:id="rId2"/>
              </a:rPr>
              <a:t>Microsites</a:t>
            </a:r>
            <a:r>
              <a:rPr lang="cs-CZ" sz="1400" dirty="0">
                <a:latin typeface="Verdana" pitchFamily="34" charset="0"/>
                <a:hlinkClick r:id="rId2"/>
              </a:rPr>
              <a:t>/IROP/</a:t>
            </a:r>
            <a:r>
              <a:rPr lang="cs-CZ" sz="1400" dirty="0" err="1">
                <a:latin typeface="Verdana" pitchFamily="34" charset="0"/>
                <a:hlinkClick r:id="rId2"/>
              </a:rPr>
              <a:t>Vyzvy</a:t>
            </a:r>
            <a:r>
              <a:rPr lang="cs-CZ" sz="1400" dirty="0">
                <a:latin typeface="Verdana" pitchFamily="34" charset="0"/>
                <a:hlinkClick r:id="rId2"/>
              </a:rPr>
              <a:t>/</a:t>
            </a:r>
            <a:r>
              <a:rPr lang="cs-CZ" sz="1400" dirty="0" err="1">
                <a:latin typeface="Verdana" pitchFamily="34" charset="0"/>
                <a:hlinkClick r:id="rId2"/>
              </a:rPr>
              <a:t>Vyzva</a:t>
            </a:r>
            <a:r>
              <a:rPr lang="cs-CZ" sz="1400" dirty="0">
                <a:latin typeface="Verdana" pitchFamily="34" charset="0"/>
                <a:hlinkClick r:id="rId2"/>
              </a:rPr>
              <a:t>-c-9-Uzemni-studie</a:t>
            </a:r>
            <a:endParaRPr lang="cs-CZ" sz="14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48131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ÚZEMNÍ STUDIE KRAJINY </a:t>
            </a:r>
          </a:p>
          <a:p>
            <a:pPr marL="342900" indent="-342900" algn="r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b="1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/>
              <a:t>DŮVODY POTŘEBNOSTI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Posílit komplexnost územního plánování, věnovat přiměřenou pozornost také nezastavěnému území.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Velká distance mezi ZÚR a ÚP, potřeba řešit souvislosti přesahující území jedné obce, potřeba vytvoření normativního rámce pro řešení ÚP.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Potřeba koordinace i vně územního plánování.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Potřeba reakce na Evropské i národní dokumenty - Evropská úmluva o krajině, Strategie přizpůsobení se změně klimatu...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/>
              <a:t>SPECIFIKA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 Musí řešit celý správní obvod ORP.</a:t>
            </a:r>
          </a:p>
          <a:p>
            <a:pPr marL="742950" lvl="1" indent="-28575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 Řešení krajiny podrobně ve všech souvislostech.</a:t>
            </a:r>
          </a:p>
          <a:p>
            <a:pPr marL="742950" lvl="1" indent="-28575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 Podklad pro plánování a rozhodování v krajině bez ohledu na to, který orgán je k rozhodování příslušný.</a:t>
            </a:r>
          </a:p>
          <a:p>
            <a:pPr marL="742950" lvl="1" indent="-285750">
              <a:buClr>
                <a:schemeClr val="tx2"/>
              </a:buClr>
              <a:buFontTx/>
              <a:buChar char="•"/>
            </a:pPr>
            <a:r>
              <a:rPr lang="cs-CZ" sz="1400">
                <a:latin typeface="Tahoma" pitchFamily="34" charset="0"/>
              </a:rPr>
              <a:t> Nutný multidisciplinární přístup a spolupráce.</a:t>
            </a:r>
          </a:p>
          <a:p>
            <a:pPr marL="342900" indent="-342900">
              <a:buClr>
                <a:schemeClr val="tx2"/>
              </a:buClr>
              <a:buFont typeface="Wingdings" pitchFamily="2" charset="2"/>
              <a:buNone/>
            </a:pPr>
            <a:endParaRPr lang="cs-CZ" sz="16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46084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ÚZEMNÍ STUDIE KRAJINY </a:t>
            </a:r>
          </a:p>
          <a:p>
            <a:pPr marL="342900" indent="-342900" algn="r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b="1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/>
              <a:t>VYUŽITÍ ÚZEMNÍ STUDIE KRAJINY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Podklad pro řešení krajiny v územních plánech.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Podklad pro doplnění ÚAP.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Poklad pro upřesnění ZÚR, zejména k upřesnění vymezení krajin (typů krajin) a jejich cílových kvalit (cílových charakteristik).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Vymezení krajinných okrsků jako nižší skladebné jednotky krajin a zároveň jako celků pro stanovení rámcových podmínek (podklad pro ÚP...)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Podklad pro činnost orgánů ochrany přírody, popř. dalších orgánů státní správy.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Koordinace záměrů a systémů v krajině.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50179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ÚZEMNÍ STUDIE KRAJINY </a:t>
            </a:r>
          </a:p>
          <a:p>
            <a:pPr marL="342900" indent="-342900" algn="r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b="1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CO LZE OD ÚSK OČEKÁVAT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>
              <a:latin typeface="Tahoma" pitchFamily="34" charset="0"/>
            </a:endParaRP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Vodní režim v krajině, zlepšení retenčních schopností krajiny, vodní a větrná eroze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Propojení sídel mezi sebou a s okolím, průchodnost krajiny, pěší/cyklotrasy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Každodenní rekreace místních, ale i zatraktivnění pro návštěvníky 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Vizuální členění krajiny, řešení přechodu mezi sídlem a krajinou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Biodiverzita, ÚSES, dálkové migrační koridory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Zapojení infrastrukturních staveb do krajiny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Brownfields v krajině</a:t>
            </a:r>
          </a:p>
          <a:p>
            <a:pPr marL="342900" indent="-342900">
              <a:buClr>
                <a:schemeClr val="tx2"/>
              </a:buClr>
              <a:buFont typeface="Wingdings" pitchFamily="2" charset="2"/>
              <a:buChar char="§"/>
            </a:pPr>
            <a:endParaRPr lang="cs-CZ" sz="16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51203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ÚZEMNÍ STUDIE VEŘEJNÝCH PROSTRANSTVÍ</a:t>
            </a:r>
          </a:p>
          <a:p>
            <a:pPr marL="342900" indent="-342900" algn="r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b="1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/>
              <a:t>DŮVODY POTŘEBNOSTI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Veřejná prostranství jsou určující pro charakter sídla, základní prvek prostorové struktury sídla. 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Vliv na užitné vlastnosti veřejných prostranství pro obyvatele i návštěvníky sídla. 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Vliv na klimatické podmínky prostředí - provětrávání území, teplotu, vlhkost, kvalitu ovzduší i nakládání se srážkovými vodami.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Vliv na pohyb v území – zlepšení podmínek pro pěší, pro cyklisty.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Vliv na estetické vlastnosti hmotného prostředí.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Podpora turismu i ekonomické výkonnosti sídla.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Identifikace obyvatel s daným místem.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Příležitost k zapojení veřejnosti do plánování.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Zlepšení společenského života.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Zvýšení podpory politické reprezentace.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52227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ÚZEMNÍ STUDIE VEŘEJNÝCH PROSTRANSTVÍ</a:t>
            </a:r>
          </a:p>
          <a:p>
            <a:pPr marL="342900" indent="-342900" algn="r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b="1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ROZSAH ŘEŠENÍ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Jednotlivá veřejná prostranství i jejich systém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Náměstí, ulice, parky a jiné plochy zeleně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Stávající i nově zakládaná veřejná prostranství</a:t>
            </a:r>
          </a:p>
          <a:p>
            <a:pPr marL="342900" indent="-342900">
              <a:buClr>
                <a:schemeClr val="tx2"/>
              </a:buClr>
            </a:pPr>
            <a:endParaRPr lang="cs-CZ" sz="1600">
              <a:latin typeface="Tahoma" pitchFamily="34" charset="0"/>
            </a:endParaRPr>
          </a:p>
          <a:p>
            <a:pPr marL="342900" indent="-342900">
              <a:buClr>
                <a:schemeClr val="tx2"/>
              </a:buClr>
            </a:pPr>
            <a:r>
              <a:rPr lang="cs-CZ" sz="1600">
                <a:latin typeface="Tahoma" pitchFamily="34" charset="0"/>
              </a:rPr>
              <a:t>TYPY ŘEŠENÍ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Systém veřejných prostranství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Jednotlivé veřejné prostranství</a:t>
            </a:r>
          </a:p>
          <a:p>
            <a:pPr marL="342900" indent="-342900">
              <a:buClr>
                <a:schemeClr val="tx2"/>
              </a:buClr>
            </a:pPr>
            <a:endParaRPr lang="cs-CZ" sz="1600">
              <a:latin typeface="Tahoma" pitchFamily="34" charset="0"/>
            </a:endParaRPr>
          </a:p>
          <a:p>
            <a:pPr marL="342900" indent="-342900">
              <a:buClr>
                <a:schemeClr val="tx2"/>
              </a:buClr>
            </a:pPr>
            <a:r>
              <a:rPr lang="cs-CZ" sz="1600">
                <a:latin typeface="Tahoma" pitchFamily="34" charset="0"/>
              </a:rPr>
              <a:t>PODROBNOST ŘEŠENÍ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minimální podrobnosti</a:t>
            </a:r>
          </a:p>
          <a:p>
            <a:pPr marL="342900" indent="-342900">
              <a:buClr>
                <a:schemeClr val="tx2"/>
              </a:buClr>
              <a:buFontTx/>
              <a:buChar char="•"/>
            </a:pPr>
            <a:r>
              <a:rPr lang="cs-CZ" sz="1600">
                <a:latin typeface="Tahoma" pitchFamily="34" charset="0"/>
              </a:rPr>
              <a:t>optimální podrobnosti</a:t>
            </a:r>
          </a:p>
          <a:p>
            <a:pPr marL="342900" indent="-342900">
              <a:buClr>
                <a:schemeClr val="tx2"/>
              </a:buClr>
            </a:pPr>
            <a:endParaRPr lang="cs-CZ" sz="1600">
              <a:latin typeface="Tahoma" pitchFamily="34" charset="0"/>
            </a:endParaRPr>
          </a:p>
          <a:p>
            <a:pPr marL="342900" indent="-342900">
              <a:buClr>
                <a:schemeClr val="tx2"/>
              </a:buClr>
            </a:pPr>
            <a:endParaRPr lang="cs-CZ" sz="1600">
              <a:latin typeface="Tahoma" pitchFamily="34" charset="0"/>
            </a:endParaRP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54275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 dirty="0">
                <a:latin typeface="Tahoma" pitchFamily="34" charset="0"/>
              </a:rPr>
              <a:t>STUDIE SYSTÉMU SÍDELNÍ ZELENĚ  </a:t>
            </a:r>
            <a:r>
              <a:rPr lang="cs-CZ" sz="1600" b="1" dirty="0">
                <a:latin typeface="Tahoma" pitchFamily="34" charset="0"/>
              </a:rPr>
              <a:t>(</a:t>
            </a:r>
            <a:r>
              <a:rPr lang="cs-CZ" sz="1600" b="1" dirty="0"/>
              <a:t>OP ŽP 2014-2020, prioritní osa 4, specifický cíl 4.4 – Zlepšit kvalitu prostředí v sídlech</a:t>
            </a:r>
            <a:r>
              <a:rPr lang="cs-CZ" sz="1600" dirty="0"/>
              <a:t> .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 dirty="0"/>
              <a:t>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dirty="0">
                <a:latin typeface="Tahoma" pitchFamily="34" charset="0"/>
              </a:rPr>
              <a:t>- metodické doporučení ve vztahu k </a:t>
            </a:r>
            <a:r>
              <a:rPr lang="cs-CZ" dirty="0"/>
              <a:t>dotacím OPŽP, Specifický cíl 4.4 ) </a:t>
            </a:r>
          </a:p>
          <a:p>
            <a:pPr marL="342900" indent="-342900"/>
            <a:r>
              <a:rPr lang="cs-CZ" b="1" i="1" dirty="0"/>
              <a:t>Systém sídelní zeleně zahrnuje zeleň veřejnou, vyhrazenou i soukromou.</a:t>
            </a:r>
            <a:r>
              <a:rPr lang="cs-CZ" dirty="0"/>
              <a:t> </a:t>
            </a:r>
          </a:p>
          <a:p>
            <a:pPr marL="342900" indent="-342900"/>
            <a:endParaRPr lang="cs-CZ" b="1" dirty="0"/>
          </a:p>
          <a:p>
            <a:pPr marL="342900" indent="-342900"/>
            <a:r>
              <a:rPr lang="cs-CZ" b="1" dirty="0"/>
              <a:t>Pojem „sídelní zeleň“ </a:t>
            </a:r>
            <a:r>
              <a:rPr lang="cs-CZ" dirty="0"/>
              <a:t>není právní úpravou definován. Pro potřeby tohoto metodického doporučení jej lze zjednodušeně popsat jako soubor ploch, jejichž hlavní využití je vázáno přímo na zeleň (resp. vegetační prvky), nebo v nichž je zeleň důležitým doplňkovým prvkem k hlavnímu využití těchto ploch. Prostorovým a funkčním uspořádáním stávajících a navržených ploch sídelní zeleně do pokud možno spojité sítě vzniká systém sídelní zeleně.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53251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 dirty="0">
                <a:latin typeface="Tahoma" pitchFamily="34" charset="0"/>
              </a:rPr>
              <a:t>KONCEPČNÍ DOKUMENTY MIMO LEGISLATIVU</a:t>
            </a:r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Program rozvoje (obnovy) vesnice</a:t>
            </a:r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Strategie rozvoje obce, apod. </a:t>
            </a:r>
            <a:endParaRPr lang="cs-CZ" dirty="0" smtClean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endParaRPr lang="cs-CZ" dirty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Webová aplikace </a:t>
            </a:r>
            <a:r>
              <a:rPr lang="cs-CZ" b="1" dirty="0" err="1"/>
              <a:t>ObcePRO</a:t>
            </a:r>
            <a:r>
              <a:rPr lang="cs-CZ" dirty="0"/>
              <a:t>, s jejíž pomocí mohou obce a sdružení obcí snáze zpracovávat své programy rozvoje. Aplikace umožňuje rovněž sledovat realizaci a zpracovávat hodnocení plnění rozvojových programů. </a:t>
            </a:r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r>
              <a:rPr lang="cs-CZ" b="1" dirty="0">
                <a:hlinkClick r:id="rId2"/>
              </a:rPr>
              <a:t>www.</a:t>
            </a:r>
            <a:r>
              <a:rPr lang="cs-CZ" b="1" dirty="0" err="1">
                <a:hlinkClick r:id="rId2"/>
              </a:rPr>
              <a:t>obcepro.cz</a:t>
            </a:r>
            <a:r>
              <a:rPr lang="cs-CZ" b="1" dirty="0">
                <a:hlinkClick r:id="rId2"/>
              </a:rPr>
              <a:t>/</a:t>
            </a:r>
            <a:endParaRPr lang="cs-CZ" b="1" dirty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endParaRPr lang="cs-CZ" b="1" dirty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endParaRPr lang="cs-CZ" b="1" dirty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endParaRPr lang="cs-CZ" b="1" dirty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endParaRPr lang="cs-CZ" b="1" dirty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endParaRPr lang="cs-CZ" b="1" dirty="0"/>
          </a:p>
          <a:p>
            <a:pPr marL="342900" indent="-342900">
              <a:buClr>
                <a:schemeClr val="tx2"/>
              </a:buClr>
              <a:buSzPct val="70000"/>
            </a:pPr>
            <a:endParaRPr lang="cs-CZ" b="1" dirty="0"/>
          </a:p>
          <a:p>
            <a:pPr marL="342900" indent="-342900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Strategické dokumenty větších územních celků – </a:t>
            </a:r>
            <a:r>
              <a:rPr lang="cs-CZ" dirty="0" err="1"/>
              <a:t>mikroregiony</a:t>
            </a:r>
            <a:r>
              <a:rPr lang="cs-CZ" dirty="0"/>
              <a:t>, MAS </a:t>
            </a:r>
          </a:p>
          <a:p>
            <a:pPr marL="342900" indent="-342900">
              <a:buClr>
                <a:schemeClr val="tx2"/>
              </a:buClr>
              <a:buSzPct val="70000"/>
            </a:pPr>
            <a:endParaRPr lang="cs-CZ" sz="1600" dirty="0">
              <a:latin typeface="Tahoma" pitchFamily="34" charset="0"/>
            </a:endParaRP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 dirty="0">
              <a:latin typeface="Tahoma" pitchFamily="34" charset="0"/>
            </a:endParaRPr>
          </a:p>
        </p:txBody>
      </p:sp>
      <p:pic>
        <p:nvPicPr>
          <p:cNvPr id="53252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3500438"/>
            <a:ext cx="3313112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PLÁNOVAT</a:t>
            </a:r>
          </a:p>
        </p:txBody>
      </p:sp>
      <p:sp>
        <p:nvSpPr>
          <p:cNvPr id="56323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 dirty="0">
                <a:latin typeface="Tahoma" pitchFamily="34" charset="0"/>
              </a:rPr>
              <a:t>SÍDELNÍ ZELEŇ</a:t>
            </a:r>
          </a:p>
          <a:p>
            <a:pPr marL="342900" indent="-342900">
              <a:buClr>
                <a:schemeClr val="tx2"/>
              </a:buClr>
              <a:buSzPct val="70000"/>
            </a:pPr>
            <a:endParaRPr lang="cs-CZ" dirty="0"/>
          </a:p>
          <a:p>
            <a:pPr marL="342900" indent="-342900">
              <a:buClr>
                <a:schemeClr val="tx2"/>
              </a:buClr>
              <a:buSzPct val="70000"/>
            </a:pPr>
            <a:r>
              <a:rPr lang="cs-CZ" dirty="0"/>
              <a:t>Pojem </a:t>
            </a:r>
            <a:r>
              <a:rPr lang="cs-CZ" b="1" dirty="0"/>
              <a:t>„sídelní zeleň“</a:t>
            </a:r>
            <a:r>
              <a:rPr lang="cs-CZ" dirty="0"/>
              <a:t> není právní úpravou definován. </a:t>
            </a:r>
          </a:p>
          <a:p>
            <a:pPr marL="342900" indent="-342900">
              <a:buClr>
                <a:schemeClr val="tx2"/>
              </a:buClr>
              <a:buSzPct val="70000"/>
            </a:pPr>
            <a:r>
              <a:rPr lang="cs-CZ" dirty="0"/>
              <a:t>Systém sídelní zeleně zahrnuje zeleň </a:t>
            </a:r>
            <a:r>
              <a:rPr lang="cs-CZ" b="1" dirty="0"/>
              <a:t>veřejnou, vyhrazenou i soukromou. </a:t>
            </a:r>
          </a:p>
          <a:p>
            <a:pPr marL="342900" indent="-342900">
              <a:buClr>
                <a:schemeClr val="tx2"/>
              </a:buClr>
              <a:buSzPct val="70000"/>
            </a:pPr>
            <a:endParaRPr lang="cs-CZ" b="1" dirty="0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dirty="0">
                <a:latin typeface="Tahoma" pitchFamily="34" charset="0"/>
              </a:rPr>
              <a:t>SZ zahrnuje funkčně ucelený systém ploch v sídle zahrnující nejen vegetační prvky, ale i četné stavební prvky, zpevněné plochy, mobiliář a </a:t>
            </a:r>
            <a:r>
              <a:rPr lang="cs-CZ" dirty="0" err="1">
                <a:latin typeface="Tahoma" pitchFamily="34" charset="0"/>
              </a:rPr>
              <a:t>stabiliář</a:t>
            </a:r>
            <a:r>
              <a:rPr lang="cs-CZ" dirty="0">
                <a:latin typeface="Tahoma" pitchFamily="34" charset="0"/>
              </a:rPr>
              <a:t>, četné technické prvky a inženýrské sítě. 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dirty="0">
              <a:latin typeface="Tahoma" pitchFamily="34" charset="0"/>
            </a:endParaRP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dirty="0">
                <a:latin typeface="Tahoma" pitchFamily="34" charset="0"/>
              </a:rPr>
              <a:t>Od složitosti prostoru a provozu se odvíjí délka a náročnost zpracování řešení.  Nerozhoduje přitom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dirty="0">
              <a:latin typeface="Tahoma" pitchFamily="34" charset="0"/>
            </a:endParaRP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ZADÁVAT DÍLO</a:t>
            </a:r>
          </a:p>
        </p:txBody>
      </p:sp>
      <p:sp>
        <p:nvSpPr>
          <p:cNvPr id="55299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sp>
        <p:nvSpPr>
          <p:cNvPr id="55300" name="Zástupný symbol pro obsah 2"/>
          <p:cNvSpPr>
            <a:spLocks/>
          </p:cNvSpPr>
          <p:nvPr/>
        </p:nvSpPr>
        <p:spPr bwMode="auto">
          <a:xfrm>
            <a:off x="1331913" y="1628775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Při zadání jakéhokoliv díla je nutné promyslet a definovat, co po zpracovateli chcete.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/>
              <a:t>Časté chyby při zadávání: </a:t>
            </a:r>
          </a:p>
          <a:p>
            <a:pPr marL="342900" indent="-342900">
              <a:buClr>
                <a:schemeClr val="tx1"/>
              </a:buClr>
              <a:buSzPct val="70000"/>
              <a:buFontTx/>
              <a:buChar char="-"/>
            </a:pPr>
            <a:r>
              <a:rPr lang="cs-CZ"/>
              <a:t>Zadání typu „zpracování projektu“ je velmi obecné. </a:t>
            </a:r>
          </a:p>
          <a:p>
            <a:pPr marL="342900" indent="-342900">
              <a:buClr>
                <a:schemeClr val="tx1"/>
              </a:buClr>
              <a:buSzPct val="70000"/>
              <a:buFontTx/>
              <a:buChar char="-"/>
            </a:pPr>
            <a:r>
              <a:rPr lang="cs-CZ"/>
              <a:t>Často se zapomíná na dostupnost podkladů k projektu před zadáním díla  (geodetické zaměření, dostupné průzkumy a rozbory – dendrologický, geologický, apod.)</a:t>
            </a:r>
          </a:p>
          <a:p>
            <a:pPr marL="342900" indent="-342900">
              <a:buClr>
                <a:schemeClr val="tx1"/>
              </a:buClr>
              <a:buSzPct val="70000"/>
              <a:buFontTx/>
              <a:buChar char="-"/>
            </a:pPr>
            <a:r>
              <a:rPr lang="cs-CZ"/>
              <a:t>Krátké termíny na zpracování díla – kvalita/rychlost?</a:t>
            </a:r>
          </a:p>
          <a:p>
            <a:pPr marL="342900" indent="-342900">
              <a:buClr>
                <a:schemeClr val="tx1"/>
              </a:buClr>
              <a:buSzPct val="70000"/>
              <a:buFontTx/>
              <a:buChar char="-"/>
            </a:pPr>
            <a:r>
              <a:rPr lang="cs-CZ"/>
              <a:t>v případě veřejných zadavatelů je třeba postupovat se zákonem č. 136/2006 Sb.  O veřejných zakázkách.  </a:t>
            </a:r>
          </a:p>
          <a:p>
            <a:pPr marL="342900" indent="-342900">
              <a:buClr>
                <a:schemeClr val="tx1"/>
              </a:buClr>
              <a:buSzPct val="70000"/>
              <a:buFontTx/>
              <a:buChar char="-"/>
            </a:pPr>
            <a:r>
              <a:rPr lang="cs-CZ"/>
              <a:t>Studie lze řešit i jako Soutěž o návrh (§102-106 ZVZ) – nutno zvážit ve vztahu ke konkrétnímu tématu a fin.náročnosti </a:t>
            </a:r>
          </a:p>
          <a:p>
            <a:pPr marL="342900" indent="-342900">
              <a:buClr>
                <a:schemeClr val="tx1"/>
              </a:buClr>
              <a:buSzPct val="70000"/>
            </a:pPr>
            <a:r>
              <a:rPr lang="cs-CZ"/>
              <a:t>Více informací na </a:t>
            </a:r>
            <a:r>
              <a:rPr lang="cs-CZ">
                <a:hlinkClick r:id="rId2"/>
              </a:rPr>
              <a:t>https://www.cka.cz/cs/souteze</a:t>
            </a:r>
            <a:endParaRPr lang="cs-CZ"/>
          </a:p>
          <a:p>
            <a:pPr marL="342900" indent="-342900">
              <a:buClr>
                <a:schemeClr val="tx1"/>
              </a:buClr>
              <a:buSzPct val="70000"/>
            </a:pPr>
            <a:r>
              <a:rPr lang="cs-CZ"/>
              <a:t>Předpokládanou cenu zakázky lze zjistit např. pomocí  kalkulačky dostupné na webových stránkách České komory architektů. </a:t>
            </a:r>
          </a:p>
          <a:p>
            <a:pPr marL="342900" indent="-342900">
              <a:buClr>
                <a:schemeClr val="tx1"/>
              </a:buClr>
              <a:buSzPct val="70000"/>
            </a:pPr>
            <a:r>
              <a:rPr lang="cs-CZ">
                <a:hlinkClick r:id="rId3"/>
              </a:rPr>
              <a:t>https://www.cka.cz/cs/pro-architekty/kalkulacky/pozemni-a-krajinarske-stavby-v31</a:t>
            </a:r>
            <a:endParaRPr lang="cs-CZ" sz="16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ZADÁVAT DÍLO</a:t>
            </a:r>
          </a:p>
        </p:txBody>
      </p:sp>
      <p:sp>
        <p:nvSpPr>
          <p:cNvPr id="57347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sp>
        <p:nvSpPr>
          <p:cNvPr id="57348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 dirty="0">
                <a:latin typeface="Tahoma" pitchFamily="34" charset="0"/>
              </a:rPr>
              <a:t>Základní fáze projektových činnosti: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dirty="0"/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AutoNum type="arabicPeriod"/>
            </a:pPr>
            <a:r>
              <a:rPr lang="cs-CZ" sz="1600" dirty="0">
                <a:latin typeface="Tahoma" pitchFamily="34" charset="0"/>
              </a:rPr>
              <a:t>Příprava zakázky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AutoNum type="arabicPeriod"/>
            </a:pPr>
            <a:r>
              <a:rPr lang="cs-CZ" sz="1600" dirty="0">
                <a:latin typeface="Tahoma" pitchFamily="34" charset="0"/>
              </a:rPr>
              <a:t>Návrh stavby / studie stavby  (pozn. i v případě projektu veřejného prostranství či realizace sadových úprav je nutné mluvit o stavbě). Tato fáze  podléhá Zákonu č.121/2000 Sb. o právu autorském.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 dirty="0">
              <a:latin typeface="Tahoma" pitchFamily="34" charset="0"/>
            </a:endParaRP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000" dirty="0">
                <a:solidFill>
                  <a:schemeClr val="tx2"/>
                </a:solidFill>
                <a:latin typeface="Tahoma" pitchFamily="34" charset="0"/>
              </a:rPr>
              <a:t>3.</a:t>
            </a:r>
            <a:r>
              <a:rPr lang="cs-CZ" sz="1600" dirty="0">
                <a:solidFill>
                  <a:schemeClr val="tx2"/>
                </a:solidFill>
                <a:latin typeface="Tahoma" pitchFamily="34" charset="0"/>
              </a:rPr>
              <a:t>    Projekt pro umístění stavby (územní řízení)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000" dirty="0">
                <a:solidFill>
                  <a:schemeClr val="tx2"/>
                </a:solidFill>
                <a:latin typeface="Tahoma" pitchFamily="34" charset="0"/>
              </a:rPr>
              <a:t>4.</a:t>
            </a:r>
            <a:r>
              <a:rPr lang="cs-CZ" sz="1600" dirty="0">
                <a:solidFill>
                  <a:schemeClr val="tx2"/>
                </a:solidFill>
                <a:latin typeface="Tahoma" pitchFamily="34" charset="0"/>
              </a:rPr>
              <a:t>    Projekt pro povolení stavby (stavební povolení) 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 dirty="0">
                <a:solidFill>
                  <a:schemeClr val="tx2"/>
                </a:solidFill>
                <a:latin typeface="Tahoma" pitchFamily="34" charset="0"/>
              </a:rPr>
              <a:t>Fáze 3,4 podléhá zákonu č.183/2006 Sb. o územním plánování a stavebním řádu.</a:t>
            </a:r>
          </a:p>
          <a:p>
            <a:pPr marL="342900" indent="-342900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000" dirty="0">
                <a:latin typeface="Tahoma" pitchFamily="34" charset="0"/>
              </a:rPr>
              <a:t>5.</a:t>
            </a:r>
            <a:r>
              <a:rPr lang="cs-CZ" sz="1600" dirty="0">
                <a:latin typeface="Tahoma" pitchFamily="34" charset="0"/>
              </a:rPr>
              <a:t>   Projekt pro provádění stavby</a:t>
            </a:r>
          </a:p>
          <a:p>
            <a:pPr marL="342900" indent="-342900">
              <a:buClr>
                <a:schemeClr val="tx1"/>
              </a:buClr>
              <a:buSzPct val="70000"/>
            </a:pPr>
            <a:r>
              <a:rPr lang="cs-CZ" sz="1600" dirty="0">
                <a:latin typeface="Tahoma" pitchFamily="34" charset="0"/>
              </a:rPr>
              <a:t>Je povinnou přílohou ve vztahu k zákonu č.137/2006 Sb. o veřejných zakázkách (§ 44) </a:t>
            </a:r>
          </a:p>
          <a:p>
            <a:pPr marL="342900" indent="-342900">
              <a:buClr>
                <a:schemeClr val="tx1"/>
              </a:buClr>
              <a:buSzPct val="70000"/>
            </a:pPr>
            <a:r>
              <a:rPr lang="cs-CZ" sz="1000" dirty="0">
                <a:latin typeface="Tahoma" pitchFamily="34" charset="0"/>
              </a:rPr>
              <a:t>6.</a:t>
            </a:r>
            <a:r>
              <a:rPr lang="cs-CZ" sz="1600" dirty="0">
                <a:latin typeface="Tahoma" pitchFamily="34" charset="0"/>
              </a:rPr>
              <a:t>    Sestavení soupisu prací a dodávek (Výkaz výměr stanoví množství prací, dodávek a služeb v jednotlivých položkách SPD., případně sestavení kontrolního rozpočtu.  Součástí služeb bývá součinnost při výběrových řízeních.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ZADÁVAT DÍLO</a:t>
            </a:r>
          </a:p>
        </p:txBody>
      </p:sp>
      <p:sp>
        <p:nvSpPr>
          <p:cNvPr id="69635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pic>
        <p:nvPicPr>
          <p:cNvPr id="4" name="Obrázek 3" descr="vizualizace 1 (střední kvalit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700808"/>
            <a:ext cx="7279192" cy="4680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ZADÁVAT DÍLO</a:t>
            </a:r>
          </a:p>
        </p:txBody>
      </p:sp>
      <p:sp>
        <p:nvSpPr>
          <p:cNvPr id="58371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sp>
        <p:nvSpPr>
          <p:cNvPr id="58372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b="1">
                <a:latin typeface="Tahoma" pitchFamily="34" charset="0"/>
              </a:rPr>
              <a:t>Základní fáze projektových činnosti: </a:t>
            </a:r>
          </a:p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/>
          </a:p>
          <a:p>
            <a:pPr marL="342900" indent="-252413">
              <a:buClr>
                <a:schemeClr val="tx1"/>
              </a:buClr>
              <a:buSzPct val="70000"/>
              <a:buFontTx/>
              <a:buAutoNum type="arabicPeriod" startAt="6"/>
            </a:pPr>
            <a:r>
              <a:rPr lang="cs-CZ" sz="1600">
                <a:latin typeface="Tahoma" pitchFamily="34" charset="0"/>
              </a:rPr>
              <a:t>Sestavení soupisu prací a dodávek (Výkaz výměr stanoví množství prací, dodávek a služeb v jednotlivých položkách SPD., případně sestavení kontrolního rozpočtu.  Součástí služeb bývá součinnost při výběrových řízeních.</a:t>
            </a:r>
          </a:p>
          <a:p>
            <a:pPr marL="342900" indent="-252413">
              <a:buClr>
                <a:schemeClr val="tx1"/>
              </a:buClr>
              <a:buSzPct val="70000"/>
              <a:buFontTx/>
              <a:buAutoNum type="arabicPeriod" startAt="6"/>
            </a:pPr>
            <a:r>
              <a:rPr lang="cs-CZ" sz="1600">
                <a:latin typeface="Tahoma" pitchFamily="34" charset="0"/>
              </a:rPr>
              <a:t>Autorský dozor</a:t>
            </a:r>
          </a:p>
          <a:p>
            <a:pPr marL="342900" indent="-252413">
              <a:buClr>
                <a:schemeClr val="tx1"/>
              </a:buClr>
              <a:buSzPct val="70000"/>
            </a:pPr>
            <a:r>
              <a:rPr lang="cs-CZ" sz="1400">
                <a:latin typeface="Tahoma" pitchFamily="34" charset="0"/>
              </a:rPr>
              <a:t>    Hlavní náplní služby zpracovatele projektové dokumentace je vykonávat kontrolní činnost během realizace stavby se zaměřením nad dodržováním architektonicko- urbanistického výrazu stavby a kontrola  souladu provádění stavby s ověřenou projektovou dokumentací stavby, případné schválení odchylek a úprav. Je prováděn podle potřeby jak na stavbě tak i ve výrobě dodavatele a subdodavatelů.  Při dokončení stavby se AD účastní uvedení stavby a jejích technických a technologických zařízení do provozu a spolupracuje při odevzdání a převzetí stavby nebo její části. Spolupráce při odstraňování vad a nedodělků a při reklamačních řízeních.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Podnadpis 2"/>
          <p:cNvSpPr>
            <a:spLocks noGrp="1"/>
          </p:cNvSpPr>
          <p:nvPr>
            <p:ph type="subTitle" idx="4294967295"/>
          </p:nvPr>
        </p:nvSpPr>
        <p:spPr>
          <a:xfrm>
            <a:off x="684213" y="765175"/>
            <a:ext cx="7775575" cy="7921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REALIZOVAT DÍLO</a:t>
            </a:r>
          </a:p>
        </p:txBody>
      </p:sp>
      <p:sp>
        <p:nvSpPr>
          <p:cNvPr id="59395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sp>
        <p:nvSpPr>
          <p:cNvPr id="59396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I samotná realizace stavby a sadových úprav má svá specifika zejména na sezónnost prací a vhodné načasování ve vztahu ke stavebním pracem. </a:t>
            </a:r>
          </a:p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>
              <a:latin typeface="Tahoma" pitchFamily="34" charset="0"/>
            </a:endParaRPr>
          </a:p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Časté chyby během realizace: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Výběr správného odborníka (dělení zakázek)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Realizace dle studií a nepřipravené podrobnosti projektové dokumentace (realizace na základě studií či dokonce skic je již minulostí)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Nesjednaný autorský dozor a realizace díla včetně změn bez souhlasu autora!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Absence komunikace dodavatele s autorem projektu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Nedodržení kvality materiálu – změny ve prospěch ceny realizace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Zpracování výkazu výměr uchazeči o zakázku (SDP musí být předem dám a musí být pro všechny uchazeče stejný)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Absence stavebního dozor investora, dozor BOZP </a:t>
            </a:r>
            <a:r>
              <a:rPr lang="cs-CZ" sz="1400">
                <a:latin typeface="Tahoma" pitchFamily="34" charset="0"/>
              </a:rPr>
              <a:t>(</a:t>
            </a:r>
            <a:r>
              <a:rPr lang="cs-CZ" sz="1400"/>
              <a:t>Z legislativy vyplývají povinnosti zajistit na své stavbě odborný technický dozor - povinnost u staveb financovaných  z veřejného rozpočtu - zákon č. 183/2006 § 152 bod 4 a zajistit na své stavbě stavební dozor u staveb prováděných svépomocí -  zákon č. 183/2006 § 152 bod 3 a. )</a:t>
            </a:r>
            <a:endParaRPr lang="cs-CZ" sz="1400">
              <a:latin typeface="Tahoma" pitchFamily="34" charset="0"/>
            </a:endParaRP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Špatné načasování termínů – sezónní práce, krátká doba realizace</a:t>
            </a:r>
          </a:p>
          <a:p>
            <a:pPr marL="342900" indent="-252413">
              <a:buClr>
                <a:schemeClr val="tx1"/>
              </a:buClr>
              <a:buSzPct val="70000"/>
            </a:pPr>
            <a:endParaRPr lang="cs-CZ" sz="14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Podnadpis 2"/>
          <p:cNvSpPr>
            <a:spLocks noGrp="1"/>
          </p:cNvSpPr>
          <p:nvPr>
            <p:ph type="subTitle" idx="4294967295"/>
          </p:nvPr>
        </p:nvSpPr>
        <p:spPr>
          <a:xfrm>
            <a:off x="1331913" y="765175"/>
            <a:ext cx="7127875" cy="5762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UMĚNÍ PÉČE O DÍLO</a:t>
            </a:r>
          </a:p>
        </p:txBody>
      </p:sp>
      <p:sp>
        <p:nvSpPr>
          <p:cNvPr id="64515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sp>
        <p:nvSpPr>
          <p:cNvPr id="64516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Zejména v případě sadových úprav je nezbytná dokončovací a následná péče s ohledem na vizi navržené úpravy.  Je nutné si ovědomit, že v případě zeleně pracujeme se živým a často nevyspitatelným materiálem a pracujeme s přírodními procesy a počasím. </a:t>
            </a:r>
          </a:p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cs-CZ" sz="1600">
              <a:latin typeface="Tahoma" pitchFamily="34" charset="0"/>
            </a:endParaRPr>
          </a:p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V rámci sadových úprav je nutné rozlišit: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Realizaci – založení úprav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Dokončovací péči – péče po založení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Následnou péči, tj. 2-3 roky po realizaci sadových úprav</a:t>
            </a:r>
          </a:p>
          <a:p>
            <a:pPr marL="342900" indent="-252413">
              <a:buClr>
                <a:schemeClr val="tx1"/>
              </a:buClr>
              <a:buSzPct val="70000"/>
              <a:buFontTx/>
              <a:buChar char="-"/>
            </a:pPr>
            <a:endParaRPr lang="cs-CZ" sz="1600">
              <a:latin typeface="Tahoma" pitchFamily="34" charset="0"/>
            </a:endParaRPr>
          </a:p>
          <a:p>
            <a:pPr marL="342900" indent="-252413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Časté chyby během péče: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Neodbornost (chybí zahradníci se zaměřením na veř.zeleň)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Snaha o zahrádkaření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Absence jakékoliv péče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Nedostatečná péče o vzrostlé dřeviny (nepodceňovat kvalifikaci arboristy), řez dřevin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sz="1600">
                <a:latin typeface="Tahoma" pitchFamily="34" charset="0"/>
              </a:rPr>
              <a:t>Podfinancování péče na úrovni rozpočtů obcí</a:t>
            </a:r>
          </a:p>
          <a:p>
            <a:pPr marL="342900" indent="-252413">
              <a:buClr>
                <a:schemeClr val="tx2"/>
              </a:buClr>
              <a:buSzPct val="70000"/>
            </a:pPr>
            <a:r>
              <a:rPr lang="cs-CZ"/>
              <a:t>BEZÚDRŽBOVÁ ZELEŇ NEEXISTUJE!!!</a:t>
            </a:r>
            <a:endParaRPr lang="cs-CZ" sz="1600">
              <a:latin typeface="Tahoma" pitchFamily="34" charset="0"/>
            </a:endParaRPr>
          </a:p>
          <a:p>
            <a:pPr marL="342900" indent="-252413">
              <a:buClr>
                <a:schemeClr val="tx2"/>
              </a:buClr>
              <a:buSzPct val="70000"/>
            </a:pPr>
            <a:endParaRPr lang="cs-CZ" sz="1600">
              <a:latin typeface="Tahoma" pitchFamily="34" charset="0"/>
            </a:endParaRP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endParaRPr lang="cs-CZ" sz="16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Podnadpis 2"/>
          <p:cNvSpPr>
            <a:spLocks noGrp="1"/>
          </p:cNvSpPr>
          <p:nvPr>
            <p:ph type="subTitle" idx="4294967295"/>
          </p:nvPr>
        </p:nvSpPr>
        <p:spPr>
          <a:xfrm>
            <a:off x="1331913" y="765175"/>
            <a:ext cx="7127875" cy="5762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POUČENÍ NA ZÁVĚR</a:t>
            </a:r>
          </a:p>
        </p:txBody>
      </p:sp>
      <p:sp>
        <p:nvSpPr>
          <p:cNvPr id="66563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sp>
        <p:nvSpPr>
          <p:cNvPr id="66566" name="Zástupný symbol pro obsah 2"/>
          <p:cNvSpPr>
            <a:spLocks/>
          </p:cNvSpPr>
          <p:nvPr/>
        </p:nvSpPr>
        <p:spPr bwMode="auto">
          <a:xfrm>
            <a:off x="1331913" y="1773238"/>
            <a:ext cx="7366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VYBÍREJTE SI ODBORNÍKY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NEPODCEŇUJTE PROJEKTOVOU PŘÍPRAVU = TŘIKRÁT MĚR, JEDNOU </a:t>
            </a:r>
            <a:r>
              <a:rPr lang="cs-CZ" dirty="0" smtClean="0"/>
              <a:t>ŘEŽ !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 smtClean="0"/>
              <a:t>NEPODCEŇUJTE AUTORSKÉ DOZORY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 smtClean="0"/>
              <a:t>NESPĚCHEJTE</a:t>
            </a:r>
            <a:endParaRPr lang="cs-CZ" dirty="0"/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NEŠETŘETE NA SLUŽBÁCH A NA KVALITĚ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NEPODCEŇUJTE MALÁ PROSTRANSTVÍ A ZÁKOUTÍ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PODPORUJTE KREATIVITU A UMĚNÍ 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/>
              <a:t>CHTĚJTE KVALITU ZA NORMÁLNÍ </a:t>
            </a:r>
            <a:r>
              <a:rPr lang="cs-CZ" dirty="0" smtClean="0"/>
              <a:t>CENU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r>
              <a:rPr lang="cs-CZ" dirty="0" smtClean="0"/>
              <a:t>NÁVAZNOST STAVBY NA OKOLÍ A ČASTÁ NEPROVÁZANOST PROJEKTŮ A ÚPRAV</a:t>
            </a: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endParaRPr lang="cs-CZ" dirty="0"/>
          </a:p>
          <a:p>
            <a:pPr marL="342900" indent="-252413">
              <a:buClr>
                <a:schemeClr val="tx2"/>
              </a:buClr>
              <a:buSzPct val="70000"/>
            </a:pPr>
            <a:endParaRPr lang="cs-CZ" sz="1600" dirty="0">
              <a:latin typeface="Tahoma" pitchFamily="34" charset="0"/>
            </a:endParaRPr>
          </a:p>
          <a:p>
            <a:pPr marL="342900" indent="-252413">
              <a:buClr>
                <a:schemeClr val="tx2"/>
              </a:buClr>
              <a:buSzPct val="70000"/>
              <a:buFontTx/>
              <a:buChar char="•"/>
            </a:pPr>
            <a:endParaRPr lang="cs-CZ" sz="16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Podnadpis 2"/>
          <p:cNvSpPr>
            <a:spLocks noGrp="1"/>
          </p:cNvSpPr>
          <p:nvPr>
            <p:ph type="subTitle" idx="4294967295"/>
          </p:nvPr>
        </p:nvSpPr>
        <p:spPr>
          <a:xfrm>
            <a:off x="1331913" y="765175"/>
            <a:ext cx="7127875" cy="576263"/>
          </a:xfrm>
          <a:noFill/>
        </p:spPr>
        <p:txBody>
          <a:bodyPr lIns="45720" rIns="246888"/>
          <a:lstStyle/>
          <a:p>
            <a:pPr marL="0" indent="0" algn="r">
              <a:buFont typeface="Wingdings" pitchFamily="2" charset="2"/>
              <a:buNone/>
            </a:pPr>
            <a:r>
              <a:rPr lang="cs-CZ" sz="1600" b="1">
                <a:solidFill>
                  <a:schemeClr val="tx2"/>
                </a:solidFill>
                <a:latin typeface="Tahoma" pitchFamily="34" charset="0"/>
              </a:rPr>
              <a:t>NECHŽ ZELEŇ A OBCE VZKVÉTAJÍ, NENECHTE SE ODRADIT !</a:t>
            </a:r>
          </a:p>
        </p:txBody>
      </p:sp>
      <p:sp>
        <p:nvSpPr>
          <p:cNvPr id="67587" name="Zástupný symbol pro obsah 2"/>
          <p:cNvSpPr>
            <a:spLocks/>
          </p:cNvSpPr>
          <p:nvPr/>
        </p:nvSpPr>
        <p:spPr bwMode="auto">
          <a:xfrm>
            <a:off x="1331913" y="1773238"/>
            <a:ext cx="73437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Verdana" pitchFamily="34" charset="0"/>
            </a:endParaRPr>
          </a:p>
          <a:p>
            <a:pPr marL="292100" indent="-2921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000">
              <a:latin typeface="Tahoma" pitchFamily="34" charset="0"/>
            </a:endParaRPr>
          </a:p>
        </p:txBody>
      </p:sp>
      <p:sp>
        <p:nvSpPr>
          <p:cNvPr id="67588" name="Podnadpis 2"/>
          <p:cNvSpPr>
            <a:spLocks/>
          </p:cNvSpPr>
          <p:nvPr/>
        </p:nvSpPr>
        <p:spPr bwMode="auto">
          <a:xfrm>
            <a:off x="1403350" y="3357563"/>
            <a:ext cx="71278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246888"/>
          <a:lstStyle/>
          <a:p>
            <a:pPr algn="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2000" b="1">
                <a:latin typeface="Tahoma" pitchFamily="34" charset="0"/>
              </a:rPr>
              <a:t>DĚKUJI  VÁM ZA POZORNOST !!!</a:t>
            </a:r>
          </a:p>
        </p:txBody>
      </p:sp>
      <p:sp>
        <p:nvSpPr>
          <p:cNvPr id="67590" name="Podnadpis 2"/>
          <p:cNvSpPr>
            <a:spLocks/>
          </p:cNvSpPr>
          <p:nvPr/>
        </p:nvSpPr>
        <p:spPr bwMode="auto">
          <a:xfrm>
            <a:off x="1403350" y="4292600"/>
            <a:ext cx="71278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246888"/>
          <a:lstStyle/>
          <a:p>
            <a:pPr algn="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S-atelier, Ing. Jitka Schneiderová</a:t>
            </a:r>
          </a:p>
          <a:p>
            <a:pPr algn="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Kontakt: +420 606736163, jitka@s-atelier.cz </a:t>
            </a:r>
          </a:p>
          <a:p>
            <a:pPr algn="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cs-CZ" sz="1600">
                <a:latin typeface="Tahoma" pitchFamily="34" charset="0"/>
              </a:rPr>
              <a:t>www.s-atelier.cz</a:t>
            </a:r>
          </a:p>
          <a:p>
            <a:pPr algn="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cs-CZ" sz="1600" b="1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atmění">
  <a:themeElements>
    <a:clrScheme name="Zatmění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Zatmění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Zatmění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527</TotalTime>
  <Words>1788</Words>
  <Application>Microsoft Office PowerPoint</Application>
  <PresentationFormat>Předvádění na obrazovce (4:3)</PresentationFormat>
  <Paragraphs>211</Paragraphs>
  <Slides>21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Lití písma</vt:lpstr>
      <vt:lpstr>Zatmění</vt:lpstr>
      <vt:lpstr>CorelDRAW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Zeleň v obci a krajině –  od koncepcí po realizaci </dc:title>
  <dc:creator>Jitka</dc:creator>
  <cp:lastModifiedBy>Jitka</cp:lastModifiedBy>
  <cp:revision>25</cp:revision>
  <dcterms:created xsi:type="dcterms:W3CDTF">2017-05-17T21:33:15Z</dcterms:created>
  <dcterms:modified xsi:type="dcterms:W3CDTF">2017-05-25T04:04:46Z</dcterms:modified>
</cp:coreProperties>
</file>