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57" r:id="rId4"/>
    <p:sldId id="260" r:id="rId5"/>
    <p:sldId id="263" r:id="rId6"/>
    <p:sldId id="264" r:id="rId7"/>
    <p:sldId id="258" r:id="rId8"/>
    <p:sldId id="262" r:id="rId9"/>
    <p:sldId id="266" r:id="rId10"/>
    <p:sldId id="267" r:id="rId11"/>
    <p:sldId id="268" r:id="rId12"/>
    <p:sldId id="271" r:id="rId13"/>
    <p:sldId id="269" r:id="rId14"/>
    <p:sldId id="270" r:id="rId15"/>
    <p:sldId id="27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t>5/24/2017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t>5/24/2017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t>5/24/2017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t>5/24/2017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t>5/24/2017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t>5/24/2017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t>5/24/2017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t>5/24/2017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t>5/24/2017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t>5/24/2017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t>5/24/2017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t>5/24/2017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00051" y="4455619"/>
            <a:ext cx="10058400" cy="1402255"/>
          </a:xfrm>
        </p:spPr>
        <p:txBody>
          <a:bodyPr>
            <a:normAutofit fontScale="92500" lnSpcReduction="10000"/>
          </a:bodyPr>
          <a:lstStyle/>
          <a:p>
            <a:r>
              <a:rPr lang="cs-CZ" sz="3200" dirty="0"/>
              <a:t>Nákup pozemků </a:t>
            </a:r>
          </a:p>
          <a:p>
            <a:r>
              <a:rPr lang="cs-CZ" sz="3200" dirty="0"/>
              <a:t>řešení nemovitostí s nedostatečně identifikovanými vlastníky</a:t>
            </a:r>
          </a:p>
        </p:txBody>
      </p:sp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Příklady dobré praxe</a:t>
            </a:r>
            <a:br>
              <a:rPr lang="cs-CZ" dirty="0"/>
            </a:br>
            <a:br>
              <a:rPr lang="cs-CZ" dirty="0"/>
            </a:br>
            <a:r>
              <a:rPr lang="cs-CZ" dirty="0"/>
              <a:t>Tvarožná Lhota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5200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Tvarožná Lhota má 1740 ha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zatím   1035 ha  evidovaných v PK stavu</a:t>
            </a:r>
          </a:p>
          <a:p>
            <a:endParaRPr lang="cs-CZ" dirty="0"/>
          </a:p>
          <a:p>
            <a:endParaRPr lang="cs-CZ" dirty="0"/>
          </a:p>
          <a:p>
            <a:endParaRPr lang="cs-CZ" altLang="cs-CZ" dirty="0"/>
          </a:p>
          <a:p>
            <a:r>
              <a:rPr lang="cs-CZ" altLang="cs-CZ" dirty="0"/>
              <a:t>Údržbu </a:t>
            </a:r>
            <a:r>
              <a:rPr lang="cs-CZ" altLang="cs-CZ" b="1" dirty="0"/>
              <a:t>80%</a:t>
            </a:r>
            <a:r>
              <a:rPr lang="cs-CZ" altLang="cs-CZ" dirty="0"/>
              <a:t> zemědělské půdy dále provádí </a:t>
            </a:r>
          </a:p>
          <a:p>
            <a:r>
              <a:rPr lang="cs-CZ" altLang="cs-CZ" dirty="0"/>
              <a:t>Žerotín a.s. (bývalé JZD), </a:t>
            </a:r>
          </a:p>
          <a:p>
            <a:r>
              <a:rPr lang="cs-CZ" altLang="cs-CZ" dirty="0"/>
              <a:t> Soukromí zemědělci udržují cca </a:t>
            </a:r>
            <a:r>
              <a:rPr lang="cs-CZ" altLang="cs-CZ" b="1" dirty="0"/>
              <a:t>10%</a:t>
            </a:r>
            <a:r>
              <a:rPr lang="cs-CZ" altLang="cs-CZ" dirty="0"/>
              <a:t> ploch </a:t>
            </a:r>
          </a:p>
          <a:p>
            <a:r>
              <a:rPr lang="cs-CZ" dirty="0"/>
              <a:t> zájem o hospodaření na  vlastních pozemcích klesá, zatímco do r. 2010 se obci nepovedlo koupit mnoho pozemků, od r. 2010 jsme nakoupili poměrně slušné výměry. 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8509" y="1084012"/>
            <a:ext cx="4815704" cy="401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85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1.1.2014       zákon 256/2013 Sb. o </a:t>
            </a:r>
            <a:br>
              <a:rPr lang="cs-CZ" dirty="0"/>
            </a:br>
            <a:r>
              <a:rPr lang="cs-CZ" dirty="0"/>
              <a:t>                       katastru nemovitostí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§ 64  upravuje postup v případě že katastr eviduje 10 let pozemky , u kterých je majitel nedostatečně identifikovaný </a:t>
            </a:r>
          </a:p>
          <a:p>
            <a:r>
              <a:rPr lang="cs-CZ" dirty="0"/>
              <a:t>   -   v případě že není na LV u parcelního čísla  uvedeno bydliště, rodné číslo, v případě že je vlastník dle rodného čísla zřejmě zemřelý</a:t>
            </a:r>
          </a:p>
          <a:p>
            <a:r>
              <a:rPr lang="cs-CZ" dirty="0"/>
              <a:t>        pokud se o takové nemovitosti jejich zákonní vlastníci nestarají, má se za to, že se jedná o nemovitost opuštěnou a po deseti letech propadá státu</a:t>
            </a:r>
          </a:p>
        </p:txBody>
      </p:sp>
    </p:spTree>
    <p:extLst>
      <p:ext uri="{BB962C8B-B14F-4D97-AF65-F5344CB8AC3E}">
        <p14:creationId xmlns:p14="http://schemas.microsoft.com/office/powerpoint/2010/main" val="4092852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Úřad pro zastupování státu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- dvakrát ročně posílá na obce soupis takových pozemků</a:t>
            </a:r>
          </a:p>
          <a:p>
            <a:endParaRPr lang="cs-CZ" dirty="0"/>
          </a:p>
          <a:p>
            <a:r>
              <a:rPr lang="cs-CZ" dirty="0"/>
              <a:t>- obce jej vyvěsí na úřední desce. </a:t>
            </a:r>
          </a:p>
          <a:p>
            <a:endParaRPr lang="cs-CZ" dirty="0"/>
          </a:p>
          <a:p>
            <a:r>
              <a:rPr lang="cs-CZ" dirty="0"/>
              <a:t>Do r. 2016 se o takové pozemky ve Tvarožné Lhotě nepřihlásil jediný majitel. </a:t>
            </a:r>
          </a:p>
        </p:txBody>
      </p:sp>
    </p:spTree>
    <p:extLst>
      <p:ext uri="{BB962C8B-B14F-4D97-AF65-F5344CB8AC3E}">
        <p14:creationId xmlns:p14="http://schemas.microsoft.com/office/powerpoint/2010/main" val="1618435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2800" dirty="0">
                <a:latin typeface="+mn-lt"/>
              </a:rPr>
              <a:t>Seznam nemovitostí s neidentifikovaným vlastníkem pro Tvarožnou Lhotu čítá:</a:t>
            </a:r>
            <a:br>
              <a:rPr lang="cs-CZ" sz="2800" dirty="0">
                <a:latin typeface="+mn-lt"/>
              </a:rPr>
            </a:br>
            <a:r>
              <a:rPr lang="cs-CZ" sz="2800" dirty="0">
                <a:latin typeface="+mn-lt"/>
              </a:rPr>
              <a:t> 22 stran  A4,  </a:t>
            </a:r>
            <a:br>
              <a:rPr lang="cs-CZ" sz="2800" dirty="0">
                <a:latin typeface="+mn-lt"/>
              </a:rPr>
            </a:br>
            <a:r>
              <a:rPr lang="cs-CZ" sz="2800" dirty="0">
                <a:latin typeface="+mn-lt"/>
              </a:rPr>
              <a:t> 659 parcel, </a:t>
            </a:r>
            <a:br>
              <a:rPr lang="cs-CZ" sz="2800" dirty="0">
                <a:latin typeface="+mn-lt"/>
              </a:rPr>
            </a:br>
            <a:r>
              <a:rPr lang="cs-CZ" sz="2800" dirty="0">
                <a:latin typeface="+mn-lt"/>
              </a:rPr>
              <a:t> výměra   je 1.330.932 m2    tzn. 133 ha </a:t>
            </a:r>
            <a:br>
              <a:rPr lang="cs-CZ" sz="2800" dirty="0">
                <a:latin typeface="+mn-lt"/>
              </a:rPr>
            </a:br>
            <a:r>
              <a:rPr lang="cs-CZ" sz="2800" dirty="0">
                <a:latin typeface="+mn-lt"/>
              </a:rPr>
              <a:t> z celkové výměry obce je to pak asi 8 % celkové výměry katastru. </a:t>
            </a:r>
            <a:br>
              <a:rPr lang="cs-CZ" sz="2800" dirty="0">
                <a:latin typeface="+mn-lt"/>
              </a:rPr>
            </a:br>
            <a:br>
              <a:rPr lang="cs-CZ" sz="2800" dirty="0">
                <a:latin typeface="+mn-lt"/>
              </a:rPr>
            </a:br>
            <a:r>
              <a:rPr lang="cs-CZ" sz="2800" dirty="0">
                <a:latin typeface="+mn-lt"/>
              </a:rPr>
              <a:t> Pokud by se pozemky ocenily nějakou nejnižší kupní hodnotou </a:t>
            </a:r>
            <a:br>
              <a:rPr lang="cs-CZ" sz="2800" dirty="0">
                <a:latin typeface="+mn-lt"/>
              </a:rPr>
            </a:br>
            <a:r>
              <a:rPr lang="cs-CZ" sz="2800" dirty="0">
                <a:latin typeface="+mn-lt"/>
              </a:rPr>
              <a:t>10,- Kč /m2  , jsme na částce </a:t>
            </a:r>
            <a:r>
              <a:rPr lang="cs-CZ" sz="2800" dirty="0">
                <a:highlight>
                  <a:srgbClr val="FFFF00"/>
                </a:highlight>
                <a:latin typeface="+mn-lt"/>
              </a:rPr>
              <a:t>13.300.000</a:t>
            </a:r>
            <a:r>
              <a:rPr lang="cs-CZ" sz="2800" dirty="0">
                <a:latin typeface="+mn-lt"/>
              </a:rPr>
              <a:t>,- Kč. </a:t>
            </a:r>
            <a:br>
              <a:rPr lang="cs-CZ" sz="3600" dirty="0"/>
            </a:b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>
                <a:highlight>
                  <a:srgbClr val="FFFF00"/>
                </a:highlight>
              </a:rPr>
              <a:t>KDO tu půdu v r. 2024 získá ?  </a:t>
            </a:r>
          </a:p>
          <a:p>
            <a:r>
              <a:rPr lang="cs-CZ" dirty="0" err="1">
                <a:highlight>
                  <a:srgbClr val="FFFF00"/>
                </a:highlight>
              </a:rPr>
              <a:t>ProČ</a:t>
            </a:r>
            <a:r>
              <a:rPr lang="cs-CZ">
                <a:highlight>
                  <a:srgbClr val="FFFF00"/>
                </a:highlight>
              </a:rPr>
              <a:t>  ji bude chtít  ?  </a:t>
            </a:r>
            <a:endParaRPr lang="cs-CZ" dirty="0">
              <a:highlight>
                <a:srgbClr val="FFFF00"/>
              </a:highlight>
            </a:endParaRPr>
          </a:p>
          <a:p>
            <a:endParaRPr lang="cs-CZ" dirty="0"/>
          </a:p>
        </p:txBody>
      </p:sp>
      <p:sp>
        <p:nvSpPr>
          <p:cNvPr id="4" name="Šipka: doprava, šrafovaná 3"/>
          <p:cNvSpPr/>
          <p:nvPr/>
        </p:nvSpPr>
        <p:spPr>
          <a:xfrm>
            <a:off x="861646" y="1204545"/>
            <a:ext cx="334108" cy="369277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: doprava, šrafovaná 4"/>
          <p:cNvSpPr/>
          <p:nvPr/>
        </p:nvSpPr>
        <p:spPr>
          <a:xfrm>
            <a:off x="861646" y="1611980"/>
            <a:ext cx="334108" cy="369277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: doprava, šrafovaná 5"/>
          <p:cNvSpPr/>
          <p:nvPr/>
        </p:nvSpPr>
        <p:spPr>
          <a:xfrm>
            <a:off x="861646" y="2019415"/>
            <a:ext cx="334108" cy="369277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9824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S TÍM?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280" y="1424354"/>
            <a:ext cx="10058400" cy="4444740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</a:rPr>
              <a:t>Pročtení seznamu</a:t>
            </a:r>
          </a:p>
          <a:p>
            <a:r>
              <a:rPr lang="cs-CZ" dirty="0">
                <a:solidFill>
                  <a:srgbClr val="00B0F0"/>
                </a:solidFill>
              </a:rPr>
              <a:t>Letmá kontrola s pozemkovou knihou</a:t>
            </a:r>
          </a:p>
          <a:p>
            <a:r>
              <a:rPr lang="cs-CZ" dirty="0">
                <a:solidFill>
                  <a:srgbClr val="00B0F0"/>
                </a:solidFill>
              </a:rPr>
              <a:t> Spousta potenciálních dědiců stále bydlí na číslech popisných</a:t>
            </a:r>
          </a:p>
          <a:p>
            <a:r>
              <a:rPr lang="cs-CZ" dirty="0"/>
              <a:t>  </a:t>
            </a:r>
          </a:p>
          <a:p>
            <a:r>
              <a:rPr lang="cs-CZ" dirty="0"/>
              <a:t> </a:t>
            </a:r>
            <a:r>
              <a:rPr lang="cs-CZ" dirty="0">
                <a:solidFill>
                  <a:srgbClr val="00B050"/>
                </a:solidFill>
              </a:rPr>
              <a:t>VPP  -  </a:t>
            </a:r>
            <a:r>
              <a:rPr lang="cs-CZ" dirty="0"/>
              <a:t>kontaktování potenciálních dědiců                                                            </a:t>
            </a:r>
          </a:p>
          <a:p>
            <a:r>
              <a:rPr lang="cs-CZ" dirty="0"/>
              <a:t>          -   návod na postup</a:t>
            </a:r>
          </a:p>
          <a:p>
            <a:r>
              <a:rPr lang="cs-CZ" dirty="0"/>
              <a:t>          -  prohledání farních matrik</a:t>
            </a:r>
          </a:p>
          <a:p>
            <a:r>
              <a:rPr lang="cs-CZ" dirty="0"/>
              <a:t>          -  konzultace s matrikami  jiných měst</a:t>
            </a:r>
          </a:p>
          <a:p>
            <a:r>
              <a:rPr lang="cs-CZ" dirty="0"/>
              <a:t>           - získání úmrtních listů</a:t>
            </a:r>
          </a:p>
          <a:p>
            <a:r>
              <a:rPr lang="cs-CZ" dirty="0"/>
              <a:t>           -  zahájení dodatečného dědického řízení</a:t>
            </a:r>
          </a:p>
        </p:txBody>
      </p:sp>
    </p:spTree>
    <p:extLst>
      <p:ext uri="{BB962C8B-B14F-4D97-AF65-F5344CB8AC3E}">
        <p14:creationId xmlns:p14="http://schemas.microsoft.com/office/powerpoint/2010/main" val="1050487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6883" y="640080"/>
            <a:ext cx="7378094" cy="5577840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2371" y="1204546"/>
            <a:ext cx="3084844" cy="478477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1500" dirty="0">
                <a:solidFill>
                  <a:srgbClr val="FFFFFF"/>
                </a:solidFill>
              </a:rPr>
              <a:t>104  ha OBEC  do r. 2008 </a:t>
            </a:r>
          </a:p>
          <a:p>
            <a:pPr>
              <a:lnSpc>
                <a:spcPct val="80000"/>
              </a:lnSpc>
            </a:pPr>
            <a:r>
              <a:rPr lang="cs-CZ" sz="1500" dirty="0">
                <a:solidFill>
                  <a:srgbClr val="FFFFFF"/>
                </a:solidFill>
              </a:rPr>
              <a:t>  40   ha Obec nákup 2008-2017</a:t>
            </a:r>
          </a:p>
          <a:p>
            <a:pPr>
              <a:lnSpc>
                <a:spcPct val="80000"/>
              </a:lnSpc>
            </a:pPr>
            <a:r>
              <a:rPr lang="cs-CZ" sz="1500" dirty="0">
                <a:solidFill>
                  <a:srgbClr val="FFFFFF"/>
                </a:solidFill>
              </a:rPr>
              <a:t>  63   ha   Žerotín a.s.</a:t>
            </a:r>
          </a:p>
          <a:p>
            <a:pPr>
              <a:lnSpc>
                <a:spcPct val="80000"/>
              </a:lnSpc>
            </a:pPr>
            <a:r>
              <a:rPr lang="cs-CZ" sz="1500" dirty="0">
                <a:solidFill>
                  <a:srgbClr val="FFFFFF"/>
                </a:solidFill>
              </a:rPr>
              <a:t>   21   ha  rodina Uřičářová</a:t>
            </a:r>
          </a:p>
          <a:p>
            <a:pPr>
              <a:lnSpc>
                <a:spcPct val="80000"/>
              </a:lnSpc>
            </a:pPr>
            <a:r>
              <a:rPr lang="cs-CZ" sz="1500" dirty="0">
                <a:solidFill>
                  <a:srgbClr val="FFFFFF"/>
                </a:solidFill>
              </a:rPr>
              <a:t>   19   ha stát</a:t>
            </a:r>
          </a:p>
          <a:p>
            <a:pPr>
              <a:lnSpc>
                <a:spcPct val="80000"/>
              </a:lnSpc>
            </a:pPr>
            <a:r>
              <a:rPr lang="cs-CZ" sz="1500" dirty="0">
                <a:solidFill>
                  <a:srgbClr val="FFFFFF"/>
                </a:solidFill>
              </a:rPr>
              <a:t>     8   ha  Obec – dodatečná dědictví</a:t>
            </a:r>
          </a:p>
          <a:p>
            <a:pPr>
              <a:lnSpc>
                <a:spcPct val="80000"/>
              </a:lnSpc>
            </a:pPr>
            <a:r>
              <a:rPr lang="cs-CZ" sz="1500" dirty="0">
                <a:solidFill>
                  <a:srgbClr val="FFFFFF"/>
                </a:solidFill>
              </a:rPr>
              <a:t>141 ha nedostatečně </a:t>
            </a:r>
            <a:r>
              <a:rPr lang="cs-CZ" sz="1500" dirty="0" err="1">
                <a:solidFill>
                  <a:srgbClr val="FFFFFF"/>
                </a:solidFill>
              </a:rPr>
              <a:t>identif</a:t>
            </a:r>
            <a:r>
              <a:rPr lang="cs-CZ" sz="1500" dirty="0">
                <a:solidFill>
                  <a:srgbClr val="FFFFFF"/>
                </a:solidFill>
              </a:rPr>
              <a:t> . 6.3.2016</a:t>
            </a:r>
          </a:p>
          <a:p>
            <a:pPr>
              <a:lnSpc>
                <a:spcPct val="80000"/>
              </a:lnSpc>
            </a:pPr>
            <a:r>
              <a:rPr lang="cs-CZ" sz="1500" dirty="0">
                <a:solidFill>
                  <a:srgbClr val="FFFFFF"/>
                </a:solidFill>
              </a:rPr>
              <a:t>133 ha nedostatečně </a:t>
            </a:r>
            <a:r>
              <a:rPr lang="cs-CZ" sz="1500" dirty="0" err="1">
                <a:solidFill>
                  <a:srgbClr val="FFFFFF"/>
                </a:solidFill>
              </a:rPr>
              <a:t>identif</a:t>
            </a:r>
            <a:r>
              <a:rPr lang="cs-CZ" sz="1500" dirty="0">
                <a:solidFill>
                  <a:srgbClr val="FFFFFF"/>
                </a:solidFill>
              </a:rPr>
              <a:t>.  </a:t>
            </a:r>
          </a:p>
          <a:p>
            <a:pPr>
              <a:lnSpc>
                <a:spcPct val="80000"/>
              </a:lnSpc>
            </a:pPr>
            <a:r>
              <a:rPr lang="cs-CZ" sz="150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76147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2370" y="516835"/>
            <a:ext cx="3084844" cy="5979215"/>
          </a:xfrm>
        </p:spPr>
        <p:txBody>
          <a:bodyPr>
            <a:normAutofit fontScale="90000"/>
          </a:bodyPr>
          <a:lstStyle/>
          <a:p>
            <a:r>
              <a:rPr lang="cs-CZ" sz="3600" dirty="0">
                <a:solidFill>
                  <a:srgbClr val="FFFFFF"/>
                </a:solidFill>
              </a:rPr>
              <a:t>Nákup orné půdy</a:t>
            </a:r>
            <a:br>
              <a:rPr lang="cs-CZ" sz="3600" dirty="0">
                <a:solidFill>
                  <a:srgbClr val="FFFFFF"/>
                </a:solidFill>
              </a:rPr>
            </a:br>
            <a:br>
              <a:rPr lang="cs-CZ" sz="3600" dirty="0">
                <a:solidFill>
                  <a:srgbClr val="FFFFFF"/>
                </a:solidFill>
              </a:rPr>
            </a:br>
            <a:r>
              <a:rPr lang="cs-CZ" sz="3600" dirty="0">
                <a:solidFill>
                  <a:srgbClr val="FFFFFF"/>
                </a:solidFill>
              </a:rPr>
              <a:t>1/ nahodilé zájmy obce </a:t>
            </a:r>
            <a:br>
              <a:rPr lang="cs-CZ" sz="3600" dirty="0">
                <a:solidFill>
                  <a:srgbClr val="FFFFFF"/>
                </a:solidFill>
              </a:rPr>
            </a:br>
            <a:br>
              <a:rPr lang="cs-CZ" sz="3600" dirty="0">
                <a:solidFill>
                  <a:srgbClr val="FFFFFF"/>
                </a:solidFill>
              </a:rPr>
            </a:br>
            <a:r>
              <a:rPr lang="cs-CZ" sz="3600" dirty="0">
                <a:solidFill>
                  <a:srgbClr val="FFFFFF"/>
                </a:solidFill>
              </a:rPr>
              <a:t>2/výstava RD</a:t>
            </a:r>
            <a:br>
              <a:rPr lang="cs-CZ" sz="3600" dirty="0">
                <a:solidFill>
                  <a:srgbClr val="FFFFFF"/>
                </a:solidFill>
              </a:rPr>
            </a:br>
            <a:br>
              <a:rPr lang="cs-CZ" sz="3600" dirty="0">
                <a:solidFill>
                  <a:srgbClr val="FFFFFF"/>
                </a:solidFill>
              </a:rPr>
            </a:br>
            <a:r>
              <a:rPr lang="cs-CZ" sz="3600" dirty="0">
                <a:solidFill>
                  <a:srgbClr val="FFFFFF"/>
                </a:solidFill>
              </a:rPr>
              <a:t>3/ PU</a:t>
            </a:r>
            <a:br>
              <a:rPr lang="cs-CZ" sz="3600" dirty="0">
                <a:solidFill>
                  <a:srgbClr val="FFFFFF"/>
                </a:solidFill>
              </a:rPr>
            </a:br>
            <a:br>
              <a:rPr lang="cs-CZ" sz="3600" dirty="0">
                <a:solidFill>
                  <a:srgbClr val="FFFFFF"/>
                </a:solidFill>
              </a:rPr>
            </a:br>
            <a:r>
              <a:rPr lang="cs-CZ" sz="3600" dirty="0">
                <a:solidFill>
                  <a:srgbClr val="FFFFFF"/>
                </a:solidFill>
              </a:rPr>
              <a:t>4/ ovlivnit budoucí stav , investice,  </a:t>
            </a:r>
            <a:br>
              <a:rPr lang="cs-CZ" sz="3600" dirty="0">
                <a:solidFill>
                  <a:srgbClr val="FFFFFF"/>
                </a:solidFill>
              </a:rPr>
            </a:br>
            <a:br>
              <a:rPr lang="cs-CZ" sz="3600" dirty="0">
                <a:solidFill>
                  <a:srgbClr val="FFFFFF"/>
                </a:solidFill>
              </a:rPr>
            </a:br>
            <a:endParaRPr lang="cs-CZ" sz="3600" dirty="0">
              <a:solidFill>
                <a:srgbClr val="FFFF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2371" y="2653800"/>
            <a:ext cx="3084844" cy="3335519"/>
          </a:xfrm>
        </p:spPr>
        <p:txBody>
          <a:bodyPr>
            <a:normAutofit/>
          </a:bodyPr>
          <a:lstStyle/>
          <a:p>
            <a:r>
              <a:rPr lang="cs-CZ" sz="1500">
                <a:solidFill>
                  <a:srgbClr val="FFFFFF"/>
                </a:solidFill>
              </a:rPr>
              <a:t> 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422974"/>
              </p:ext>
            </p:extLst>
          </p:nvPr>
        </p:nvGraphicFramePr>
        <p:xfrm>
          <a:off x="4622800" y="447675"/>
          <a:ext cx="6492875" cy="6210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0520">
                  <a:extLst>
                    <a:ext uri="{9D8B030D-6E8A-4147-A177-3AD203B41FA5}">
                      <a16:colId xmlns:a16="http://schemas.microsoft.com/office/drawing/2014/main" val="173043879"/>
                    </a:ext>
                  </a:extLst>
                </a:gridCol>
                <a:gridCol w="2117848">
                  <a:extLst>
                    <a:ext uri="{9D8B030D-6E8A-4147-A177-3AD203B41FA5}">
                      <a16:colId xmlns:a16="http://schemas.microsoft.com/office/drawing/2014/main" val="2035484220"/>
                    </a:ext>
                  </a:extLst>
                </a:gridCol>
                <a:gridCol w="2814507">
                  <a:extLst>
                    <a:ext uri="{9D8B030D-6E8A-4147-A177-3AD203B41FA5}">
                      <a16:colId xmlns:a16="http://schemas.microsoft.com/office/drawing/2014/main" val="4046606741"/>
                    </a:ext>
                  </a:extLst>
                </a:gridCol>
              </a:tblGrid>
              <a:tr h="517525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u="none" strike="noStrike" dirty="0">
                          <a:effectLst/>
                        </a:rPr>
                        <a:t>rok</a:t>
                      </a:r>
                      <a:endParaRPr lang="cs-CZ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u="none" strike="noStrike" dirty="0">
                          <a:effectLst/>
                        </a:rPr>
                        <a:t>výměra v m2</a:t>
                      </a:r>
                      <a:endParaRPr lang="cs-CZ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u="none" strike="noStrike" dirty="0">
                          <a:effectLst/>
                        </a:rPr>
                        <a:t> kupní  cena </a:t>
                      </a:r>
                      <a:endParaRPr lang="cs-CZ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extLst>
                  <a:ext uri="{0D108BD9-81ED-4DB2-BD59-A6C34878D82A}">
                    <a16:rowId xmlns:a16="http://schemas.microsoft.com/office/drawing/2014/main" val="2592074691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2008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14603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272 952,00 Kč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extLst>
                  <a:ext uri="{0D108BD9-81ED-4DB2-BD59-A6C34878D82A}">
                    <a16:rowId xmlns:a16="http://schemas.microsoft.com/office/drawing/2014/main" val="2653888458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>
                          <a:effectLst/>
                        </a:rPr>
                        <a:t>2009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28574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380 665,00 Kč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extLst>
                  <a:ext uri="{0D108BD9-81ED-4DB2-BD59-A6C34878D82A}">
                    <a16:rowId xmlns:a16="http://schemas.microsoft.com/office/drawing/2014/main" val="2220807260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>
                          <a:effectLst/>
                        </a:rPr>
                        <a:t>2010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09145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544 963,00 Kč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extLst>
                  <a:ext uri="{0D108BD9-81ED-4DB2-BD59-A6C34878D82A}">
                    <a16:rowId xmlns:a16="http://schemas.microsoft.com/office/drawing/2014/main" val="3216907507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2011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51832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1 545 004,00 Kč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extLst>
                  <a:ext uri="{0D108BD9-81ED-4DB2-BD59-A6C34878D82A}">
                    <a16:rowId xmlns:a16="http://schemas.microsoft.com/office/drawing/2014/main" val="2144117738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>
                          <a:effectLst/>
                        </a:rPr>
                        <a:t>2012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55214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189 520,00 Kč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extLst>
                  <a:ext uri="{0D108BD9-81ED-4DB2-BD59-A6C34878D82A}">
                    <a16:rowId xmlns:a16="http://schemas.microsoft.com/office/drawing/2014/main" val="3606238795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>
                          <a:effectLst/>
                        </a:rPr>
                        <a:t>2013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09637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256 654,00 Kč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extLst>
                  <a:ext uri="{0D108BD9-81ED-4DB2-BD59-A6C34878D82A}">
                    <a16:rowId xmlns:a16="http://schemas.microsoft.com/office/drawing/2014/main" val="2772685687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>
                          <a:effectLst/>
                        </a:rPr>
                        <a:t>2014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32426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1 572 566,00 Kč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extLst>
                  <a:ext uri="{0D108BD9-81ED-4DB2-BD59-A6C34878D82A}">
                    <a16:rowId xmlns:a16="http://schemas.microsoft.com/office/drawing/2014/main" val="3655936575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>
                          <a:effectLst/>
                        </a:rPr>
                        <a:t>2015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>
                          <a:effectLst/>
                        </a:rPr>
                        <a:t>47666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517 507,00 Kč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extLst>
                  <a:ext uri="{0D108BD9-81ED-4DB2-BD59-A6C34878D82A}">
                    <a16:rowId xmlns:a16="http://schemas.microsoft.com/office/drawing/2014/main" val="1565757963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>
                          <a:effectLst/>
                        </a:rPr>
                        <a:t>2016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>
                          <a:effectLst/>
                        </a:rPr>
                        <a:t>126856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1 422 442,00 Kč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extLst>
                  <a:ext uri="{0D108BD9-81ED-4DB2-BD59-A6C34878D82A}">
                    <a16:rowId xmlns:a16="http://schemas.microsoft.com/office/drawing/2014/main" val="693843142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>
                          <a:effectLst/>
                        </a:rPr>
                        <a:t>2017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>
                          <a:effectLst/>
                        </a:rPr>
                        <a:t>31685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506 961,00 Kč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extLst>
                  <a:ext uri="{0D108BD9-81ED-4DB2-BD59-A6C34878D82A}">
                    <a16:rowId xmlns:a16="http://schemas.microsoft.com/office/drawing/2014/main" val="2647741054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l" fontAlgn="b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u="none" strike="noStrike" dirty="0">
                          <a:effectLst/>
                        </a:rPr>
                        <a:t>407638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b="1" u="none" strike="noStrike" dirty="0">
                          <a:effectLst/>
                        </a:rPr>
                        <a:t> 7 209 234,00 Kč 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anchor="b"/>
                </a:tc>
                <a:extLst>
                  <a:ext uri="{0D108BD9-81ED-4DB2-BD59-A6C34878D82A}">
                    <a16:rowId xmlns:a16="http://schemas.microsoft.com/office/drawing/2014/main" val="14586228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7897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87730" y="315178"/>
            <a:ext cx="10058400" cy="1450757"/>
          </a:xfrm>
        </p:spPr>
        <p:txBody>
          <a:bodyPr/>
          <a:lstStyle/>
          <a:p>
            <a:r>
              <a:rPr lang="cs-CZ" b="1" dirty="0">
                <a:solidFill>
                  <a:srgbClr val="00B050"/>
                </a:solidFill>
              </a:rPr>
              <a:t>K l a d y </a:t>
            </a:r>
            <a:r>
              <a:rPr lang="cs-CZ" dirty="0"/>
              <a:t>                                 </a:t>
            </a:r>
            <a:r>
              <a:rPr lang="cs-CZ" b="1" dirty="0">
                <a:solidFill>
                  <a:srgbClr val="FF0000"/>
                </a:solidFill>
              </a:rPr>
              <a:t>Z á p o r 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279" y="1845734"/>
            <a:ext cx="10308139" cy="437922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 +      pokud pozemek nepropadne,                                           -       pracnost </a:t>
            </a:r>
          </a:p>
          <a:p>
            <a:r>
              <a:rPr lang="cs-CZ" dirty="0"/>
              <a:t>         má obec s kým vyjednávat</a:t>
            </a:r>
          </a:p>
          <a:p>
            <a:r>
              <a:rPr lang="cs-CZ" dirty="0"/>
              <a:t> +      pozemek zůstává v rodině vlastníka                                 -    časová náročnost</a:t>
            </a:r>
          </a:p>
          <a:p>
            <a:r>
              <a:rPr lang="cs-CZ" dirty="0"/>
              <a:t> +      pokud jej dědic chce prodat, osloví </a:t>
            </a:r>
          </a:p>
          <a:p>
            <a:r>
              <a:rPr lang="cs-CZ" dirty="0"/>
              <a:t>         nejdřív obec                                                                            - nemusí být cestou pro každou obec</a:t>
            </a:r>
          </a:p>
          <a:p>
            <a:r>
              <a:rPr lang="cs-CZ" dirty="0"/>
              <a:t> +      drobný vlastník  je lepší partner než</a:t>
            </a:r>
          </a:p>
          <a:p>
            <a:r>
              <a:rPr lang="cs-CZ" dirty="0"/>
              <a:t>          firma </a:t>
            </a:r>
          </a:p>
          <a:p>
            <a:r>
              <a:rPr lang="cs-CZ" dirty="0"/>
              <a:t>  +    pozitivní pro rovnováhu sil při </a:t>
            </a:r>
          </a:p>
          <a:p>
            <a:r>
              <a:rPr lang="cs-CZ" dirty="0"/>
              <a:t>        budoucích investicích</a:t>
            </a:r>
          </a:p>
          <a:p>
            <a:r>
              <a:rPr lang="cs-CZ" dirty="0"/>
              <a:t>  +     průběh přes </a:t>
            </a:r>
            <a:r>
              <a:rPr lang="cs-CZ"/>
              <a:t>nezájem dědiců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5403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109" y="98542"/>
            <a:ext cx="7267091" cy="608951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47675" y="704850"/>
            <a:ext cx="3467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Má to smysl? </a:t>
            </a:r>
          </a:p>
        </p:txBody>
      </p:sp>
    </p:spTree>
    <p:extLst>
      <p:ext uri="{BB962C8B-B14F-4D97-AF65-F5344CB8AC3E}">
        <p14:creationId xmlns:p14="http://schemas.microsoft.com/office/powerpoint/2010/main" val="1373068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/>
              <a:t>Má to smysl? 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4098" y="1872640"/>
            <a:ext cx="7094488" cy="4022725"/>
          </a:xfrm>
        </p:spPr>
      </p:pic>
    </p:spTree>
    <p:extLst>
      <p:ext uri="{BB962C8B-B14F-4D97-AF65-F5344CB8AC3E}">
        <p14:creationId xmlns:p14="http://schemas.microsoft.com/office/powerpoint/2010/main" val="5926504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15" name="Rectangle 1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9" name="Straight Connector 18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ázek 4" descr="Obsah obrázku exteriér, tráva, země, budova&#10;&#10;Popis vygenerován s velmi vysokou mírou spolehlivosti"/>
          <p:cNvPicPr>
            <a:picLocks noChangeAspect="1"/>
          </p:cNvPicPr>
          <p:nvPr/>
        </p:nvPicPr>
        <p:blipFill rotWithShape="1">
          <a:blip r:embed="rId2"/>
          <a:srcRect r="17407"/>
          <a:stretch/>
        </p:blipFill>
        <p:spPr>
          <a:xfrm>
            <a:off x="4639733" y="10"/>
            <a:ext cx="7552266" cy="6857990"/>
          </a:xfrm>
          <a:prstGeom prst="rect">
            <a:avLst/>
          </a:prstGeom>
        </p:spPr>
      </p:pic>
      <p:sp>
        <p:nvSpPr>
          <p:cNvPr id="21" name="Rectangle 2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6" y="0"/>
            <a:ext cx="458473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475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TextovéPole 7"/>
          <p:cNvSpPr txBox="1"/>
          <p:nvPr/>
        </p:nvSpPr>
        <p:spPr>
          <a:xfrm>
            <a:off x="457200" y="640080"/>
            <a:ext cx="3659246" cy="29260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85000"/>
              </a:lnSpc>
              <a:spcBef>
                <a:spcPct val="0"/>
              </a:spcBef>
            </a:pPr>
            <a:r>
              <a:rPr lang="en-US" sz="4400" spc="-5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Má to smysl? </a:t>
            </a:r>
          </a:p>
          <a:p>
            <a:pPr defTabSz="914400">
              <a:lnSpc>
                <a:spcPct val="85000"/>
              </a:lnSpc>
              <a:spcBef>
                <a:spcPct val="0"/>
              </a:spcBef>
            </a:pPr>
            <a:endParaRPr lang="en-US" sz="4400" spc="-5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242314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12" name="Rectangle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6" name="Straight Connector 15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045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Rectangle 2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4906176"/>
            <a:ext cx="12188952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" name="Obrázek 1" descr="Obsah obrázku tráva, exteriér, obloha, pole&#10;&#10;Popis vygenerován s velmi vysokou mírou spolehlivosti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461" y="640080"/>
            <a:ext cx="4803648" cy="3602736"/>
          </a:xfrm>
          <a:prstGeom prst="rect">
            <a:avLst/>
          </a:prstGeom>
        </p:spPr>
      </p:pic>
      <p:sp>
        <p:nvSpPr>
          <p:cNvPr id="24" name="Rectangle 2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63996" y="886968"/>
            <a:ext cx="64008" cy="31089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ázek 3" descr="Obsah obrázku tráva, exteriér, obloha, země&#10;&#10;Popis vygenerován s velmi vysokou mírou spolehlivosti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4891" y="640080"/>
            <a:ext cx="4803648" cy="360273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65197" y="5120640"/>
            <a:ext cx="10058400" cy="8229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85000"/>
              </a:lnSpc>
              <a:spcBef>
                <a:spcPct val="0"/>
              </a:spcBef>
            </a:pPr>
            <a:r>
              <a:rPr lang="en-US" sz="3600" spc="-5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Má to smysl? </a:t>
            </a:r>
          </a:p>
          <a:p>
            <a:pPr defTabSz="914400">
              <a:lnSpc>
                <a:spcPct val="85000"/>
              </a:lnSpc>
              <a:spcBef>
                <a:spcPct val="0"/>
              </a:spcBef>
            </a:pPr>
            <a:endParaRPr lang="en-US" sz="3600" spc="-5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023628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5" name="Straight Connector 14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Obrázek 2" descr="Obsah obrázku tráva, exteriér, obloha, pole&#10;&#10;Popis vygenerován s velmi vysokou mírou spolehlivosti"/>
          <p:cNvPicPr>
            <a:picLocks noChangeAspect="1"/>
          </p:cNvPicPr>
          <p:nvPr/>
        </p:nvPicPr>
        <p:blipFill rotWithShape="1">
          <a:blip r:embed="rId2"/>
          <a:srcRect l="14745" r="12023"/>
          <a:stretch/>
        </p:blipFill>
        <p:spPr>
          <a:xfrm>
            <a:off x="4639733" y="10"/>
            <a:ext cx="7552266" cy="6857990"/>
          </a:xfrm>
          <a:prstGeom prst="rect">
            <a:avLst/>
          </a:prstGeom>
        </p:spPr>
      </p:pic>
      <p:sp>
        <p:nvSpPr>
          <p:cNvPr id="17" name="Rectangle 1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6" y="0"/>
            <a:ext cx="458473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475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TextovéPole 3"/>
          <p:cNvSpPr txBox="1"/>
          <p:nvPr/>
        </p:nvSpPr>
        <p:spPr>
          <a:xfrm>
            <a:off x="457200" y="640080"/>
            <a:ext cx="3659246" cy="29260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85000"/>
              </a:lnSpc>
              <a:spcBef>
                <a:spcPct val="0"/>
              </a:spcBef>
            </a:pPr>
            <a:r>
              <a:rPr lang="en-US" sz="4400" spc="-5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Má to smysl? </a:t>
            </a:r>
          </a:p>
          <a:p>
            <a:pPr defTabSz="914400">
              <a:lnSpc>
                <a:spcPct val="85000"/>
              </a:lnSpc>
              <a:spcBef>
                <a:spcPct val="0"/>
              </a:spcBef>
            </a:pPr>
            <a:endParaRPr lang="en-US" sz="4400" spc="-5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741231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exteriér, tráva, obloha, strom&#10;&#10;Popis vygenerován s velmi vysokou mírou spolehlivosti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4518471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943725" y="5410200"/>
            <a:ext cx="68657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Myslím, že pro nás má….</a:t>
            </a:r>
          </a:p>
        </p:txBody>
      </p:sp>
    </p:spTree>
    <p:extLst>
      <p:ext uri="{BB962C8B-B14F-4D97-AF65-F5344CB8AC3E}">
        <p14:creationId xmlns:p14="http://schemas.microsoft.com/office/powerpoint/2010/main" val="38459882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ktiva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196</TotalTime>
  <Words>500</Words>
  <Application>Microsoft Office PowerPoint</Application>
  <PresentationFormat>Širokoúhlá obrazovka</PresentationFormat>
  <Paragraphs>99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8" baseType="lpstr">
      <vt:lpstr>Calibri</vt:lpstr>
      <vt:lpstr>Calibri Light</vt:lpstr>
      <vt:lpstr>Retrospektiva</vt:lpstr>
      <vt:lpstr>Příklady dobré praxe  Tvarožná Lhota </vt:lpstr>
      <vt:lpstr>Tvarožná Lhota má 1740 ha  </vt:lpstr>
      <vt:lpstr>1.1.2014       zákon 256/2013 Sb. o                         katastru nemovitostí</vt:lpstr>
      <vt:lpstr>Úřad pro zastupování státu </vt:lpstr>
      <vt:lpstr>Seznam nemovitostí s neidentifikovaným vlastníkem pro Tvarožnou Lhotu čítá:  22 stran  A4,    659 parcel,   výměra   je 1.330.932 m2    tzn. 133 ha   z celkové výměry obce je to pak asi 8 % celkové výměry katastru.    Pokud by se pozemky ocenily nějakou nejnižší kupní hodnotou  10,- Kč /m2  , jsme na částce 13.300.000,- Kč.  </vt:lpstr>
      <vt:lpstr>CO S TÍM?  </vt:lpstr>
      <vt:lpstr>Prezentace aplikace PowerPoint</vt:lpstr>
      <vt:lpstr>Nákup orné půdy  1/ nahodilé zájmy obce   2/výstava RD  3/ PU  4/ ovlivnit budoucí stav , investice,    </vt:lpstr>
      <vt:lpstr>K l a d y                                  Z á p o r y</vt:lpstr>
      <vt:lpstr>Prezentace aplikace PowerPoint</vt:lpstr>
      <vt:lpstr>Má to smysl?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Příklady dobré praxe  Tvarožná Lhota</dc:title>
  <dc:creator>Martina Bílová</dc:creator>
  <cp:lastModifiedBy>Martina Bílová</cp:lastModifiedBy>
  <cp:revision>22</cp:revision>
  <dcterms:created xsi:type="dcterms:W3CDTF">2017-05-21T11:27:54Z</dcterms:created>
  <dcterms:modified xsi:type="dcterms:W3CDTF">2017-05-24T12:34:36Z</dcterms:modified>
</cp:coreProperties>
</file>