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839" r:id="rId2"/>
    <p:sldMasterId id="2147483843" r:id="rId3"/>
  </p:sldMasterIdLst>
  <p:notesMasterIdLst>
    <p:notesMasterId r:id="rId75"/>
  </p:notesMasterIdLst>
  <p:handoutMasterIdLst>
    <p:handoutMasterId r:id="rId76"/>
  </p:handoutMasterIdLst>
  <p:sldIdLst>
    <p:sldId id="258" r:id="rId4"/>
    <p:sldId id="286" r:id="rId5"/>
    <p:sldId id="385" r:id="rId6"/>
    <p:sldId id="386" r:id="rId7"/>
    <p:sldId id="387" r:id="rId8"/>
    <p:sldId id="308" r:id="rId9"/>
    <p:sldId id="388" r:id="rId10"/>
    <p:sldId id="392" r:id="rId11"/>
    <p:sldId id="390" r:id="rId12"/>
    <p:sldId id="393" r:id="rId13"/>
    <p:sldId id="394" r:id="rId14"/>
    <p:sldId id="395" r:id="rId15"/>
    <p:sldId id="402" r:id="rId16"/>
    <p:sldId id="403" r:id="rId17"/>
    <p:sldId id="404" r:id="rId18"/>
    <p:sldId id="405" r:id="rId19"/>
    <p:sldId id="406" r:id="rId20"/>
    <p:sldId id="407" r:id="rId21"/>
    <p:sldId id="408" r:id="rId22"/>
    <p:sldId id="409" r:id="rId23"/>
    <p:sldId id="410" r:id="rId24"/>
    <p:sldId id="411" r:id="rId25"/>
    <p:sldId id="412" r:id="rId26"/>
    <p:sldId id="413" r:id="rId27"/>
    <p:sldId id="414" r:id="rId28"/>
    <p:sldId id="415" r:id="rId29"/>
    <p:sldId id="416" r:id="rId30"/>
    <p:sldId id="396" r:id="rId31"/>
    <p:sldId id="397" r:id="rId32"/>
    <p:sldId id="398" r:id="rId33"/>
    <p:sldId id="399" r:id="rId34"/>
    <p:sldId id="400" r:id="rId35"/>
    <p:sldId id="401" r:id="rId36"/>
    <p:sldId id="417" r:id="rId37"/>
    <p:sldId id="418" r:id="rId38"/>
    <p:sldId id="419" r:id="rId39"/>
    <p:sldId id="420" r:id="rId40"/>
    <p:sldId id="422" r:id="rId41"/>
    <p:sldId id="434" r:id="rId42"/>
    <p:sldId id="423" r:id="rId43"/>
    <p:sldId id="424" r:id="rId44"/>
    <p:sldId id="455" r:id="rId45"/>
    <p:sldId id="458" r:id="rId46"/>
    <p:sldId id="459" r:id="rId47"/>
    <p:sldId id="457" r:id="rId48"/>
    <p:sldId id="460" r:id="rId49"/>
    <p:sldId id="427" r:id="rId50"/>
    <p:sldId id="425" r:id="rId51"/>
    <p:sldId id="438" r:id="rId52"/>
    <p:sldId id="441" r:id="rId53"/>
    <p:sldId id="439" r:id="rId54"/>
    <p:sldId id="443" r:id="rId55"/>
    <p:sldId id="442" r:id="rId56"/>
    <p:sldId id="444" r:id="rId57"/>
    <p:sldId id="445" r:id="rId58"/>
    <p:sldId id="446" r:id="rId59"/>
    <p:sldId id="448" r:id="rId60"/>
    <p:sldId id="450" r:id="rId61"/>
    <p:sldId id="453" r:id="rId62"/>
    <p:sldId id="454" r:id="rId63"/>
    <p:sldId id="449" r:id="rId64"/>
    <p:sldId id="447" r:id="rId65"/>
    <p:sldId id="451" r:id="rId66"/>
    <p:sldId id="452" r:id="rId67"/>
    <p:sldId id="428" r:id="rId68"/>
    <p:sldId id="426" r:id="rId69"/>
    <p:sldId id="433" r:id="rId70"/>
    <p:sldId id="435" r:id="rId71"/>
    <p:sldId id="436" r:id="rId72"/>
    <p:sldId id="437" r:id="rId73"/>
    <p:sldId id="269" r:id="rId74"/>
  </p:sldIdLst>
  <p:sldSz cx="9144000" cy="6858000" type="screen4x3"/>
  <p:notesSz cx="6797675" cy="992822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9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autoAdjust="0"/>
    <p:restoredTop sz="94660" autoAdjust="0"/>
  </p:normalViewPr>
  <p:slideViewPr>
    <p:cSldViewPr>
      <p:cViewPr varScale="1">
        <p:scale>
          <a:sx n="70" d="100"/>
          <a:sy n="70" d="100"/>
        </p:scale>
        <p:origin x="138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94" d="100"/>
          <a:sy n="94" d="100"/>
        </p:scale>
        <p:origin x="-1728" y="-96"/>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handoutMaster" Target="handoutMasters/handoutMaster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4813"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cs-CZ"/>
          </a:p>
        </p:txBody>
      </p:sp>
      <p:sp>
        <p:nvSpPr>
          <p:cNvPr id="3" name="Zástupný symbol pro datum 2"/>
          <p:cNvSpPr>
            <a:spLocks noGrp="1"/>
          </p:cNvSpPr>
          <p:nvPr>
            <p:ph type="dt" sz="quarter" idx="1"/>
          </p:nvPr>
        </p:nvSpPr>
        <p:spPr>
          <a:xfrm>
            <a:off x="3851275" y="0"/>
            <a:ext cx="2944813" cy="4968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DB66DCC5-7407-467A-B0C1-CCB9475270EE}" type="datetimeFigureOut">
              <a:rPr lang="cs-CZ"/>
              <a:pPr>
                <a:defRPr/>
              </a:pPr>
              <a:t>2. 6. 2017</a:t>
            </a:fld>
            <a:endParaRPr lang="cs-CZ"/>
          </a:p>
        </p:txBody>
      </p:sp>
      <p:sp>
        <p:nvSpPr>
          <p:cNvPr id="4" name="Zástupný symbol pro zápatí 3"/>
          <p:cNvSpPr>
            <a:spLocks noGrp="1"/>
          </p:cNvSpPr>
          <p:nvPr>
            <p:ph type="ftr" sz="quarter" idx="2"/>
          </p:nvPr>
        </p:nvSpPr>
        <p:spPr>
          <a:xfrm>
            <a:off x="0" y="9429750"/>
            <a:ext cx="2944813" cy="49688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cs-CZ"/>
          </a:p>
        </p:txBody>
      </p:sp>
      <p:sp>
        <p:nvSpPr>
          <p:cNvPr id="5" name="Zástupný symbol pro číslo snímku 4"/>
          <p:cNvSpPr>
            <a:spLocks noGrp="1"/>
          </p:cNvSpPr>
          <p:nvPr>
            <p:ph type="sldNum" sz="quarter" idx="3"/>
          </p:nvPr>
        </p:nvSpPr>
        <p:spPr>
          <a:xfrm>
            <a:off x="3851275" y="9429750"/>
            <a:ext cx="2944813" cy="496888"/>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0344E9D3-1FDA-4A7D-8F88-0257FD852BDB}" type="slidenum">
              <a:rPr lang="cs-CZ"/>
              <a:pPr>
                <a:defRPr/>
              </a:pPr>
              <a:t>‹#›</a:t>
            </a:fld>
            <a:endParaRPr lang="cs-CZ"/>
          </a:p>
        </p:txBody>
      </p:sp>
    </p:spTree>
    <p:extLst>
      <p:ext uri="{BB962C8B-B14F-4D97-AF65-F5344CB8AC3E}">
        <p14:creationId xmlns:p14="http://schemas.microsoft.com/office/powerpoint/2010/main" val="34610540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4813" cy="496888"/>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3851275" y="0"/>
            <a:ext cx="2944813" cy="496888"/>
          </a:xfrm>
          <a:prstGeom prst="rect">
            <a:avLst/>
          </a:prstGeom>
        </p:spPr>
        <p:txBody>
          <a:bodyPr vert="horz" lIns="91440" tIns="45720" rIns="91440" bIns="45720" rtlCol="0"/>
          <a:lstStyle>
            <a:lvl1pPr algn="r">
              <a:defRPr sz="1200"/>
            </a:lvl1pPr>
          </a:lstStyle>
          <a:p>
            <a:pPr>
              <a:defRPr/>
            </a:pPr>
            <a:fld id="{8A4949D4-1565-46A9-964A-E9AD14D270D8}" type="datetimeFigureOut">
              <a:rPr lang="cs-CZ"/>
              <a:pPr>
                <a:defRPr/>
              </a:pPr>
              <a:t>2. 6. 2017</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cs-CZ" noProof="0" smtClean="0"/>
          </a:p>
        </p:txBody>
      </p:sp>
      <p:sp>
        <p:nvSpPr>
          <p:cNvPr id="5" name="Zástupný symbol pro poznámky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6" name="Zástupný symbol pro zápatí 5"/>
          <p:cNvSpPr>
            <a:spLocks noGrp="1"/>
          </p:cNvSpPr>
          <p:nvPr>
            <p:ph type="ftr" sz="quarter" idx="4"/>
          </p:nvPr>
        </p:nvSpPr>
        <p:spPr>
          <a:xfrm>
            <a:off x="0" y="9429750"/>
            <a:ext cx="2944813" cy="496888"/>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3851275" y="9429750"/>
            <a:ext cx="2944813" cy="496888"/>
          </a:xfrm>
          <a:prstGeom prst="rect">
            <a:avLst/>
          </a:prstGeom>
        </p:spPr>
        <p:txBody>
          <a:bodyPr vert="horz" lIns="91440" tIns="45720" rIns="91440" bIns="45720" rtlCol="0" anchor="b"/>
          <a:lstStyle>
            <a:lvl1pPr algn="r">
              <a:defRPr sz="1200"/>
            </a:lvl1pPr>
          </a:lstStyle>
          <a:p>
            <a:pPr>
              <a:defRPr/>
            </a:pPr>
            <a:fld id="{5C848ABA-631B-4A7B-9DD1-B22C47AE2BC2}" type="slidenum">
              <a:rPr lang="cs-CZ"/>
              <a:pPr>
                <a:defRPr/>
              </a:pPr>
              <a:t>‹#›</a:t>
            </a:fld>
            <a:endParaRPr lang="cs-CZ"/>
          </a:p>
        </p:txBody>
      </p:sp>
    </p:spTree>
    <p:extLst>
      <p:ext uri="{BB962C8B-B14F-4D97-AF65-F5344CB8AC3E}">
        <p14:creationId xmlns:p14="http://schemas.microsoft.com/office/powerpoint/2010/main" val="32475226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s-CZ" altLang="cs-CZ" smtClean="0"/>
          </a:p>
        </p:txBody>
      </p:sp>
      <p:sp>
        <p:nvSpPr>
          <p:cNvPr id="6349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8540857-0CC8-4EEB-AF9A-B7FC4B56B273}" type="slidenum">
              <a:rPr lang="cs-CZ" altLang="cs-CZ" smtClean="0"/>
              <a:pPr eaLnBrk="1" hangingPunct="1">
                <a:spcBef>
                  <a:spcPct val="0"/>
                </a:spcBef>
              </a:pPr>
              <a:t>11</a:t>
            </a:fld>
            <a:endParaRPr lang="cs-CZ" altLang="cs-CZ" smtClean="0"/>
          </a:p>
        </p:txBody>
      </p:sp>
    </p:spTree>
    <p:extLst>
      <p:ext uri="{BB962C8B-B14F-4D97-AF65-F5344CB8AC3E}">
        <p14:creationId xmlns:p14="http://schemas.microsoft.com/office/powerpoint/2010/main" val="315735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s-CZ" altLang="cs-CZ" smtClean="0"/>
          </a:p>
        </p:txBody>
      </p:sp>
      <p:sp>
        <p:nvSpPr>
          <p:cNvPr id="6451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820BCF7-D1D8-43A7-B942-72EB64F03DD2}" type="slidenum">
              <a:rPr lang="cs-CZ" altLang="cs-CZ" smtClean="0"/>
              <a:pPr eaLnBrk="1" hangingPunct="1">
                <a:spcBef>
                  <a:spcPct val="0"/>
                </a:spcBef>
              </a:pPr>
              <a:t>12</a:t>
            </a:fld>
            <a:endParaRPr lang="cs-CZ" altLang="cs-CZ" smtClean="0"/>
          </a:p>
        </p:txBody>
      </p:sp>
    </p:spTree>
    <p:extLst>
      <p:ext uri="{BB962C8B-B14F-4D97-AF65-F5344CB8AC3E}">
        <p14:creationId xmlns:p14="http://schemas.microsoft.com/office/powerpoint/2010/main" val="3429187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403648" y="3903191"/>
            <a:ext cx="7416824" cy="1254001"/>
          </a:xfrm>
          <a:prstGeom prst="rect">
            <a:avLst/>
          </a:prstGeom>
        </p:spPr>
        <p:txBody>
          <a:bodyPr/>
          <a:lstStyle>
            <a:lvl1pPr algn="l">
              <a:defRPr sz="3200" b="1">
                <a:latin typeface="Arial" pitchFamily="34" charset="0"/>
                <a:cs typeface="Arial" pitchFamily="34" charset="0"/>
              </a:defRPr>
            </a:lvl1pPr>
          </a:lstStyle>
          <a:p>
            <a:r>
              <a:rPr lang="cs-CZ" dirty="0" smtClean="0"/>
              <a:t>Klepnutím lze upravit styl předlohy nadpisů.</a:t>
            </a:r>
            <a:endParaRPr lang="cs-CZ" dirty="0"/>
          </a:p>
        </p:txBody>
      </p:sp>
      <p:sp>
        <p:nvSpPr>
          <p:cNvPr id="3" name="Podnadpis 2"/>
          <p:cNvSpPr>
            <a:spLocks noGrp="1"/>
          </p:cNvSpPr>
          <p:nvPr>
            <p:ph type="subTitle" idx="1"/>
          </p:nvPr>
        </p:nvSpPr>
        <p:spPr>
          <a:xfrm>
            <a:off x="1411560" y="5204792"/>
            <a:ext cx="7408912" cy="1248544"/>
          </a:xfrm>
          <a:prstGeom prst="rect">
            <a:avLst/>
          </a:prstGeom>
        </p:spPr>
        <p:txBody>
          <a:bodyPr/>
          <a:lstStyle>
            <a:lvl1pPr marL="0" indent="0" algn="l">
              <a:buNone/>
              <a:defRPr sz="2400" b="1">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Tree>
    <p:extLst>
      <p:ext uri="{BB962C8B-B14F-4D97-AF65-F5344CB8AC3E}">
        <p14:creationId xmlns:p14="http://schemas.microsoft.com/office/powerpoint/2010/main" val="2165793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Vlastní rozložení">
    <p:spTree>
      <p:nvGrpSpPr>
        <p:cNvPr id="1" name=""/>
        <p:cNvGrpSpPr/>
        <p:nvPr/>
      </p:nvGrpSpPr>
      <p:grpSpPr>
        <a:xfrm>
          <a:off x="0" y="0"/>
          <a:ext cx="0" cy="0"/>
          <a:chOff x="0" y="0"/>
          <a:chExt cx="0" cy="0"/>
        </a:xfrm>
      </p:grpSpPr>
      <p:sp>
        <p:nvSpPr>
          <p:cNvPr id="4" name="TextovéPole 8"/>
          <p:cNvSpPr txBox="1">
            <a:spLocks noChangeArrowheads="1"/>
          </p:cNvSpPr>
          <p:nvPr/>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A665F243-08FE-4A3B-9D34-103D1A373ED6}" type="slidenum">
              <a:rPr lang="cs-CZ" altLang="cs-CZ" sz="1100" b="1" smtClean="0">
                <a:cs typeface="Arial" charset="0"/>
              </a:rPr>
              <a:pPr algn="ctr" eaLnBrk="1" hangingPunct="1">
                <a:defRPr/>
              </a:pPr>
              <a:t>‹#›</a:t>
            </a:fld>
            <a:endParaRPr lang="cs-CZ" altLang="cs-CZ" sz="1100" b="1" smtClean="0">
              <a:cs typeface="Arial" charset="0"/>
            </a:endParaRPr>
          </a:p>
        </p:txBody>
      </p:sp>
      <p:sp>
        <p:nvSpPr>
          <p:cNvPr id="6" name="TextovéPole 5"/>
          <p:cNvSpPr txBox="1">
            <a:spLocks noChangeArrowheads="1"/>
          </p:cNvSpPr>
          <p:nvPr userDrawn="1"/>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4B613143-CCB8-4982-872D-A2524F1EB8AF}" type="slidenum">
              <a:rPr lang="cs-CZ" altLang="cs-CZ" sz="1100" b="1" smtClean="0">
                <a:cs typeface="Arial" charset="0"/>
              </a:rPr>
              <a:pPr algn="ctr" eaLnBrk="1" hangingPunct="1">
                <a:defRPr/>
              </a:pPr>
              <a:t>‹#›</a:t>
            </a:fld>
            <a:endParaRPr lang="cs-CZ" altLang="cs-CZ" sz="1100" b="1" smtClean="0">
              <a:cs typeface="Arial" charset="0"/>
            </a:endParaRPr>
          </a:p>
        </p:txBody>
      </p:sp>
      <p:sp>
        <p:nvSpPr>
          <p:cNvPr id="2" name="Nadpis 1"/>
          <p:cNvSpPr>
            <a:spLocks noGrp="1"/>
          </p:cNvSpPr>
          <p:nvPr>
            <p:ph type="title"/>
          </p:nvPr>
        </p:nvSpPr>
        <p:spPr>
          <a:xfrm>
            <a:off x="899592" y="274638"/>
            <a:ext cx="7787208" cy="1143000"/>
          </a:xfrm>
          <a:prstGeom prst="rect">
            <a:avLst/>
          </a:prstGeom>
        </p:spPr>
        <p:txBody>
          <a:bodyPr anchor="ctr"/>
          <a:lstStyle/>
          <a:p>
            <a:r>
              <a:rPr lang="cs-CZ" smtClean="0"/>
              <a:t>Kliknutím lze upravit styl.</a:t>
            </a:r>
            <a:endParaRPr lang="cs-CZ" dirty="0"/>
          </a:p>
        </p:txBody>
      </p:sp>
      <p:sp>
        <p:nvSpPr>
          <p:cNvPr id="5" name="Zástupný symbol pro obsah 2"/>
          <p:cNvSpPr>
            <a:spLocks noGrp="1"/>
          </p:cNvSpPr>
          <p:nvPr>
            <p:ph idx="1"/>
          </p:nvPr>
        </p:nvSpPr>
        <p:spPr>
          <a:xfrm>
            <a:off x="899592" y="1600201"/>
            <a:ext cx="7787208" cy="3845024"/>
          </a:xfrm>
          <a:prstGeom prst="rect">
            <a:avLst/>
          </a:prstGeom>
        </p:spPr>
        <p:txBody>
          <a:bodyPr/>
          <a:lstStyle/>
          <a:p>
            <a:pPr lvl="0"/>
            <a:r>
              <a:rPr lang="cs-CZ" smtClean="0"/>
              <a:t>Kliknutím lze upravit styly předlohy textu.</a:t>
            </a:r>
          </a:p>
          <a:p>
            <a:pPr lvl="1"/>
            <a:r>
              <a:rPr lang="cs-CZ" smtClean="0"/>
              <a:t>Druhá úroveň</a:t>
            </a:r>
          </a:p>
          <a:p>
            <a:pPr lvl="2"/>
            <a:r>
              <a:rPr lang="cs-CZ" smtClean="0"/>
              <a:t>Třetí úroveň</a:t>
            </a:r>
          </a:p>
        </p:txBody>
      </p:sp>
    </p:spTree>
    <p:extLst>
      <p:ext uri="{BB962C8B-B14F-4D97-AF65-F5344CB8AC3E}">
        <p14:creationId xmlns:p14="http://schemas.microsoft.com/office/powerpoint/2010/main" val="1351223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TextovéPole 9"/>
          <p:cNvSpPr txBox="1">
            <a:spLocks noChangeArrowheads="1"/>
          </p:cNvSpPr>
          <p:nvPr/>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18FEA14E-83FC-4F92-AC59-DD42941D0B68}" type="slidenum">
              <a:rPr lang="cs-CZ" altLang="cs-CZ" sz="1100" b="1" smtClean="0">
                <a:cs typeface="Arial" charset="0"/>
              </a:rPr>
              <a:pPr algn="ctr" eaLnBrk="1" hangingPunct="1">
                <a:defRPr/>
              </a:pPr>
              <a:t>‹#›</a:t>
            </a:fld>
            <a:endParaRPr lang="cs-CZ" altLang="cs-CZ" sz="1100" b="1" smtClean="0">
              <a:cs typeface="Arial" charset="0"/>
            </a:endParaRPr>
          </a:p>
        </p:txBody>
      </p:sp>
      <p:sp>
        <p:nvSpPr>
          <p:cNvPr id="6" name="TextovéPole 9"/>
          <p:cNvSpPr txBox="1">
            <a:spLocks noChangeArrowheads="1"/>
          </p:cNvSpPr>
          <p:nvPr userDrawn="1"/>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A298ECB7-2335-4A44-BBC3-CF47061AFE2A}" type="slidenum">
              <a:rPr lang="cs-CZ" altLang="cs-CZ" sz="1100" b="1" smtClean="0">
                <a:cs typeface="Arial" charset="0"/>
              </a:rPr>
              <a:pPr algn="ctr" eaLnBrk="1" hangingPunct="1">
                <a:defRPr/>
              </a:pPr>
              <a:t>‹#›</a:t>
            </a:fld>
            <a:endParaRPr lang="cs-CZ" altLang="cs-CZ" sz="1100" b="1" smtClean="0">
              <a:cs typeface="Arial" charset="0"/>
            </a:endParaRPr>
          </a:p>
        </p:txBody>
      </p:sp>
      <p:sp>
        <p:nvSpPr>
          <p:cNvPr id="2" name="Nadpis 1"/>
          <p:cNvSpPr>
            <a:spLocks noGrp="1"/>
          </p:cNvSpPr>
          <p:nvPr>
            <p:ph type="title"/>
          </p:nvPr>
        </p:nvSpPr>
        <p:spPr>
          <a:xfrm>
            <a:off x="467544" y="274638"/>
            <a:ext cx="8219256" cy="1143000"/>
          </a:xfrm>
          <a:prstGeom prst="rect">
            <a:avLst/>
          </a:prstGeom>
        </p:spPr>
        <p:txBody>
          <a:bodyPr anchor="ctr"/>
          <a:lstStyle>
            <a:lvl1pPr algn="ctr">
              <a:defRPr/>
            </a:lvl1pPr>
          </a:lstStyle>
          <a:p>
            <a:r>
              <a:rPr lang="cs-CZ" smtClean="0"/>
              <a:t>Kliknutím lze upravit styl.</a:t>
            </a:r>
            <a:endParaRPr lang="cs-CZ" dirty="0"/>
          </a:p>
        </p:txBody>
      </p:sp>
      <p:sp>
        <p:nvSpPr>
          <p:cNvPr id="3" name="Zástupný symbol pro obsah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p:txBody>
      </p:sp>
      <p:sp>
        <p:nvSpPr>
          <p:cNvPr id="4" name="Zástupný symbol pro obsah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p:txBody>
      </p:sp>
    </p:spTree>
    <p:extLst>
      <p:ext uri="{BB962C8B-B14F-4D97-AF65-F5344CB8AC3E}">
        <p14:creationId xmlns:p14="http://schemas.microsoft.com/office/powerpoint/2010/main" val="649569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 name="TextovéPole 7"/>
          <p:cNvSpPr txBox="1">
            <a:spLocks noChangeArrowheads="1"/>
          </p:cNvSpPr>
          <p:nvPr/>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84A1BC8D-8A91-4537-9588-3C4CC9750A14}" type="slidenum">
              <a:rPr lang="cs-CZ" altLang="cs-CZ" sz="1100" b="1" smtClean="0">
                <a:cs typeface="Arial" charset="0"/>
              </a:rPr>
              <a:pPr algn="ctr" eaLnBrk="1" hangingPunct="1">
                <a:defRPr/>
              </a:pPr>
              <a:t>‹#›</a:t>
            </a:fld>
            <a:endParaRPr lang="cs-CZ" altLang="cs-CZ" sz="1100" b="1" smtClean="0">
              <a:cs typeface="Arial" charset="0"/>
            </a:endParaRPr>
          </a:p>
        </p:txBody>
      </p:sp>
      <p:sp>
        <p:nvSpPr>
          <p:cNvPr id="4" name="TextovéPole 7"/>
          <p:cNvSpPr txBox="1">
            <a:spLocks noChangeArrowheads="1"/>
          </p:cNvSpPr>
          <p:nvPr userDrawn="1"/>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E9555024-6F31-4A8B-8E98-3629489AA19A}" type="slidenum">
              <a:rPr lang="cs-CZ" altLang="cs-CZ" sz="1100" b="1" smtClean="0">
                <a:cs typeface="Arial" charset="0"/>
              </a:rPr>
              <a:pPr algn="ctr" eaLnBrk="1" hangingPunct="1">
                <a:defRPr/>
              </a:pPr>
              <a:t>‹#›</a:t>
            </a:fld>
            <a:endParaRPr lang="cs-CZ" altLang="cs-CZ" sz="1100" b="1" smtClean="0">
              <a:cs typeface="Arial" charset="0"/>
            </a:endParaRPr>
          </a:p>
        </p:txBody>
      </p:sp>
      <p:sp>
        <p:nvSpPr>
          <p:cNvPr id="2" name="Nadpis 1"/>
          <p:cNvSpPr>
            <a:spLocks noGrp="1"/>
          </p:cNvSpPr>
          <p:nvPr>
            <p:ph type="title"/>
          </p:nvPr>
        </p:nvSpPr>
        <p:spPr>
          <a:xfrm>
            <a:off x="899592" y="274638"/>
            <a:ext cx="7787208" cy="1143000"/>
          </a:xfrm>
          <a:prstGeom prst="rect">
            <a:avLst/>
          </a:prstGeom>
        </p:spPr>
        <p:txBody>
          <a:bodyPr anchor="ctr"/>
          <a:lstStyle/>
          <a:p>
            <a:r>
              <a:rPr lang="cs-CZ" smtClean="0"/>
              <a:t>Kliknutím lze upravit styl.</a:t>
            </a:r>
            <a:endParaRPr lang="cs-CZ" dirty="0"/>
          </a:p>
        </p:txBody>
      </p:sp>
    </p:spTree>
    <p:extLst>
      <p:ext uri="{BB962C8B-B14F-4D97-AF65-F5344CB8AC3E}">
        <p14:creationId xmlns:p14="http://schemas.microsoft.com/office/powerpoint/2010/main" val="1947874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Vlastní rozložení">
    <p:spTree>
      <p:nvGrpSpPr>
        <p:cNvPr id="1" name=""/>
        <p:cNvGrpSpPr/>
        <p:nvPr/>
      </p:nvGrpSpPr>
      <p:grpSpPr>
        <a:xfrm>
          <a:off x="0" y="0"/>
          <a:ext cx="0" cy="0"/>
          <a:chOff x="0" y="0"/>
          <a:chExt cx="0" cy="0"/>
        </a:xfrm>
      </p:grpSpPr>
      <p:sp>
        <p:nvSpPr>
          <p:cNvPr id="4" name="TextovéPole 8"/>
          <p:cNvSpPr txBox="1">
            <a:spLocks noChangeArrowheads="1"/>
          </p:cNvSpPr>
          <p:nvPr userDrawn="1"/>
        </p:nvSpPr>
        <p:spPr bwMode="auto">
          <a:xfrm>
            <a:off x="8532813" y="6551613"/>
            <a:ext cx="576262" cy="261937"/>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03CFF63C-BE63-4F89-97D5-8189C2A7BA65}" type="slidenum">
              <a:rPr lang="cs-CZ" altLang="cs-CZ" sz="1100" b="1" smtClean="0">
                <a:cs typeface="Arial" charset="0"/>
              </a:rPr>
              <a:pPr algn="ctr" eaLnBrk="1" hangingPunct="1">
                <a:defRPr/>
              </a:pPr>
              <a:t>‹#›</a:t>
            </a:fld>
            <a:endParaRPr lang="cs-CZ" altLang="cs-CZ" sz="1100" b="1" smtClean="0">
              <a:cs typeface="Arial" charset="0"/>
            </a:endParaRPr>
          </a:p>
        </p:txBody>
      </p:sp>
      <p:sp>
        <p:nvSpPr>
          <p:cNvPr id="2" name="Nadpis 1"/>
          <p:cNvSpPr>
            <a:spLocks noGrp="1"/>
          </p:cNvSpPr>
          <p:nvPr>
            <p:ph type="title"/>
          </p:nvPr>
        </p:nvSpPr>
        <p:spPr>
          <a:xfrm>
            <a:off x="899592" y="274638"/>
            <a:ext cx="7787208" cy="1143000"/>
          </a:xfrm>
          <a:prstGeom prst="rect">
            <a:avLst/>
          </a:prstGeom>
        </p:spPr>
        <p:txBody>
          <a:bodyPr anchor="ctr"/>
          <a:lstStyle/>
          <a:p>
            <a:r>
              <a:rPr lang="cs-CZ" smtClean="0"/>
              <a:t>Klepnutím lze upravit styl předlohy nadpisů.</a:t>
            </a:r>
            <a:endParaRPr lang="cs-CZ" dirty="0"/>
          </a:p>
        </p:txBody>
      </p:sp>
      <p:sp>
        <p:nvSpPr>
          <p:cNvPr id="5" name="Zástupný symbol pro obsah 2"/>
          <p:cNvSpPr>
            <a:spLocks noGrp="1"/>
          </p:cNvSpPr>
          <p:nvPr>
            <p:ph idx="1"/>
          </p:nvPr>
        </p:nvSpPr>
        <p:spPr>
          <a:xfrm>
            <a:off x="899592" y="1600201"/>
            <a:ext cx="7787208" cy="3845024"/>
          </a:xfrm>
          <a:prstGeom prst="rect">
            <a:avLst/>
          </a:prstGeom>
        </p:spPr>
        <p:txBody>
          <a:bodyPr/>
          <a:lstStyle/>
          <a:p>
            <a:pPr lvl="0"/>
            <a:r>
              <a:rPr lang="cs-CZ" smtClean="0"/>
              <a:t>Klepnutím lze upravit styly předlohy textu.</a:t>
            </a:r>
          </a:p>
          <a:p>
            <a:pPr lvl="1"/>
            <a:r>
              <a:rPr lang="cs-CZ" smtClean="0"/>
              <a:t>Druhá úroveň</a:t>
            </a:r>
          </a:p>
          <a:p>
            <a:pPr lvl="2"/>
            <a:r>
              <a:rPr lang="cs-CZ" smtClean="0"/>
              <a:t>Třetí úroveň</a:t>
            </a:r>
          </a:p>
        </p:txBody>
      </p:sp>
    </p:spTree>
    <p:extLst>
      <p:ext uri="{BB962C8B-B14F-4D97-AF65-F5344CB8AC3E}">
        <p14:creationId xmlns:p14="http://schemas.microsoft.com/office/powerpoint/2010/main" val="3060222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1435100" y="274638"/>
            <a:ext cx="7499350" cy="1143000"/>
          </a:xfrm>
          <a:prstGeom prst="rect">
            <a:avLst/>
          </a:prstGeom>
        </p:spPr>
        <p:txBody>
          <a:bodyPr/>
          <a:lstStyle>
            <a:extLst/>
          </a:lstStyle>
          <a:p>
            <a:r>
              <a:rPr lang="cs-CZ" smtClean="0"/>
              <a:t>Klepnutím lze upravit styl předlohy nadpisů.</a:t>
            </a:r>
            <a:endParaRPr lang="en-US"/>
          </a:p>
        </p:txBody>
      </p:sp>
      <p:sp>
        <p:nvSpPr>
          <p:cNvPr id="3" name="Zástupný symbol pro obsah 2"/>
          <p:cNvSpPr>
            <a:spLocks noGrp="1"/>
          </p:cNvSpPr>
          <p:nvPr>
            <p:ph idx="1"/>
          </p:nvPr>
        </p:nvSpPr>
        <p:spPr>
          <a:xfrm>
            <a:off x="1435100" y="1447800"/>
            <a:ext cx="7499350" cy="4800600"/>
          </a:xfrm>
          <a:prstGeom prst="rect">
            <a:avLst/>
          </a:prstGeom>
        </p:spPr>
        <p:txBody>
          <a:bodyPr/>
          <a:lstStyle>
            <a:extLs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3"/>
          <p:cNvSpPr>
            <a:spLocks noGrp="1"/>
          </p:cNvSpPr>
          <p:nvPr>
            <p:ph type="dt" sz="half" idx="10"/>
          </p:nvPr>
        </p:nvSpPr>
        <p:spPr>
          <a:xfrm>
            <a:off x="3581400" y="6305550"/>
            <a:ext cx="2133600" cy="476250"/>
          </a:xfrm>
          <a:prstGeom prst="rect">
            <a:avLst/>
          </a:prstGeom>
        </p:spPr>
        <p:txBody>
          <a:bodyPr/>
          <a:lstStyle>
            <a:lvl1pPr>
              <a:defRPr/>
            </a:lvl1pPr>
            <a:extLst/>
          </a:lstStyle>
          <a:p>
            <a:pPr>
              <a:defRPr/>
            </a:pPr>
            <a:fld id="{6743547C-F134-488A-92A9-F26AD696ABF4}" type="datetimeFigureOut">
              <a:rPr lang="cs-CZ"/>
              <a:pPr>
                <a:defRPr/>
              </a:pPr>
              <a:t>2. 6. 2017</a:t>
            </a:fld>
            <a:endParaRPr lang="cs-CZ"/>
          </a:p>
        </p:txBody>
      </p:sp>
      <p:sp>
        <p:nvSpPr>
          <p:cNvPr id="5" name="Zástupný symbol pro zápatí 4"/>
          <p:cNvSpPr>
            <a:spLocks noGrp="1"/>
          </p:cNvSpPr>
          <p:nvPr>
            <p:ph type="ftr" sz="quarter" idx="11"/>
          </p:nvPr>
        </p:nvSpPr>
        <p:spPr>
          <a:xfrm>
            <a:off x="5715000" y="6305550"/>
            <a:ext cx="2895600" cy="476250"/>
          </a:xfrm>
          <a:prstGeom prst="rect">
            <a:avLst/>
          </a:prstGeom>
        </p:spPr>
        <p:txBody>
          <a:bodyPr/>
          <a:lstStyle>
            <a:lvl1pPr>
              <a:defRPr>
                <a:solidFill>
                  <a:schemeClr val="bg2">
                    <a:shade val="50000"/>
                    <a:satMod val="200000"/>
                  </a:schemeClr>
                </a:solidFill>
              </a:defRPr>
            </a:lvl1pPr>
            <a:extLst/>
          </a:lstStyle>
          <a:p>
            <a:pPr>
              <a:defRPr/>
            </a:pPr>
            <a:endParaRPr lang="cs-CZ"/>
          </a:p>
        </p:txBody>
      </p:sp>
      <p:sp>
        <p:nvSpPr>
          <p:cNvPr id="6" name="Zástupný symbol pro číslo snímku 5"/>
          <p:cNvSpPr>
            <a:spLocks noGrp="1"/>
          </p:cNvSpPr>
          <p:nvPr>
            <p:ph type="sldNum" sz="quarter" idx="12"/>
          </p:nvPr>
        </p:nvSpPr>
        <p:spPr/>
        <p:txBody>
          <a:bodyPr/>
          <a:lstStyle>
            <a:lvl1pPr>
              <a:defRPr/>
            </a:lvl1pPr>
            <a:extLst/>
          </a:lstStyle>
          <a:p>
            <a:pPr>
              <a:defRPr/>
            </a:pPr>
            <a:fld id="{5E4E98C0-C828-4C68-B056-6E8DA05022D7}" type="slidenum">
              <a:rPr lang="cs-CZ"/>
              <a:pPr>
                <a:defRPr/>
              </a:pPr>
              <a:t>‹#›</a:t>
            </a:fld>
            <a:endParaRPr lang="cs-CZ"/>
          </a:p>
        </p:txBody>
      </p:sp>
    </p:spTree>
    <p:extLst>
      <p:ext uri="{BB962C8B-B14F-4D97-AF65-F5344CB8AC3E}">
        <p14:creationId xmlns:p14="http://schemas.microsoft.com/office/powerpoint/2010/main" val="3339259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Úvodní snímek">
    <p:spTree>
      <p:nvGrpSpPr>
        <p:cNvPr id="1" name=""/>
        <p:cNvGrpSpPr/>
        <p:nvPr/>
      </p:nvGrpSpPr>
      <p:grpSpPr>
        <a:xfrm>
          <a:off x="0" y="0"/>
          <a:ext cx="0" cy="0"/>
          <a:chOff x="0" y="0"/>
          <a:chExt cx="0" cy="0"/>
        </a:xfrm>
      </p:grpSpPr>
      <p:sp>
        <p:nvSpPr>
          <p:cNvPr id="4" name="Elipsa 12"/>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Elipsa 13"/>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Nadpis 13"/>
          <p:cNvSpPr>
            <a:spLocks noGrp="1"/>
          </p:cNvSpPr>
          <p:nvPr>
            <p:ph type="ctrTitle"/>
          </p:nvPr>
        </p:nvSpPr>
        <p:spPr>
          <a:xfrm>
            <a:off x="1432560" y="359898"/>
            <a:ext cx="7406640" cy="1472184"/>
          </a:xfrm>
          <a:prstGeom prst="rect">
            <a:avLst/>
          </a:prstGeom>
        </p:spPr>
        <p:txBody>
          <a:bodyPr anchor="b"/>
          <a:lstStyle>
            <a:lvl1pPr algn="l">
              <a:defRPr/>
            </a:lvl1pPr>
            <a:extLst/>
          </a:lstStyle>
          <a:p>
            <a:r>
              <a:rPr lang="cs-CZ" smtClean="0"/>
              <a:t>Klepnutím lze upravit styl předlohy nadpisů.</a:t>
            </a:r>
            <a:endParaRPr lang="en-US"/>
          </a:p>
        </p:txBody>
      </p:sp>
      <p:sp>
        <p:nvSpPr>
          <p:cNvPr id="22" name="Podnadpis 21"/>
          <p:cNvSpPr>
            <a:spLocks noGrp="1"/>
          </p:cNvSpPr>
          <p:nvPr>
            <p:ph type="subTitle" idx="1"/>
          </p:nvPr>
        </p:nvSpPr>
        <p:spPr>
          <a:xfrm>
            <a:off x="1432560" y="1850064"/>
            <a:ext cx="7406640" cy="1752600"/>
          </a:xfrm>
          <a:prstGeom prst="rect">
            <a:avLst/>
          </a:prstGeo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cs-CZ" smtClean="0"/>
              <a:t>Klepnutím lze upravit styl předlohy podnadpisů.</a:t>
            </a:r>
            <a:endParaRPr lang="en-US"/>
          </a:p>
        </p:txBody>
      </p:sp>
      <p:sp>
        <p:nvSpPr>
          <p:cNvPr id="6" name="Zástupný symbol pro datum 6"/>
          <p:cNvSpPr>
            <a:spLocks noGrp="1"/>
          </p:cNvSpPr>
          <p:nvPr>
            <p:ph type="dt" sz="half" idx="10"/>
          </p:nvPr>
        </p:nvSpPr>
        <p:spPr>
          <a:xfrm>
            <a:off x="3581400" y="6305550"/>
            <a:ext cx="2133600" cy="476250"/>
          </a:xfrm>
          <a:prstGeom prst="rect">
            <a:avLst/>
          </a:prstGeom>
        </p:spPr>
        <p:txBody>
          <a:bodyPr/>
          <a:lstStyle>
            <a:lvl1pPr>
              <a:defRPr/>
            </a:lvl1pPr>
            <a:extLst/>
          </a:lstStyle>
          <a:p>
            <a:pPr>
              <a:defRPr/>
            </a:pPr>
            <a:fld id="{8FA55237-300C-4AF3-B050-C0C1B0E8196E}" type="datetimeFigureOut">
              <a:rPr lang="en-US"/>
              <a:pPr>
                <a:defRPr/>
              </a:pPr>
              <a:t>6/2/2017</a:t>
            </a:fld>
            <a:endParaRPr lang="en-US"/>
          </a:p>
        </p:txBody>
      </p:sp>
      <p:sp>
        <p:nvSpPr>
          <p:cNvPr id="7" name="Zástupný symbol pro zápatí 19"/>
          <p:cNvSpPr>
            <a:spLocks noGrp="1"/>
          </p:cNvSpPr>
          <p:nvPr>
            <p:ph type="ftr" sz="quarter" idx="11"/>
          </p:nvPr>
        </p:nvSpPr>
        <p:spPr>
          <a:xfrm>
            <a:off x="5715000" y="6305550"/>
            <a:ext cx="2895600" cy="476250"/>
          </a:xfrm>
          <a:prstGeom prst="rect">
            <a:avLst/>
          </a:prstGeom>
        </p:spPr>
        <p:txBody>
          <a:bodyPr/>
          <a:lstStyle>
            <a:lvl1pPr>
              <a:defRPr>
                <a:solidFill>
                  <a:schemeClr val="bg2">
                    <a:shade val="50000"/>
                    <a:satMod val="200000"/>
                  </a:schemeClr>
                </a:solidFill>
              </a:defRPr>
            </a:lvl1pPr>
            <a:extLst/>
          </a:lstStyle>
          <a:p>
            <a:pPr>
              <a:defRPr/>
            </a:pPr>
            <a:endParaRPr lang="en-US"/>
          </a:p>
        </p:txBody>
      </p:sp>
      <p:sp>
        <p:nvSpPr>
          <p:cNvPr id="8" name="Zástupný symbol pro číslo snímku 9"/>
          <p:cNvSpPr>
            <a:spLocks noGrp="1"/>
          </p:cNvSpPr>
          <p:nvPr>
            <p:ph type="sldNum" sz="quarter" idx="12"/>
          </p:nvPr>
        </p:nvSpPr>
        <p:spPr/>
        <p:txBody>
          <a:bodyPr/>
          <a:lstStyle>
            <a:lvl1pPr>
              <a:defRPr/>
            </a:lvl1pPr>
            <a:extLst/>
          </a:lstStyle>
          <a:p>
            <a:pPr>
              <a:defRPr/>
            </a:pPr>
            <a:fld id="{32BABBF8-1717-4B44-87FF-60162FF578B9}" type="slidenum">
              <a:rPr lang="en-US"/>
              <a:pPr>
                <a:defRPr/>
              </a:pPr>
              <a:t>‹#›</a:t>
            </a:fld>
            <a:endParaRPr lang="en-US" dirty="0"/>
          </a:p>
        </p:txBody>
      </p:sp>
    </p:spTree>
    <p:extLst>
      <p:ext uri="{BB962C8B-B14F-4D97-AF65-F5344CB8AC3E}">
        <p14:creationId xmlns:p14="http://schemas.microsoft.com/office/powerpoint/2010/main" val="1413683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403648" y="3903191"/>
            <a:ext cx="7416824" cy="1254001"/>
          </a:xfrm>
          <a:prstGeom prst="rect">
            <a:avLst/>
          </a:prstGeom>
        </p:spPr>
        <p:txBody>
          <a:bodyPr/>
          <a:lstStyle>
            <a:lvl1pPr algn="l">
              <a:defRPr sz="3200" b="1">
                <a:latin typeface="Arial" pitchFamily="34" charset="0"/>
                <a:cs typeface="Arial" pitchFamily="34" charset="0"/>
              </a:defRPr>
            </a:lvl1pPr>
          </a:lstStyle>
          <a:p>
            <a:r>
              <a:rPr lang="cs-CZ" smtClean="0"/>
              <a:t>Kliknutím lze upravit styl.</a:t>
            </a:r>
            <a:endParaRPr lang="cs-CZ" dirty="0"/>
          </a:p>
        </p:txBody>
      </p:sp>
      <p:sp>
        <p:nvSpPr>
          <p:cNvPr id="3" name="Podnadpis 2"/>
          <p:cNvSpPr>
            <a:spLocks noGrp="1"/>
          </p:cNvSpPr>
          <p:nvPr>
            <p:ph type="subTitle" idx="1"/>
          </p:nvPr>
        </p:nvSpPr>
        <p:spPr>
          <a:xfrm>
            <a:off x="1411560" y="5204792"/>
            <a:ext cx="7408912" cy="1248544"/>
          </a:xfrm>
          <a:prstGeom prst="rect">
            <a:avLst/>
          </a:prstGeom>
        </p:spPr>
        <p:txBody>
          <a:bodyPr/>
          <a:lstStyle>
            <a:lvl1pPr marL="0" indent="0" algn="l">
              <a:buNone/>
              <a:defRPr sz="2400" b="1">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dirty="0"/>
          </a:p>
        </p:txBody>
      </p:sp>
    </p:spTree>
    <p:extLst>
      <p:ext uri="{BB962C8B-B14F-4D97-AF65-F5344CB8AC3E}">
        <p14:creationId xmlns:p14="http://schemas.microsoft.com/office/powerpoint/2010/main" val="28005171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4.wmf"/></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8.xml"/><Relationship Id="rId4" Type="http://schemas.openxmlformats.org/officeDocument/2006/relationships/image" Target="../media/image2.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Obrázek 6" descr="Prezentace_titul_fina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extovéPole 7"/>
          <p:cNvSpPr txBox="1">
            <a:spLocks noChangeArrowheads="1"/>
          </p:cNvSpPr>
          <p:nvPr/>
        </p:nvSpPr>
        <p:spPr bwMode="auto">
          <a:xfrm>
            <a:off x="3419475" y="2474913"/>
            <a:ext cx="2016125" cy="461962"/>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cs-CZ" altLang="cs-CZ" sz="1200" b="1" smtClean="0">
                <a:solidFill>
                  <a:schemeClr val="bg1"/>
                </a:solidFill>
                <a:cs typeface="Arial" charset="0"/>
              </a:rPr>
              <a:t>Odbor dozoru a kontroly veřejné správy</a:t>
            </a:r>
          </a:p>
        </p:txBody>
      </p:sp>
      <p:pic>
        <p:nvPicPr>
          <p:cNvPr id="1028" name="Obrázek 8" descr="MV_inverz_CMYK_modrobi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1800" y="2286000"/>
            <a:ext cx="2663825"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30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Obrázek 6" descr="Prezentace_vnitrek_final.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Zástupný symbol pro číslo snímku 5"/>
          <p:cNvSpPr txBox="1">
            <a:spLocks/>
          </p:cNvSpPr>
          <p:nvPr/>
        </p:nvSpPr>
        <p:spPr>
          <a:xfrm>
            <a:off x="250825" y="6519863"/>
            <a:ext cx="2089150" cy="365125"/>
          </a:xfrm>
          <a:prstGeom prst="rect">
            <a:avLst/>
          </a:prstGeom>
        </p:spPr>
        <p:txBody>
          <a:bodyPr anchor="ctr"/>
          <a:lstStyle>
            <a:lvl1pPr algn="ctr">
              <a:defRPr sz="1200" b="1">
                <a:solidFill>
                  <a:schemeClr val="tx1"/>
                </a:solidFill>
                <a:latin typeface="Arial" pitchFamily="34" charset="0"/>
                <a:cs typeface="Arial" pitchFamily="34" charset="0"/>
              </a:defRPr>
            </a:lvl1pPr>
          </a:lstStyle>
          <a:p>
            <a:pPr algn="l" fontAlgn="auto">
              <a:spcBef>
                <a:spcPts val="0"/>
              </a:spcBef>
              <a:spcAft>
                <a:spcPts val="0"/>
              </a:spcAft>
              <a:defRPr/>
            </a:pPr>
            <a:r>
              <a:rPr lang="cs-CZ" dirty="0" smtClean="0"/>
              <a:t>www.</a:t>
            </a:r>
            <a:r>
              <a:rPr lang="cs-CZ" dirty="0" err="1" smtClean="0"/>
              <a:t>mvcr.cz</a:t>
            </a:r>
            <a:r>
              <a:rPr lang="cs-CZ" dirty="0" smtClean="0"/>
              <a:t>/</a:t>
            </a:r>
            <a:r>
              <a:rPr lang="cs-CZ" dirty="0" err="1" smtClean="0"/>
              <a:t>odk</a:t>
            </a:r>
            <a:endParaRPr lang="cs-CZ" dirty="0" smtClean="0"/>
          </a:p>
        </p:txBody>
      </p:sp>
      <p:sp>
        <p:nvSpPr>
          <p:cNvPr id="2052" name="TextovéPole 8"/>
          <p:cNvSpPr txBox="1">
            <a:spLocks noChangeArrowheads="1"/>
          </p:cNvSpPr>
          <p:nvPr/>
        </p:nvSpPr>
        <p:spPr bwMode="auto">
          <a:xfrm>
            <a:off x="2700338" y="5949950"/>
            <a:ext cx="2016125" cy="461963"/>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cs-CZ" altLang="cs-CZ" sz="1200" b="1" smtClean="0">
                <a:solidFill>
                  <a:schemeClr val="bg1"/>
                </a:solidFill>
                <a:cs typeface="Arial" charset="0"/>
              </a:rPr>
              <a:t>Odbor veřejné správy, dozoru a kontroly</a:t>
            </a:r>
          </a:p>
        </p:txBody>
      </p:sp>
      <p:pic>
        <p:nvPicPr>
          <p:cNvPr id="2053" name="Obrázek 9" descr="MV_white-black.wmf"/>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975" y="5537200"/>
            <a:ext cx="2617788"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Zástupný symbol pro číslo snímku 2"/>
          <p:cNvSpPr>
            <a:spLocks noGrp="1"/>
          </p:cNvSpPr>
          <p:nvPr>
            <p:ph type="sldNum" sz="quarter" idx="4"/>
          </p:nvPr>
        </p:nvSpPr>
        <p:spPr>
          <a:xfrm>
            <a:off x="8450263" y="6519863"/>
            <a:ext cx="585787" cy="338137"/>
          </a:xfrm>
          <a:prstGeom prst="rect">
            <a:avLst/>
          </a:prstGeom>
        </p:spPr>
        <p:txBody>
          <a:bodyPr anchor="ctr"/>
          <a:lstStyle>
            <a:lvl1pPr algn="ctr" fontAlgn="auto">
              <a:spcBef>
                <a:spcPts val="0"/>
              </a:spcBef>
              <a:spcAft>
                <a:spcPts val="0"/>
              </a:spcAft>
              <a:defRPr sz="1100" b="1">
                <a:latin typeface="Arial" pitchFamily="34" charset="0"/>
                <a:cs typeface="Arial" pitchFamily="34" charset="0"/>
              </a:defRPr>
            </a:lvl1pPr>
          </a:lstStyle>
          <a:p>
            <a:pPr>
              <a:defRPr/>
            </a:pPr>
            <a:fld id="{94157DAD-F037-4A29-AC4D-011E77677FE9}" type="slidenum">
              <a:rPr lang="cs-CZ"/>
              <a:pPr>
                <a:defRPr/>
              </a:pPr>
              <a:t>‹#›</a:t>
            </a:fld>
            <a:endParaRPr lang="cs-CZ" dirty="0"/>
          </a:p>
        </p:txBody>
      </p:sp>
    </p:spTree>
  </p:cSld>
  <p:clrMap bg1="lt1" tx1="dk1" bg2="lt2" tx2="dk2" accent1="accent1" accent2="accent2" accent3="accent3" accent4="accent4" accent5="accent5" accent6="accent6" hlink="hlink" folHlink="folHlink"/>
  <p:sldLayoutIdLst>
    <p:sldLayoutId id="2147484311" r:id="rId1"/>
    <p:sldLayoutId id="2147484312" r:id="rId2"/>
    <p:sldLayoutId id="2147484313" r:id="rId3"/>
    <p:sldLayoutId id="2147484314" r:id="rId4"/>
    <p:sldLayoutId id="2147484315" r:id="rId5"/>
    <p:sldLayoutId id="2147484316" r:id="rId6"/>
  </p:sldLayoutIdLst>
  <p:txStyles>
    <p:titleStyle>
      <a:lvl1pPr algn="l" rtl="0" eaLnBrk="0" fontAlgn="base" hangingPunct="0">
        <a:spcBef>
          <a:spcPct val="0"/>
        </a:spcBef>
        <a:spcAft>
          <a:spcPct val="0"/>
        </a:spcAft>
        <a:defRPr sz="3200" b="1" kern="1200">
          <a:solidFill>
            <a:srgbClr val="00A9E2"/>
          </a:solidFill>
          <a:latin typeface="Arial" pitchFamily="34" charset="0"/>
          <a:ea typeface="+mj-ea"/>
          <a:cs typeface="Arial" pitchFamily="34" charset="0"/>
        </a:defRPr>
      </a:lvl1pPr>
      <a:lvl2pPr algn="l" rtl="0" eaLnBrk="0" fontAlgn="base" hangingPunct="0">
        <a:spcBef>
          <a:spcPct val="0"/>
        </a:spcBef>
        <a:spcAft>
          <a:spcPct val="0"/>
        </a:spcAft>
        <a:defRPr sz="3200" b="1">
          <a:solidFill>
            <a:srgbClr val="00A9E2"/>
          </a:solidFill>
          <a:latin typeface="Arial" charset="0"/>
          <a:cs typeface="Arial" charset="0"/>
        </a:defRPr>
      </a:lvl2pPr>
      <a:lvl3pPr algn="l" rtl="0" eaLnBrk="0" fontAlgn="base" hangingPunct="0">
        <a:spcBef>
          <a:spcPct val="0"/>
        </a:spcBef>
        <a:spcAft>
          <a:spcPct val="0"/>
        </a:spcAft>
        <a:defRPr sz="3200" b="1">
          <a:solidFill>
            <a:srgbClr val="00A9E2"/>
          </a:solidFill>
          <a:latin typeface="Arial" charset="0"/>
          <a:cs typeface="Arial" charset="0"/>
        </a:defRPr>
      </a:lvl3pPr>
      <a:lvl4pPr algn="l" rtl="0" eaLnBrk="0" fontAlgn="base" hangingPunct="0">
        <a:spcBef>
          <a:spcPct val="0"/>
        </a:spcBef>
        <a:spcAft>
          <a:spcPct val="0"/>
        </a:spcAft>
        <a:defRPr sz="3200" b="1">
          <a:solidFill>
            <a:srgbClr val="00A9E2"/>
          </a:solidFill>
          <a:latin typeface="Arial" charset="0"/>
          <a:cs typeface="Arial" charset="0"/>
        </a:defRPr>
      </a:lvl4pPr>
      <a:lvl5pPr algn="l" rtl="0" eaLnBrk="0" fontAlgn="base" hangingPunct="0">
        <a:spcBef>
          <a:spcPct val="0"/>
        </a:spcBef>
        <a:spcAft>
          <a:spcPct val="0"/>
        </a:spcAft>
        <a:defRPr sz="3200" b="1">
          <a:solidFill>
            <a:srgbClr val="00A9E2"/>
          </a:solidFill>
          <a:latin typeface="Arial" charset="0"/>
          <a:cs typeface="Arial" charset="0"/>
        </a:defRPr>
      </a:lvl5pPr>
      <a:lvl6pPr marL="457200" algn="l" rtl="0" eaLnBrk="1" fontAlgn="base" hangingPunct="1">
        <a:spcBef>
          <a:spcPct val="0"/>
        </a:spcBef>
        <a:spcAft>
          <a:spcPct val="0"/>
        </a:spcAft>
        <a:defRPr sz="3200" b="1">
          <a:solidFill>
            <a:srgbClr val="00A9E2"/>
          </a:solidFill>
          <a:latin typeface="Arial" charset="0"/>
          <a:cs typeface="Arial" charset="0"/>
        </a:defRPr>
      </a:lvl6pPr>
      <a:lvl7pPr marL="914400" algn="l" rtl="0" eaLnBrk="1" fontAlgn="base" hangingPunct="1">
        <a:spcBef>
          <a:spcPct val="0"/>
        </a:spcBef>
        <a:spcAft>
          <a:spcPct val="0"/>
        </a:spcAft>
        <a:defRPr sz="3200" b="1">
          <a:solidFill>
            <a:srgbClr val="00A9E2"/>
          </a:solidFill>
          <a:latin typeface="Arial" charset="0"/>
          <a:cs typeface="Arial" charset="0"/>
        </a:defRPr>
      </a:lvl7pPr>
      <a:lvl8pPr marL="1371600" algn="l" rtl="0" eaLnBrk="1" fontAlgn="base" hangingPunct="1">
        <a:spcBef>
          <a:spcPct val="0"/>
        </a:spcBef>
        <a:spcAft>
          <a:spcPct val="0"/>
        </a:spcAft>
        <a:defRPr sz="3200" b="1">
          <a:solidFill>
            <a:srgbClr val="00A9E2"/>
          </a:solidFill>
          <a:latin typeface="Arial" charset="0"/>
          <a:cs typeface="Arial" charset="0"/>
        </a:defRPr>
      </a:lvl8pPr>
      <a:lvl9pPr marL="1828800" algn="l" rtl="0" eaLnBrk="1" fontAlgn="base" hangingPunct="1">
        <a:spcBef>
          <a:spcPct val="0"/>
        </a:spcBef>
        <a:spcAft>
          <a:spcPct val="0"/>
        </a:spcAft>
        <a:defRPr sz="3200" b="1">
          <a:solidFill>
            <a:srgbClr val="00A9E2"/>
          </a:solidFill>
          <a:latin typeface="Arial" charset="0"/>
          <a:cs typeface="Arial" charset="0"/>
        </a:defRPr>
      </a:lvl9pPr>
    </p:titleStyle>
    <p:bodyStyle>
      <a:lvl1pPr marL="342900" indent="-342900" algn="l" rtl="0" eaLnBrk="0" fontAlgn="base" hangingPunct="0">
        <a:spcBef>
          <a:spcPct val="20000"/>
        </a:spcBef>
        <a:spcAft>
          <a:spcPct val="0"/>
        </a:spcAft>
        <a:buFont typeface="Arial" charset="0"/>
        <a:buChar char="•"/>
        <a:defRPr sz="24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kern="1200">
          <a:solidFill>
            <a:schemeClr val="tx1"/>
          </a:solidFill>
          <a:latin typeface="+mn-lt"/>
          <a:ea typeface="+mn-ea"/>
          <a:cs typeface="Arial" charset="0"/>
        </a:defRPr>
      </a:lvl2pPr>
      <a:lvl3pPr marL="1143000" indent="-228600" algn="l" rtl="0" eaLnBrk="0" fontAlgn="base" hangingPunct="0">
        <a:spcBef>
          <a:spcPct val="20000"/>
        </a:spcBef>
        <a:spcAft>
          <a:spcPct val="0"/>
        </a:spcAft>
        <a:buFont typeface="Arial" charset="0"/>
        <a:buChar char="•"/>
        <a:defRPr sz="1600" kern="1200">
          <a:solidFill>
            <a:schemeClr val="tx1"/>
          </a:solidFill>
          <a:latin typeface="+mn-lt"/>
          <a:ea typeface="+mn-ea"/>
          <a:cs typeface="Arial"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Arial"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Arial"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Obrázek 6" descr="Prezentace_titul_fina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ovéPole 7"/>
          <p:cNvSpPr txBox="1">
            <a:spLocks noChangeArrowheads="1"/>
          </p:cNvSpPr>
          <p:nvPr/>
        </p:nvSpPr>
        <p:spPr bwMode="auto">
          <a:xfrm>
            <a:off x="3419475" y="2474913"/>
            <a:ext cx="2016125" cy="461962"/>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cs-CZ" altLang="cs-CZ" sz="1200" b="1" smtClean="0">
                <a:solidFill>
                  <a:schemeClr val="bg1"/>
                </a:solidFill>
                <a:cs typeface="Arial" charset="0"/>
              </a:rPr>
              <a:t>Odbor dozoru a kontroly veřejné správy</a:t>
            </a:r>
          </a:p>
        </p:txBody>
      </p:sp>
      <p:pic>
        <p:nvPicPr>
          <p:cNvPr id="3076" name="Obrázek 8" descr="MV_inverz_CMYK_modrobi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1800" y="2286000"/>
            <a:ext cx="2663825"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310"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hyperlink" Target="http://www.mvcr.cz/odk"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hyperlink" Target="file:///C:\Users\VeselyMir\Desktop\ASPI'&amp;link='565\1990%20Sb.#'&amp;ucin-k-dni=' 3.11.2015" TargetMode="Externa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3" Type="http://schemas.openxmlformats.org/officeDocument/2006/relationships/hyperlink" Target="http://www.mvcr.cz/odk" TargetMode="External"/><Relationship Id="rId2" Type="http://schemas.openxmlformats.org/officeDocument/2006/relationships/hyperlink" Target="mailto:odbordk@mvcr.cz"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r>
              <a:rPr lang="cs-CZ" altLang="cs-CZ" sz="2000" smtClean="0">
                <a:latin typeface="Arial" charset="0"/>
                <a:cs typeface="Arial" charset="0"/>
              </a:rPr>
              <a:t>Odbor veřejné správy, dozoru a kontroly Ministerstva vnitra</a:t>
            </a:r>
          </a:p>
        </p:txBody>
      </p:sp>
      <p:sp>
        <p:nvSpPr>
          <p:cNvPr id="10243" name="Zástupný symbol pro obsah 9"/>
          <p:cNvSpPr>
            <a:spLocks noGrp="1"/>
          </p:cNvSpPr>
          <p:nvPr>
            <p:ph idx="1"/>
          </p:nvPr>
        </p:nvSpPr>
        <p:spPr bwMode="auto">
          <a:xfrm>
            <a:off x="900113" y="1628775"/>
            <a:ext cx="7786687" cy="3844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buFont typeface="Arial" charset="0"/>
              <a:buNone/>
            </a:pPr>
            <a:endParaRPr lang="cs-CZ" altLang="cs-CZ" sz="2000" smtClean="0">
              <a:latin typeface="Arial" charset="0"/>
              <a:cs typeface="Arial" charset="0"/>
            </a:endParaRPr>
          </a:p>
          <a:p>
            <a:pPr algn="just">
              <a:buFont typeface="Arial" charset="0"/>
              <a:buNone/>
            </a:pPr>
            <a:endParaRPr lang="cs-CZ" altLang="cs-CZ" sz="2000" smtClean="0">
              <a:latin typeface="Arial" charset="0"/>
              <a:cs typeface="Arial" charset="0"/>
            </a:endParaRPr>
          </a:p>
          <a:p>
            <a:pPr algn="just">
              <a:buFont typeface="Arial" charset="0"/>
              <a:buNone/>
            </a:pPr>
            <a:endParaRPr lang="cs-CZ" altLang="cs-CZ" sz="2000" smtClean="0">
              <a:latin typeface="Arial" charset="0"/>
              <a:cs typeface="Arial" charset="0"/>
            </a:endParaRPr>
          </a:p>
          <a:p>
            <a:pPr algn="ctr">
              <a:buFont typeface="Arial" charset="0"/>
              <a:buNone/>
            </a:pPr>
            <a:r>
              <a:rPr lang="cs-CZ" altLang="cs-CZ" sz="3200" b="1" u="sng" smtClean="0">
                <a:latin typeface="Arial" charset="0"/>
                <a:cs typeface="Arial" charset="0"/>
              </a:rPr>
              <a:t>Nejčastější nedostatky při tvorbě obecně závazných vyhlášek</a:t>
            </a:r>
          </a:p>
          <a:p>
            <a:pPr>
              <a:buFont typeface="Arial" charset="0"/>
              <a:buNone/>
            </a:pPr>
            <a:r>
              <a:rPr lang="cs-CZ" altLang="cs-CZ" sz="2000" smtClean="0">
                <a:latin typeface="Arial" charset="0"/>
                <a:cs typeface="Arial" charset="0"/>
              </a:rPr>
              <a:t> </a:t>
            </a:r>
          </a:p>
          <a:p>
            <a:pPr>
              <a:buFont typeface="Arial" charset="0"/>
              <a:buNone/>
            </a:pPr>
            <a:endParaRPr lang="cs-CZ" altLang="cs-CZ" sz="2000" smtClean="0">
              <a:latin typeface="Arial" charset="0"/>
              <a:cs typeface="Arial" charset="0"/>
            </a:endParaRPr>
          </a:p>
          <a:p>
            <a:pPr>
              <a:buFont typeface="Arial" charset="0"/>
              <a:buNone/>
            </a:pPr>
            <a:endParaRPr lang="cs-CZ" altLang="cs-CZ" sz="2000" smtClean="0">
              <a:latin typeface="Arial" charset="0"/>
              <a:cs typeface="Arial" charset="0"/>
            </a:endParaRPr>
          </a:p>
          <a:p>
            <a:pPr>
              <a:buFont typeface="Arial" charset="0"/>
              <a:buNone/>
            </a:pPr>
            <a:r>
              <a:rPr lang="cs-CZ" altLang="cs-CZ" sz="2000" smtClean="0">
                <a:latin typeface="Arial" charset="0"/>
                <a:cs typeface="Arial" charset="0"/>
              </a:rPr>
              <a:t>Ing. Bc. Miroslav Veselý</a:t>
            </a: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Rozsah zákonného zmocnění</a:t>
            </a:r>
          </a:p>
        </p:txBody>
      </p:sp>
      <p:sp>
        <p:nvSpPr>
          <p:cNvPr id="3" name="Zástupný symbol pro obsah 2"/>
          <p:cNvSpPr>
            <a:spLocks noGrp="1"/>
          </p:cNvSpPr>
          <p:nvPr>
            <p:ph idx="1"/>
          </p:nvPr>
        </p:nvSpPr>
        <p:spPr>
          <a:xfrm>
            <a:off x="900113" y="1600200"/>
            <a:ext cx="7786687" cy="3844925"/>
          </a:xfrm>
        </p:spPr>
        <p:txBody>
          <a:bodyPr/>
          <a:lstStyle/>
          <a:p>
            <a:pPr marL="0" indent="0" algn="just">
              <a:buFont typeface="Arial" charset="0"/>
              <a:buNone/>
              <a:defRPr/>
            </a:pPr>
            <a:r>
              <a:rPr lang="cs-CZ" b="1" dirty="0" smtClean="0">
                <a:latin typeface="+mn-lt"/>
              </a:rPr>
              <a:t> Při vydávání OZV nutno rozlišovat, zda je OZV vydávána na základě zmocnění ve zvláštním zákoně či na základě obecného zmocnění v § 10 zákona o obcích</a:t>
            </a:r>
          </a:p>
          <a:p>
            <a:pPr marL="0" indent="0" algn="just">
              <a:buFont typeface="Arial" charset="0"/>
              <a:buNone/>
              <a:defRPr/>
            </a:pPr>
            <a:endParaRPr lang="cs-CZ" b="1" dirty="0">
              <a:latin typeface="+mn-lt"/>
            </a:endParaRPr>
          </a:p>
          <a:p>
            <a:pPr algn="just">
              <a:defRPr/>
            </a:pPr>
            <a:r>
              <a:rPr lang="cs-CZ" b="1" dirty="0" smtClean="0">
                <a:solidFill>
                  <a:srgbClr val="FF0000"/>
                </a:solidFill>
                <a:latin typeface="+mn-lt"/>
              </a:rPr>
              <a:t>konkrétní zákonné zmocnění – vázanost jeho zněním</a:t>
            </a:r>
          </a:p>
          <a:p>
            <a:pPr algn="just">
              <a:defRPr/>
            </a:pPr>
            <a:endParaRPr lang="cs-CZ" b="1" dirty="0" smtClean="0">
              <a:solidFill>
                <a:srgbClr val="FF0000"/>
              </a:solidFill>
              <a:latin typeface="+mn-lt"/>
            </a:endParaRPr>
          </a:p>
          <a:p>
            <a:pPr algn="just">
              <a:defRPr/>
            </a:pPr>
            <a:r>
              <a:rPr lang="cs-CZ" b="1" dirty="0" smtClean="0">
                <a:solidFill>
                  <a:srgbClr val="FF0000"/>
                </a:solidFill>
                <a:latin typeface="+mn-lt"/>
              </a:rPr>
              <a:t>obecné zmocnění k tvorbě OZV – vázanost samostatnou působností obcí </a:t>
            </a:r>
          </a:p>
          <a:p>
            <a:pPr algn="just">
              <a:defRPr/>
            </a:pP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Meze samostatné působnosti obce</a:t>
            </a:r>
          </a:p>
        </p:txBody>
      </p:sp>
      <p:sp>
        <p:nvSpPr>
          <p:cNvPr id="3" name="Zástupný symbol pro obsah 2"/>
          <p:cNvSpPr>
            <a:spLocks noGrp="1"/>
          </p:cNvSpPr>
          <p:nvPr>
            <p:ph idx="1"/>
          </p:nvPr>
        </p:nvSpPr>
        <p:spPr>
          <a:xfrm>
            <a:off x="900113" y="1600200"/>
            <a:ext cx="7786687" cy="3844925"/>
          </a:xfrm>
        </p:spPr>
        <p:txBody>
          <a:bodyPr/>
          <a:lstStyle/>
          <a:p>
            <a:pPr marL="0" indent="0" algn="just">
              <a:buFont typeface="Arial" charset="0"/>
              <a:buNone/>
              <a:defRPr/>
            </a:pPr>
            <a:r>
              <a:rPr lang="cs-CZ" dirty="0" smtClean="0"/>
              <a:t> </a:t>
            </a:r>
            <a:r>
              <a:rPr lang="cs-CZ" b="1" dirty="0" smtClean="0">
                <a:latin typeface="+mn-lt"/>
              </a:rPr>
              <a:t>Obec nemůže v OZV upravovat</a:t>
            </a:r>
          </a:p>
          <a:p>
            <a:pPr algn="just">
              <a:buFont typeface="Arial" panose="020B0604020202020204" pitchFamily="34" charset="0"/>
              <a:buChar char="•"/>
              <a:defRPr/>
            </a:pPr>
            <a:r>
              <a:rPr lang="cs-CZ" b="1" dirty="0" smtClean="0">
                <a:latin typeface="+mn-lt"/>
              </a:rPr>
              <a:t>záležitosti </a:t>
            </a:r>
            <a:r>
              <a:rPr lang="cs-CZ" b="1" dirty="0">
                <a:latin typeface="+mn-lt"/>
              </a:rPr>
              <a:t>upravené  zákonem či jiným právním </a:t>
            </a:r>
            <a:r>
              <a:rPr lang="cs-CZ" b="1" dirty="0" smtClean="0">
                <a:latin typeface="+mn-lt"/>
              </a:rPr>
              <a:t>předpisem</a:t>
            </a:r>
          </a:p>
          <a:p>
            <a:pPr algn="just">
              <a:buFont typeface="Arial" panose="020B0604020202020204" pitchFamily="34" charset="0"/>
              <a:buChar char="•"/>
              <a:defRPr/>
            </a:pPr>
            <a:r>
              <a:rPr lang="cs-CZ" b="1" dirty="0" smtClean="0">
                <a:latin typeface="+mn-lt"/>
              </a:rPr>
              <a:t>záležitosti svěřené do přenesené působnosti obce či kraje</a:t>
            </a:r>
          </a:p>
          <a:p>
            <a:pPr marL="0" indent="0" algn="just">
              <a:buFont typeface="Arial" charset="0"/>
              <a:buNone/>
              <a:defRPr/>
            </a:pPr>
            <a:endParaRPr lang="cs-CZ" b="1" dirty="0">
              <a:latin typeface="+mn-lt"/>
            </a:endParaRPr>
          </a:p>
          <a:p>
            <a:pPr marL="0" indent="0" algn="just">
              <a:buFont typeface="Arial" charset="0"/>
              <a:buNone/>
              <a:defRPr/>
            </a:pPr>
            <a:r>
              <a:rPr lang="cs-CZ" b="1" dirty="0" smtClean="0">
                <a:solidFill>
                  <a:srgbClr val="FF0000"/>
                </a:solidFill>
                <a:latin typeface="+mn-lt"/>
              </a:rPr>
              <a:t>Výjimka – pokud regulace obce sleduje jiný cíl</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Předmět a cíl OZV</a:t>
            </a:r>
          </a:p>
        </p:txBody>
      </p:sp>
      <p:sp>
        <p:nvSpPr>
          <p:cNvPr id="3" name="Zástupný symbol pro obsah 2"/>
          <p:cNvSpPr>
            <a:spLocks noGrp="1"/>
          </p:cNvSpPr>
          <p:nvPr>
            <p:ph idx="1"/>
          </p:nvPr>
        </p:nvSpPr>
        <p:spPr>
          <a:xfrm>
            <a:off x="900113" y="1600200"/>
            <a:ext cx="7786687" cy="3844925"/>
          </a:xfrm>
        </p:spPr>
        <p:txBody>
          <a:bodyPr/>
          <a:lstStyle/>
          <a:p>
            <a:pPr algn="just">
              <a:defRPr/>
            </a:pPr>
            <a:r>
              <a:rPr lang="cs-CZ" dirty="0" smtClean="0"/>
              <a:t> </a:t>
            </a:r>
            <a:r>
              <a:rPr lang="cs-CZ" b="1" dirty="0" smtClean="0">
                <a:latin typeface="+mn-lt"/>
              </a:rPr>
              <a:t> nezbytnost vymezení v případě, že obec upravuje místní záležitosti bez výslovného zákonného zmocnění</a:t>
            </a:r>
          </a:p>
          <a:p>
            <a:pPr marL="0" indent="0" algn="just">
              <a:buFont typeface="Arial" charset="0"/>
              <a:buNone/>
              <a:defRPr/>
            </a:pPr>
            <a:endParaRPr lang="cs-CZ" b="1" dirty="0" smtClean="0">
              <a:latin typeface="+mn-lt"/>
            </a:endParaRPr>
          </a:p>
          <a:p>
            <a:pPr marL="0" indent="0" algn="just">
              <a:buFont typeface="Arial" charset="0"/>
              <a:buNone/>
              <a:defRPr/>
            </a:pPr>
            <a:r>
              <a:rPr lang="cs-CZ" b="1" dirty="0" smtClean="0">
                <a:solidFill>
                  <a:srgbClr val="FF0000"/>
                </a:solidFill>
                <a:latin typeface="+mn-lt"/>
              </a:rPr>
              <a:t>Předmět a cíl nesmí být shodný s předmětem a cílem zákonné úpravy.</a:t>
            </a:r>
          </a:p>
          <a:p>
            <a:pPr marL="0" indent="0" algn="just">
              <a:buFont typeface="Arial" charset="0"/>
              <a:buNone/>
              <a:defRPr/>
            </a:pPr>
            <a:endParaRPr lang="cs-CZ" b="1" dirty="0" smtClean="0">
              <a:latin typeface="+mn-lt"/>
            </a:endParaRPr>
          </a:p>
          <a:p>
            <a:pPr marL="0" indent="0" algn="just">
              <a:buFont typeface="Arial" charset="0"/>
              <a:buNone/>
              <a:defRPr/>
            </a:pPr>
            <a:r>
              <a:rPr lang="cs-CZ" b="1" dirty="0" smtClean="0">
                <a:latin typeface="+mn-lt"/>
              </a:rPr>
              <a:t>  </a:t>
            </a:r>
            <a:r>
              <a:rPr lang="cs-CZ" b="1" dirty="0">
                <a:latin typeface="+mn-lt"/>
              </a:rPr>
              <a:t>Doporučení: vymezit  předmět a cíl přímo v OZV</a:t>
            </a:r>
          </a:p>
          <a:p>
            <a:pPr marL="0" indent="0" algn="just">
              <a:buFont typeface="Arial" charset="0"/>
              <a:buNone/>
              <a:defRPr/>
            </a:pPr>
            <a:endParaRPr lang="cs-CZ"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Přiměřenost regulace</a:t>
            </a:r>
          </a:p>
        </p:txBody>
      </p:sp>
      <p:sp>
        <p:nvSpPr>
          <p:cNvPr id="3" name="Zástupný symbol pro obsah 2"/>
          <p:cNvSpPr>
            <a:spLocks noGrp="1"/>
          </p:cNvSpPr>
          <p:nvPr>
            <p:ph idx="1"/>
          </p:nvPr>
        </p:nvSpPr>
        <p:spPr>
          <a:xfrm>
            <a:off x="900113" y="1600200"/>
            <a:ext cx="7786687" cy="3844925"/>
          </a:xfrm>
        </p:spPr>
        <p:txBody>
          <a:bodyPr/>
          <a:lstStyle/>
          <a:p>
            <a:pPr marL="0" indent="0" algn="just">
              <a:buFont typeface="Arial" charset="0"/>
              <a:buNone/>
              <a:defRPr/>
            </a:pPr>
            <a:r>
              <a:rPr lang="cs-CZ" b="1" dirty="0" smtClean="0">
                <a:latin typeface="+mn-lt"/>
              </a:rPr>
              <a:t>Regulace </a:t>
            </a:r>
            <a:r>
              <a:rPr lang="cs-CZ" b="1" dirty="0">
                <a:latin typeface="+mn-lt"/>
              </a:rPr>
              <a:t>stanovená obcí musí splňovat </a:t>
            </a:r>
            <a:r>
              <a:rPr lang="cs-CZ" b="1" u="sng" dirty="0" smtClean="0">
                <a:latin typeface="+mn-lt"/>
              </a:rPr>
              <a:t>princip proporcionality </a:t>
            </a:r>
            <a:r>
              <a:rPr lang="cs-CZ" b="1" dirty="0" smtClean="0">
                <a:latin typeface="+mn-lt"/>
              </a:rPr>
              <a:t>tj. přiměřenosti.</a:t>
            </a:r>
          </a:p>
          <a:p>
            <a:pPr algn="just">
              <a:defRPr/>
            </a:pPr>
            <a:r>
              <a:rPr lang="cs-CZ" b="1" dirty="0" smtClean="0">
                <a:latin typeface="+mn-lt"/>
              </a:rPr>
              <a:t>Regulace pouze v takovém rozsahu, který směřuje                   k sledovanému cíli</a:t>
            </a:r>
          </a:p>
          <a:p>
            <a:pPr lvl="1" algn="just">
              <a:defRPr/>
            </a:pPr>
            <a:r>
              <a:rPr lang="cs-CZ" b="1" dirty="0" smtClean="0"/>
              <a:t>plošná přiměřenost</a:t>
            </a:r>
          </a:p>
          <a:p>
            <a:pPr lvl="1" algn="just">
              <a:defRPr/>
            </a:pPr>
            <a:r>
              <a:rPr lang="cs-CZ" b="1" dirty="0" smtClean="0"/>
              <a:t>časová přiměřenost</a:t>
            </a:r>
          </a:p>
          <a:p>
            <a:pPr lvl="1" algn="just">
              <a:defRPr/>
            </a:pPr>
            <a:r>
              <a:rPr lang="cs-CZ" b="1" dirty="0" smtClean="0"/>
              <a:t>přiměřenost ukládaných povinností či zákazů</a:t>
            </a:r>
          </a:p>
          <a:p>
            <a:pPr marL="0" indent="0" algn="just">
              <a:buFont typeface="Arial" charset="0"/>
              <a:buNone/>
              <a:defRPr/>
            </a:pPr>
            <a:endParaRPr lang="cs-CZ" b="1" dirty="0" smtClean="0">
              <a:solidFill>
                <a:srgbClr val="FF0000"/>
              </a:solidFill>
              <a:latin typeface="+mn-lt"/>
            </a:endParaRPr>
          </a:p>
          <a:p>
            <a:pPr marL="0" indent="0" algn="just">
              <a:buFont typeface="Arial" charset="0"/>
              <a:buNone/>
              <a:defRPr/>
            </a:pPr>
            <a:r>
              <a:rPr lang="cs-CZ" b="1" dirty="0" smtClean="0">
                <a:solidFill>
                  <a:srgbClr val="FF0000"/>
                </a:solidFill>
                <a:latin typeface="+mn-lt"/>
              </a:rPr>
              <a:t>Plošné zákazy – dle judikatury ÚS připuštěny pouze                  u regulace prostituce a provozování hazardních her. </a:t>
            </a:r>
          </a:p>
          <a:p>
            <a:pPr marL="0" indent="0" algn="just">
              <a:buFont typeface="Arial" charset="0"/>
              <a:buNone/>
              <a:defRPr/>
            </a:pPr>
            <a:r>
              <a:rPr lang="cs-CZ" b="1" dirty="0" smtClean="0">
                <a:latin typeface="+mn-lt"/>
              </a:rPr>
              <a:t> </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Diskriminační jednání v OZV</a:t>
            </a:r>
          </a:p>
        </p:txBody>
      </p:sp>
      <p:sp>
        <p:nvSpPr>
          <p:cNvPr id="3" name="Zástupný symbol pro obsah 2"/>
          <p:cNvSpPr>
            <a:spLocks noGrp="1"/>
          </p:cNvSpPr>
          <p:nvPr>
            <p:ph idx="1"/>
          </p:nvPr>
        </p:nvSpPr>
        <p:spPr>
          <a:xfrm>
            <a:off x="971550" y="1628775"/>
            <a:ext cx="7786688" cy="3844925"/>
          </a:xfrm>
        </p:spPr>
        <p:txBody>
          <a:bodyPr/>
          <a:lstStyle/>
          <a:p>
            <a:pPr marL="0" indent="0" algn="just">
              <a:buFont typeface="Arial" charset="0"/>
              <a:buNone/>
              <a:defRPr/>
            </a:pPr>
            <a:r>
              <a:rPr lang="cs-CZ" b="1" dirty="0" smtClean="0">
                <a:latin typeface="+mj-lt"/>
              </a:rPr>
              <a:t>Obce musí při vydávání OZV sledovat zda jejich regulace není v rozporu se zákazem diskriminace.</a:t>
            </a:r>
          </a:p>
          <a:p>
            <a:pPr marL="0" indent="0" algn="just">
              <a:buFont typeface="Arial" charset="0"/>
              <a:buNone/>
              <a:defRPr/>
            </a:pPr>
            <a:r>
              <a:rPr lang="cs-CZ" b="1" dirty="0" smtClean="0">
                <a:latin typeface="+mj-lt"/>
              </a:rPr>
              <a:t> </a:t>
            </a:r>
          </a:p>
          <a:p>
            <a:pPr algn="just">
              <a:buFont typeface="Wingdings" panose="05000000000000000000" pitchFamily="2" charset="2"/>
              <a:buChar char="Ø"/>
              <a:defRPr/>
            </a:pPr>
            <a:r>
              <a:rPr lang="cs-CZ" b="1" dirty="0" smtClean="0">
                <a:latin typeface="+mj-lt"/>
              </a:rPr>
              <a:t>Posouzení zda se s různými subjekty, které se nacházejí ve stejné nebo srovnatelné situaci, se zachází rozdílným způsobem. </a:t>
            </a:r>
          </a:p>
          <a:p>
            <a:pPr algn="just">
              <a:buFont typeface="Wingdings" panose="05000000000000000000" pitchFamily="2" charset="2"/>
              <a:buChar char="Ø"/>
              <a:defRPr/>
            </a:pPr>
            <a:endParaRPr lang="cs-CZ" b="1" dirty="0" smtClean="0">
              <a:latin typeface="+mj-lt"/>
            </a:endParaRPr>
          </a:p>
          <a:p>
            <a:pPr algn="just">
              <a:buFont typeface="Wingdings" panose="05000000000000000000" pitchFamily="2" charset="2"/>
              <a:buChar char="Ø"/>
              <a:defRPr/>
            </a:pPr>
            <a:r>
              <a:rPr lang="cs-CZ" b="1" dirty="0" smtClean="0">
                <a:latin typeface="+mj-lt"/>
              </a:rPr>
              <a:t> Zkoumání existence objektivních </a:t>
            </a:r>
            <a:r>
              <a:rPr lang="cs-CZ" b="1" dirty="0">
                <a:latin typeface="+mj-lt"/>
              </a:rPr>
              <a:t>a </a:t>
            </a:r>
            <a:r>
              <a:rPr lang="cs-CZ" b="1" dirty="0" smtClean="0">
                <a:latin typeface="+mj-lt"/>
              </a:rPr>
              <a:t>rozumných důvodů </a:t>
            </a:r>
            <a:r>
              <a:rPr lang="cs-CZ" b="1" dirty="0">
                <a:latin typeface="+mj-lt"/>
              </a:rPr>
              <a:t>pro uplatněný rozdílný přístup</a:t>
            </a:r>
            <a:r>
              <a:rPr lang="cs-CZ" b="1" dirty="0" smtClean="0">
                <a:latin typeface="+mj-lt"/>
              </a:rPr>
              <a:t>.</a:t>
            </a:r>
          </a:p>
          <a:p>
            <a:pPr marL="0" indent="0" algn="just">
              <a:buFont typeface="Arial" charset="0"/>
              <a:buNone/>
              <a:defRPr/>
            </a:pPr>
            <a:endParaRPr lang="cs-CZ" sz="1600" b="1" dirty="0" smtClean="0">
              <a:latin typeface="+mj-lt"/>
            </a:endParaRPr>
          </a:p>
          <a:p>
            <a:pPr marL="0" indent="0" algn="just">
              <a:buFont typeface="Arial" charset="0"/>
              <a:buNone/>
              <a:defRPr/>
            </a:pPr>
            <a:r>
              <a:rPr lang="cs-CZ" sz="1600" b="1" dirty="0" smtClean="0">
                <a:latin typeface="+mj-lt"/>
              </a:rPr>
              <a:t> </a:t>
            </a:r>
          </a:p>
          <a:p>
            <a:pPr>
              <a:defRPr/>
            </a:pPr>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Vymahatelnost OZV</a:t>
            </a:r>
          </a:p>
        </p:txBody>
      </p:sp>
      <p:sp>
        <p:nvSpPr>
          <p:cNvPr id="3" name="Zástupný symbol pro obsah 2"/>
          <p:cNvSpPr>
            <a:spLocks noGrp="1"/>
          </p:cNvSpPr>
          <p:nvPr>
            <p:ph idx="1"/>
          </p:nvPr>
        </p:nvSpPr>
        <p:spPr>
          <a:xfrm>
            <a:off x="900113" y="1600200"/>
            <a:ext cx="7786687" cy="3844925"/>
          </a:xfrm>
        </p:spPr>
        <p:txBody>
          <a:bodyPr/>
          <a:lstStyle/>
          <a:p>
            <a:pPr marL="0" indent="0" algn="just">
              <a:buFont typeface="Arial" charset="0"/>
              <a:buNone/>
              <a:defRPr/>
            </a:pPr>
            <a:r>
              <a:rPr lang="cs-CZ" sz="2000" i="1" dirty="0" smtClean="0"/>
              <a:t> </a:t>
            </a:r>
            <a:r>
              <a:rPr lang="cs-CZ" b="1" dirty="0" smtClean="0">
                <a:latin typeface="+mj-lt"/>
              </a:rPr>
              <a:t>Před vydáním OZV by měla obec zvážit zda je schopna stanovené povinnosti vymáhat.</a:t>
            </a:r>
          </a:p>
          <a:p>
            <a:pPr marL="0" indent="0" algn="just">
              <a:buFont typeface="Arial" charset="0"/>
              <a:buNone/>
              <a:defRPr/>
            </a:pPr>
            <a:endParaRPr lang="cs-CZ" b="1" dirty="0" smtClean="0">
              <a:latin typeface="+mj-lt"/>
            </a:endParaRPr>
          </a:p>
          <a:p>
            <a:pPr marL="0" indent="0" algn="just">
              <a:buFont typeface="Arial" charset="0"/>
              <a:buNone/>
              <a:defRPr/>
            </a:pPr>
            <a:r>
              <a:rPr lang="cs-CZ" b="1" dirty="0" smtClean="0">
                <a:latin typeface="+mj-lt"/>
              </a:rPr>
              <a:t>Nutno zohlednit:</a:t>
            </a:r>
          </a:p>
          <a:p>
            <a:pPr algn="just">
              <a:defRPr/>
            </a:pPr>
            <a:r>
              <a:rPr lang="cs-CZ" b="1" dirty="0" smtClean="0">
                <a:latin typeface="+mj-lt"/>
              </a:rPr>
              <a:t>aplikovatelnost nastavené regulace,</a:t>
            </a:r>
          </a:p>
          <a:p>
            <a:pPr algn="just">
              <a:defRPr/>
            </a:pPr>
            <a:r>
              <a:rPr lang="cs-CZ" b="1" dirty="0" smtClean="0">
                <a:latin typeface="+mj-lt"/>
              </a:rPr>
              <a:t>existenci kontrolních orgánů (obecní policie),</a:t>
            </a:r>
          </a:p>
          <a:p>
            <a:pPr algn="just">
              <a:defRPr/>
            </a:pPr>
            <a:r>
              <a:rPr lang="cs-CZ" b="1" dirty="0" smtClean="0">
                <a:latin typeface="+mj-lt"/>
              </a:rPr>
              <a:t>povinnost (ochotu) orgánů obce vymáhat splnění  povinností.  </a:t>
            </a: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bwMode="auto">
          <a:xfrm>
            <a:off x="971550" y="188913"/>
            <a:ext cx="749935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cs-CZ" altLang="cs-CZ" sz="2400" smtClean="0">
                <a:latin typeface="Arial" charset="0"/>
                <a:cs typeface="Arial" charset="0"/>
              </a:rPr>
              <a:t>Jazyková stránka OZV</a:t>
            </a:r>
          </a:p>
        </p:txBody>
      </p:sp>
      <p:sp>
        <p:nvSpPr>
          <p:cNvPr id="17411" name="Rectangle 3"/>
          <p:cNvSpPr>
            <a:spLocks noGrp="1" noChangeArrowheads="1"/>
          </p:cNvSpPr>
          <p:nvPr>
            <p:ph idx="1"/>
          </p:nvPr>
        </p:nvSpPr>
        <p:spPr>
          <a:xfrm>
            <a:off x="971550" y="1268413"/>
            <a:ext cx="7653338" cy="5173662"/>
          </a:xfrm>
        </p:spPr>
        <p:txBody>
          <a:bodyPr>
            <a:normAutofit/>
          </a:bodyPr>
          <a:lstStyle/>
          <a:p>
            <a:pPr marL="365760" indent="-283464" algn="just" eaLnBrk="1" fontAlgn="auto" hangingPunct="1">
              <a:spcAft>
                <a:spcPts val="0"/>
              </a:spcAft>
              <a:buFont typeface="Wingdings 2"/>
              <a:buChar char=""/>
              <a:defRPr/>
            </a:pPr>
            <a:r>
              <a:rPr lang="cs-CZ" sz="2000" b="1" dirty="0" smtClean="0">
                <a:latin typeface="+mj-lt"/>
              </a:rPr>
              <a:t>OZV musí být terminologicky přesná a jednotná, jasná a srozumitelná a musí používat stejné pojmy vždy ve stejném významu a pro stejný institut.  </a:t>
            </a:r>
          </a:p>
          <a:p>
            <a:pPr marL="365760" indent="-283464" algn="just" eaLnBrk="1" fontAlgn="auto" hangingPunct="1">
              <a:spcAft>
                <a:spcPts val="0"/>
              </a:spcAft>
              <a:buFont typeface="Wingdings 2"/>
              <a:buChar char=""/>
              <a:defRPr/>
            </a:pPr>
            <a:endParaRPr lang="cs-CZ" sz="2000" b="1" dirty="0" smtClean="0">
              <a:latin typeface="+mj-lt"/>
            </a:endParaRPr>
          </a:p>
          <a:p>
            <a:pPr marL="365760" indent="-283464" algn="just" eaLnBrk="1" fontAlgn="auto" hangingPunct="1">
              <a:spcAft>
                <a:spcPts val="0"/>
              </a:spcAft>
              <a:buFont typeface="Wingdings 2"/>
              <a:buChar char=""/>
              <a:defRPr/>
            </a:pPr>
            <a:r>
              <a:rPr lang="cs-CZ" sz="2000" b="1" dirty="0" smtClean="0">
                <a:latin typeface="+mj-lt"/>
              </a:rPr>
              <a:t>Není vhodné, aby si zákonem definované pojmy obec modifikovala nebo pozměňovala.</a:t>
            </a:r>
          </a:p>
          <a:p>
            <a:pPr marL="365760" indent="-283464" algn="just" eaLnBrk="1" fontAlgn="auto" hangingPunct="1">
              <a:spcAft>
                <a:spcPts val="0"/>
              </a:spcAft>
              <a:buFont typeface="Wingdings 2"/>
              <a:buChar char=""/>
              <a:defRPr/>
            </a:pPr>
            <a:endParaRPr lang="cs-CZ" sz="2000" b="1" dirty="0" smtClean="0">
              <a:latin typeface="+mj-lt"/>
            </a:endParaRPr>
          </a:p>
          <a:p>
            <a:pPr marL="365760" indent="-283464" algn="just" eaLnBrk="1" fontAlgn="auto" hangingPunct="1">
              <a:spcAft>
                <a:spcPts val="0"/>
              </a:spcAft>
              <a:buFont typeface="Wingdings 2"/>
              <a:buChar char=""/>
              <a:defRPr/>
            </a:pPr>
            <a:r>
              <a:rPr lang="cs-CZ" sz="2000" b="1" dirty="0" smtClean="0">
                <a:latin typeface="+mj-lt"/>
              </a:rPr>
              <a:t> Pokud jsou v OZV použity pojmy, které nejsou v právní terminologii běžné, je vhodné, aby tyto pojmy OZV řádně definovala. </a:t>
            </a:r>
          </a:p>
          <a:p>
            <a:pPr marL="365760" indent="-283464" algn="just" eaLnBrk="1" fontAlgn="auto" hangingPunct="1">
              <a:spcAft>
                <a:spcPts val="0"/>
              </a:spcAft>
              <a:buFont typeface="Wingdings 2"/>
              <a:buChar char=""/>
              <a:defRPr/>
            </a:pPr>
            <a:endParaRPr lang="cs-CZ" sz="2000" b="1" dirty="0" smtClean="0">
              <a:latin typeface="+mj-lt"/>
            </a:endParaRPr>
          </a:p>
          <a:p>
            <a:pPr marL="365760" indent="-283464" algn="just" eaLnBrk="1" fontAlgn="auto" hangingPunct="1">
              <a:spcAft>
                <a:spcPts val="0"/>
              </a:spcAft>
              <a:buFont typeface="Wingdings 2"/>
              <a:buChar char=""/>
              <a:defRPr/>
            </a:pPr>
            <a:r>
              <a:rPr lang="cs-CZ" sz="2000" b="1" dirty="0" smtClean="0">
                <a:latin typeface="+mj-lt"/>
              </a:rPr>
              <a:t>Nejasnost a nesrozumitelnost používaných výrazů snižuje právní jistotu adresátů normy a způsobuje interpretační problémy. </a:t>
            </a:r>
          </a:p>
          <a:p>
            <a:pPr marL="365760" indent="-283464" eaLnBrk="1" fontAlgn="auto" hangingPunct="1">
              <a:spcAft>
                <a:spcPts val="0"/>
              </a:spcAft>
              <a:buFont typeface="Wingdings 2"/>
              <a:buNone/>
              <a:defRPr/>
            </a:pPr>
            <a:r>
              <a:rPr lang="cs-CZ" dirty="0" smtClean="0"/>
              <a:t> </a:t>
            </a:r>
          </a:p>
          <a:p>
            <a:pPr marL="365760" indent="-283464" algn="just" eaLnBrk="1" fontAlgn="auto" hangingPunct="1">
              <a:spcAft>
                <a:spcPts val="0"/>
              </a:spcAft>
              <a:buFont typeface="Wingdings 2"/>
              <a:buChar char=""/>
              <a:defRPr/>
            </a:pPr>
            <a:endParaRPr lang="cs-CZ" sz="2600" dirty="0" smtClean="0"/>
          </a:p>
        </p:txBody>
      </p:sp>
      <p:sp>
        <p:nvSpPr>
          <p:cNvPr id="17412" name="Rectangle 4"/>
          <p:cNvSpPr>
            <a:spLocks noChangeArrowheads="1"/>
          </p:cNvSpPr>
          <p:nvPr/>
        </p:nvSpPr>
        <p:spPr bwMode="auto">
          <a:xfrm>
            <a:off x="1438275" y="3108325"/>
            <a:ext cx="247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cs-CZ" altLang="cs-CZ">
                <a:solidFill>
                  <a:schemeClr val="tx2"/>
                </a:solidFill>
              </a:rPr>
              <a:t> </a:t>
            </a:r>
            <a:br>
              <a:rPr lang="cs-CZ" altLang="cs-CZ">
                <a:solidFill>
                  <a:schemeClr val="tx2"/>
                </a:solidFill>
              </a:rPr>
            </a:br>
            <a:endParaRPr lang="cs-CZ" altLang="cs-CZ">
              <a:solidFill>
                <a:schemeClr val="tx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539750" y="2603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cs-CZ" altLang="cs-CZ" sz="2400" smtClean="0">
                <a:latin typeface="Arial" charset="0"/>
                <a:cs typeface="Arial" charset="0"/>
              </a:rPr>
              <a:t>Účinnost OZV</a:t>
            </a:r>
          </a:p>
        </p:txBody>
      </p:sp>
      <p:sp>
        <p:nvSpPr>
          <p:cNvPr id="35843" name="Rectangle 3"/>
          <p:cNvSpPr>
            <a:spLocks noGrp="1" noChangeArrowheads="1"/>
          </p:cNvSpPr>
          <p:nvPr>
            <p:ph idx="1"/>
          </p:nvPr>
        </p:nvSpPr>
        <p:spPr>
          <a:xfrm>
            <a:off x="395288" y="1196975"/>
            <a:ext cx="8229600" cy="4525963"/>
          </a:xfrm>
        </p:spPr>
        <p:txBody>
          <a:bodyPr/>
          <a:lstStyle/>
          <a:p>
            <a:pPr marL="0" indent="0" algn="just" eaLnBrk="1" hangingPunct="1">
              <a:buFont typeface="Arial" charset="0"/>
              <a:buNone/>
              <a:defRPr/>
            </a:pPr>
            <a:r>
              <a:rPr lang="cs-CZ" altLang="cs-CZ" sz="2000" b="1" u="sng" dirty="0">
                <a:latin typeface="+mj-lt"/>
              </a:rPr>
              <a:t>Není-li stanovena účinnost pozdější, nabývají právní předpisy obce účinnosti patnáctým dnem po dni vyhlášení. Vyžaduje-li to naléhavý obecný zájem, lze výjimečně stanovit dřívější počátek účinnosti, nejdříve však dnem vyhlášení.  </a:t>
            </a:r>
            <a:endParaRPr lang="cs-CZ" altLang="cs-CZ" sz="2000" b="1" u="sng" dirty="0" smtClean="0">
              <a:latin typeface="+mj-lt"/>
            </a:endParaRPr>
          </a:p>
          <a:p>
            <a:pPr algn="just" eaLnBrk="1" hangingPunct="1">
              <a:defRPr/>
            </a:pPr>
            <a:r>
              <a:rPr lang="cs-CZ" altLang="cs-CZ" sz="2000" b="1" dirty="0" smtClean="0">
                <a:latin typeface="+mj-lt"/>
              </a:rPr>
              <a:t> zákon </a:t>
            </a:r>
            <a:r>
              <a:rPr lang="cs-CZ" altLang="cs-CZ" sz="2000" b="1" dirty="0">
                <a:latin typeface="+mj-lt"/>
              </a:rPr>
              <a:t>blíže nespecifikuje pojem naléhavý obecný </a:t>
            </a:r>
            <a:r>
              <a:rPr lang="cs-CZ" altLang="cs-CZ" sz="2000" b="1" dirty="0" smtClean="0">
                <a:latin typeface="+mj-lt"/>
              </a:rPr>
              <a:t>zájem </a:t>
            </a:r>
            <a:endParaRPr lang="cs-CZ" altLang="cs-CZ" sz="2000" b="1" dirty="0">
              <a:latin typeface="+mj-lt"/>
            </a:endParaRPr>
          </a:p>
          <a:p>
            <a:pPr algn="just" eaLnBrk="1" hangingPunct="1">
              <a:defRPr/>
            </a:pPr>
            <a:r>
              <a:rPr lang="cs-CZ" altLang="cs-CZ" sz="2000" b="1" dirty="0" smtClean="0">
                <a:latin typeface="+mj-lt"/>
              </a:rPr>
              <a:t> není </a:t>
            </a:r>
            <a:r>
              <a:rPr lang="cs-CZ" altLang="cs-CZ" sz="2000" b="1" dirty="0">
                <a:latin typeface="+mj-lt"/>
              </a:rPr>
              <a:t>vhodné zkracovat 15 denní </a:t>
            </a:r>
            <a:r>
              <a:rPr lang="cs-CZ" altLang="cs-CZ" sz="2000" b="1" dirty="0" err="1">
                <a:latin typeface="+mj-lt"/>
              </a:rPr>
              <a:t>legisvakanční</a:t>
            </a:r>
            <a:r>
              <a:rPr lang="cs-CZ" altLang="cs-CZ" sz="2000" b="1" dirty="0">
                <a:latin typeface="+mj-lt"/>
              </a:rPr>
              <a:t> lhůtu sloužící pro seznámení osob s právním předpisem územní samosprávy.  </a:t>
            </a:r>
            <a:endParaRPr lang="cs-CZ" altLang="cs-CZ" sz="2000" b="1" dirty="0" smtClean="0">
              <a:latin typeface="+mj-lt"/>
            </a:endParaRPr>
          </a:p>
          <a:p>
            <a:pPr marL="0" indent="0" algn="just" eaLnBrk="1" hangingPunct="1">
              <a:buFont typeface="Arial" charset="0"/>
              <a:buNone/>
              <a:defRPr/>
            </a:pPr>
            <a:endParaRPr lang="cs-CZ" altLang="cs-CZ" sz="2000" b="1" dirty="0" smtClean="0">
              <a:latin typeface="+mj-lt"/>
            </a:endParaRPr>
          </a:p>
          <a:p>
            <a:pPr marL="0" indent="0" algn="just" eaLnBrk="1" hangingPunct="1">
              <a:buFont typeface="Arial" charset="0"/>
              <a:buNone/>
              <a:defRPr/>
            </a:pPr>
            <a:r>
              <a:rPr lang="cs-CZ" altLang="cs-CZ" sz="2000" b="1" dirty="0" smtClean="0">
                <a:latin typeface="+mj-lt"/>
              </a:rPr>
              <a:t>Mohou </a:t>
            </a:r>
            <a:r>
              <a:rPr lang="cs-CZ" altLang="cs-CZ" sz="2000" b="1" dirty="0">
                <a:latin typeface="+mj-lt"/>
              </a:rPr>
              <a:t>však nastat okolnosti, kdy je v zájmu obce, aby účinnost nastala co nejdříve. Předčasná účinnost musí být v právním předpise výslovně uvedena, v případě právního předpisu hlavního města Prahy také </a:t>
            </a:r>
            <a:r>
              <a:rPr lang="cs-CZ" altLang="cs-CZ" sz="2000" b="1" dirty="0" smtClean="0">
                <a:latin typeface="+mj-lt"/>
              </a:rPr>
              <a:t>zdůvodněna. </a:t>
            </a:r>
          </a:p>
          <a:p>
            <a:pPr marL="0" indent="0" algn="just" eaLnBrk="1" hangingPunct="1">
              <a:buFont typeface="Arial" charset="0"/>
              <a:buNone/>
              <a:defRPr/>
            </a:pPr>
            <a:r>
              <a:rPr lang="cs-CZ" altLang="cs-CZ" sz="2000" b="1" dirty="0" smtClean="0">
                <a:solidFill>
                  <a:srgbClr val="FF0000"/>
                </a:solidFill>
                <a:latin typeface="+mj-lt"/>
              </a:rPr>
              <a:t>Dle judikatury ÚS a NSS musí pro zkrácení lhůty existovat objektivní důvody.</a:t>
            </a:r>
            <a:endParaRPr lang="cs-CZ" altLang="cs-CZ" sz="2000" b="1" dirty="0">
              <a:solidFill>
                <a:srgbClr val="FF0000"/>
              </a:solidFill>
              <a:latin typeface="+mj-lt"/>
            </a:endParaRPr>
          </a:p>
          <a:p>
            <a:pPr algn="just" eaLnBrk="1" hangingPunct="1">
              <a:defRPr/>
            </a:pPr>
            <a:endParaRPr lang="cs-CZ" altLang="cs-CZ" sz="2000" b="1" dirty="0">
              <a:latin typeface="+mj-lt"/>
            </a:endParaRPr>
          </a:p>
        </p:txBody>
      </p:sp>
      <p:sp>
        <p:nvSpPr>
          <p:cNvPr id="18436" name="Rectangle 4"/>
          <p:cNvSpPr>
            <a:spLocks noChangeArrowheads="1"/>
          </p:cNvSpPr>
          <p:nvPr/>
        </p:nvSpPr>
        <p:spPr bwMode="auto">
          <a:xfrm>
            <a:off x="1438275" y="3108325"/>
            <a:ext cx="247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cs-CZ" altLang="cs-CZ">
                <a:solidFill>
                  <a:schemeClr val="tx2"/>
                </a:solidFill>
              </a:rPr>
              <a:t> </a:t>
            </a:r>
            <a:br>
              <a:rPr lang="cs-CZ" altLang="cs-CZ">
                <a:solidFill>
                  <a:schemeClr val="tx2"/>
                </a:solidFill>
              </a:rPr>
            </a:br>
            <a:endParaRPr lang="cs-CZ" altLang="cs-CZ">
              <a:solidFill>
                <a:schemeClr val="tx2"/>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subTitle" idx="1"/>
          </p:nvPr>
        </p:nvSpPr>
        <p:spPr>
          <a:xfrm>
            <a:off x="1476375" y="903288"/>
            <a:ext cx="6327775" cy="5430837"/>
          </a:xfrm>
        </p:spPr>
        <p:txBody>
          <a:bodyPr tIns="45720">
            <a:normAutofit/>
          </a:bodyPr>
          <a:lstStyle/>
          <a:p>
            <a:pPr algn="ctr">
              <a:defRPr/>
            </a:pPr>
            <a:r>
              <a:rPr lang="cs-CZ" dirty="0" smtClean="0">
                <a:cs typeface="Arial" charset="0"/>
              </a:rPr>
              <a:t> </a:t>
            </a:r>
          </a:p>
          <a:p>
            <a:pPr algn="ctr">
              <a:defRPr/>
            </a:pPr>
            <a:endParaRPr lang="cs-CZ" sz="3600" b="1" dirty="0">
              <a:cs typeface="Arial" charset="0"/>
            </a:endParaRPr>
          </a:p>
          <a:p>
            <a:pPr algn="ctr">
              <a:defRPr/>
            </a:pPr>
            <a:r>
              <a:rPr lang="cs-CZ" sz="3600" b="1" dirty="0" smtClean="0"/>
              <a:t>Legislativní </a:t>
            </a:r>
            <a:r>
              <a:rPr lang="cs-CZ" sz="3600" b="1" dirty="0"/>
              <a:t>změny v oblasti vydávání </a:t>
            </a:r>
            <a:r>
              <a:rPr lang="cs-CZ" sz="3600" b="1" dirty="0" smtClean="0"/>
              <a:t>obecně závazných vyhlášek </a:t>
            </a:r>
            <a:r>
              <a:rPr lang="cs-CZ" sz="3600" b="1" dirty="0"/>
              <a:t>od 1. ledna 2017</a:t>
            </a:r>
            <a:endParaRPr lang="cs-CZ" sz="3600" b="1" dirty="0">
              <a:solidFill>
                <a:prstClr val="black"/>
              </a:solidFill>
            </a:endParaRPr>
          </a:p>
          <a:p>
            <a:pPr eaLnBrk="1" fontAlgn="auto" hangingPunct="1">
              <a:lnSpc>
                <a:spcPct val="90000"/>
              </a:lnSpc>
              <a:spcAft>
                <a:spcPts val="0"/>
              </a:spcAft>
              <a:buFont typeface="Wingdings 2"/>
              <a:buNone/>
              <a:defRPr/>
            </a:pPr>
            <a:endParaRPr lang="cs-CZ" sz="3600" dirty="0" smtClean="0">
              <a:cs typeface="Arial" charset="0"/>
            </a:endParaRPr>
          </a:p>
          <a:p>
            <a:pPr eaLnBrk="1" fontAlgn="auto" hangingPunct="1">
              <a:lnSpc>
                <a:spcPct val="90000"/>
              </a:lnSpc>
              <a:spcAft>
                <a:spcPts val="0"/>
              </a:spcAft>
              <a:buFont typeface="Wingdings 2"/>
              <a:buNone/>
              <a:defRPr/>
            </a:pPr>
            <a:endParaRPr lang="cs-CZ" dirty="0">
              <a:cs typeface="Arial" charset="0"/>
            </a:endParaRPr>
          </a:p>
          <a:p>
            <a:pPr eaLnBrk="1" fontAlgn="auto" hangingPunct="1">
              <a:lnSpc>
                <a:spcPct val="90000"/>
              </a:lnSpc>
              <a:spcAft>
                <a:spcPts val="0"/>
              </a:spcAft>
              <a:buFont typeface="Wingdings 2"/>
              <a:buNone/>
              <a:defRPr/>
            </a:pPr>
            <a:endParaRPr lang="cs-CZ" dirty="0" smtClean="0">
              <a:cs typeface="Arial" charset="0"/>
            </a:endParaRPr>
          </a:p>
          <a:p>
            <a:pPr eaLnBrk="1" fontAlgn="auto" hangingPunct="1">
              <a:lnSpc>
                <a:spcPct val="90000"/>
              </a:lnSpc>
              <a:spcAft>
                <a:spcPts val="0"/>
              </a:spcAft>
              <a:buFont typeface="Wingdings 2"/>
              <a:buNone/>
              <a:defRPr/>
            </a:pPr>
            <a:endParaRPr lang="cs-CZ" dirty="0" smtClean="0">
              <a:cs typeface="Arial" charset="0"/>
            </a:endParaRPr>
          </a:p>
          <a:p>
            <a:pPr eaLnBrk="1" fontAlgn="auto" hangingPunct="1">
              <a:lnSpc>
                <a:spcPct val="90000"/>
              </a:lnSpc>
              <a:spcAft>
                <a:spcPts val="0"/>
              </a:spcAft>
              <a:buFont typeface="Wingdings 2"/>
              <a:buNone/>
              <a:defRPr/>
            </a:pPr>
            <a:r>
              <a:rPr lang="cs-CZ" sz="1800" dirty="0" smtClean="0">
                <a:cs typeface="Arial" charset="0"/>
              </a:rPr>
              <a:t> </a:t>
            </a:r>
          </a:p>
          <a:p>
            <a:pPr eaLnBrk="1" fontAlgn="auto" hangingPunct="1">
              <a:lnSpc>
                <a:spcPct val="90000"/>
              </a:lnSpc>
              <a:spcAft>
                <a:spcPts val="0"/>
              </a:spcAft>
              <a:buFont typeface="Wingdings 2"/>
              <a:buNone/>
              <a:defRPr/>
            </a:pPr>
            <a:r>
              <a:rPr lang="cs-CZ" sz="1800" dirty="0" smtClean="0">
                <a:cs typeface="Arial" charset="0"/>
              </a:rPr>
              <a:t> </a:t>
            </a:r>
          </a:p>
          <a:p>
            <a:pPr eaLnBrk="1" fontAlgn="auto" hangingPunct="1">
              <a:lnSpc>
                <a:spcPct val="90000"/>
              </a:lnSpc>
              <a:spcAft>
                <a:spcPts val="0"/>
              </a:spcAft>
              <a:buFont typeface="Wingdings 2"/>
              <a:buNone/>
              <a:defRPr/>
            </a:pPr>
            <a:endParaRPr lang="cs-CZ" sz="1800" dirty="0" smtClean="0">
              <a:cs typeface="Arial" charset="0"/>
            </a:endParaRPr>
          </a:p>
        </p:txBody>
      </p:sp>
      <p:sp>
        <p:nvSpPr>
          <p:cNvPr id="4" name="Obdélník 3"/>
          <p:cNvSpPr/>
          <p:nvPr/>
        </p:nvSpPr>
        <p:spPr>
          <a:xfrm>
            <a:off x="1187450" y="549275"/>
            <a:ext cx="7272338" cy="708025"/>
          </a:xfrm>
          <a:prstGeom prst="rect">
            <a:avLst/>
          </a:prstGeom>
        </p:spPr>
        <p:txBody>
          <a:bodyPr>
            <a:spAutoFit/>
          </a:bodyPr>
          <a:lstStyle/>
          <a:p>
            <a:pPr algn="ctr" eaLnBrk="0" hangingPunct="0">
              <a:defRPr/>
            </a:pPr>
            <a:r>
              <a:rPr lang="cs-CZ" sz="4000" b="1" dirty="0"/>
              <a:t> </a:t>
            </a:r>
            <a:endParaRPr lang="cs-CZ" sz="4000" b="1" dirty="0">
              <a:solidFill>
                <a:prstClr val="black"/>
              </a:solidFill>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r>
              <a:rPr lang="cs-CZ" altLang="cs-CZ" sz="2000" smtClean="0">
                <a:latin typeface="Arial" charset="0"/>
                <a:cs typeface="Arial" charset="0"/>
              </a:rPr>
              <a:t> </a:t>
            </a:r>
          </a:p>
        </p:txBody>
      </p:sp>
      <p:sp>
        <p:nvSpPr>
          <p:cNvPr id="8195" name="Zástupný symbol pro obsah 9"/>
          <p:cNvSpPr>
            <a:spLocks noGrp="1"/>
          </p:cNvSpPr>
          <p:nvPr>
            <p:ph idx="1"/>
          </p:nvPr>
        </p:nvSpPr>
        <p:spPr>
          <a:xfrm>
            <a:off x="1187450" y="1600200"/>
            <a:ext cx="7499350" cy="4421188"/>
          </a:xfrm>
          <a:extLst/>
        </p:spPr>
        <p:txBody>
          <a:bodyPr/>
          <a:lstStyle/>
          <a:p>
            <a:pPr marL="0" indent="0">
              <a:buFont typeface="Arial" charset="0"/>
              <a:buNone/>
              <a:defRPr/>
            </a:pPr>
            <a:r>
              <a:rPr lang="cs-CZ" sz="2800" b="1" dirty="0" smtClean="0"/>
              <a:t>Nejdůležitější změny:</a:t>
            </a:r>
          </a:p>
          <a:p>
            <a:pPr marL="0" indent="0">
              <a:buFont typeface="Arial" charset="0"/>
              <a:buNone/>
              <a:defRPr/>
            </a:pPr>
            <a:endParaRPr lang="cs-CZ" sz="2800" b="1" dirty="0" smtClean="0"/>
          </a:p>
          <a:p>
            <a:pPr algn="just">
              <a:defRPr/>
            </a:pPr>
            <a:r>
              <a:rPr lang="cs-CZ" altLang="cs-CZ" sz="2000" b="1" dirty="0">
                <a:cs typeface="Arial" charset="0"/>
              </a:rPr>
              <a:t>Novela školského zákona (zákon č. 78/2016 Sb.)</a:t>
            </a:r>
          </a:p>
          <a:p>
            <a:pPr algn="just">
              <a:defRPr/>
            </a:pPr>
            <a:endParaRPr lang="cs-CZ" altLang="cs-CZ" sz="2000" b="1" dirty="0" smtClean="0">
              <a:cs typeface="Arial" charset="0"/>
            </a:endParaRPr>
          </a:p>
          <a:p>
            <a:pPr algn="just">
              <a:defRPr/>
            </a:pPr>
            <a:endParaRPr lang="cs-CZ" altLang="cs-CZ" sz="2000" b="1" dirty="0">
              <a:cs typeface="Arial" charset="0"/>
            </a:endParaRPr>
          </a:p>
          <a:p>
            <a:pPr algn="just">
              <a:defRPr/>
            </a:pPr>
            <a:r>
              <a:rPr lang="cs-CZ" altLang="cs-CZ" sz="2000" b="1" dirty="0" smtClean="0">
                <a:cs typeface="Arial" charset="0"/>
              </a:rPr>
              <a:t>Nový zákon o hazardních hrách (zákon č.186/2016 Sb.)</a:t>
            </a:r>
          </a:p>
          <a:p>
            <a:pPr algn="just">
              <a:defRPr/>
            </a:pPr>
            <a:endParaRPr lang="cs-CZ" altLang="cs-CZ" sz="2000" b="1" dirty="0" smtClean="0">
              <a:cs typeface="Arial" charset="0"/>
            </a:endParaRPr>
          </a:p>
          <a:p>
            <a:pPr algn="just">
              <a:defRPr/>
            </a:pPr>
            <a:endParaRPr lang="cs-CZ" altLang="cs-CZ" sz="2000" b="1" dirty="0" smtClean="0">
              <a:cs typeface="Arial" charset="0"/>
            </a:endParaRPr>
          </a:p>
          <a:p>
            <a:pPr algn="just">
              <a:defRPr/>
            </a:pPr>
            <a:r>
              <a:rPr lang="cs-CZ" altLang="cs-CZ" sz="2000" b="1" dirty="0" smtClean="0">
                <a:cs typeface="Arial" charset="0"/>
              </a:rPr>
              <a:t>Novela zákona o ochraně ovzduší (zákon č. 369/2016 Sb.)</a:t>
            </a:r>
          </a:p>
          <a:p>
            <a:pPr>
              <a:buFont typeface="Arial" charset="0"/>
              <a:buNone/>
              <a:defRPr/>
            </a:pPr>
            <a:endParaRPr lang="cs-CZ" altLang="cs-CZ" sz="2000" b="1"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r>
              <a:rPr lang="cs-CZ" altLang="cs-CZ" sz="2000" smtClean="0">
                <a:latin typeface="Arial" charset="0"/>
                <a:cs typeface="Arial" charset="0"/>
              </a:rPr>
              <a:t> </a:t>
            </a:r>
          </a:p>
        </p:txBody>
      </p:sp>
      <p:sp>
        <p:nvSpPr>
          <p:cNvPr id="8195" name="Zástupný symbol pro obsah 9"/>
          <p:cNvSpPr>
            <a:spLocks noGrp="1"/>
          </p:cNvSpPr>
          <p:nvPr>
            <p:ph idx="1"/>
          </p:nvPr>
        </p:nvSpPr>
        <p:spPr>
          <a:xfrm>
            <a:off x="1187450" y="1600200"/>
            <a:ext cx="7499350" cy="4421188"/>
          </a:xfrm>
          <a:extLst/>
        </p:spPr>
        <p:txBody>
          <a:bodyPr/>
          <a:lstStyle/>
          <a:p>
            <a:pPr marL="0" indent="0">
              <a:buFont typeface="Arial" charset="0"/>
              <a:buNone/>
              <a:defRPr/>
            </a:pPr>
            <a:r>
              <a:rPr lang="cs-CZ" sz="2800" b="1" dirty="0" smtClean="0"/>
              <a:t>Nejdůležitější změny:</a:t>
            </a:r>
          </a:p>
          <a:p>
            <a:pPr marL="0" indent="0">
              <a:buFont typeface="Arial" charset="0"/>
              <a:buNone/>
              <a:defRPr/>
            </a:pPr>
            <a:endParaRPr lang="cs-CZ" sz="2800" b="1" dirty="0" smtClean="0"/>
          </a:p>
          <a:p>
            <a:pPr>
              <a:defRPr/>
            </a:pPr>
            <a:r>
              <a:rPr lang="cs-CZ" sz="2000" b="1" dirty="0">
                <a:cs typeface="Arial" charset="0"/>
              </a:rPr>
              <a:t>Nový zákon o ochraně zdraví před škodlivými účinky návykových látek (zákon č. 65/2017 Sb</a:t>
            </a:r>
            <a:r>
              <a:rPr lang="cs-CZ" sz="2000" b="1" dirty="0" smtClean="0">
                <a:cs typeface="Arial" charset="0"/>
              </a:rPr>
              <a:t>.)</a:t>
            </a:r>
          </a:p>
          <a:p>
            <a:pPr>
              <a:defRPr/>
            </a:pPr>
            <a:endParaRPr lang="cs-CZ" sz="2000" b="1" dirty="0">
              <a:cs typeface="Arial" charset="0"/>
            </a:endParaRPr>
          </a:p>
          <a:p>
            <a:pPr>
              <a:defRPr/>
            </a:pPr>
            <a:r>
              <a:rPr lang="cs-CZ" sz="2000" b="1" dirty="0" smtClean="0">
                <a:cs typeface="Arial" charset="0"/>
              </a:rPr>
              <a:t>Novela </a:t>
            </a:r>
            <a:r>
              <a:rPr lang="cs-CZ" sz="2000" b="1" dirty="0">
                <a:cs typeface="Arial" charset="0"/>
              </a:rPr>
              <a:t>zákona o místních poplatcích</a:t>
            </a:r>
          </a:p>
          <a:p>
            <a:pPr>
              <a:defRPr/>
            </a:pPr>
            <a:endParaRPr lang="cs-CZ" sz="2000" b="1" dirty="0" smtClean="0">
              <a:cs typeface="Arial" charset="0"/>
            </a:endParaRPr>
          </a:p>
          <a:p>
            <a:pPr>
              <a:defRPr/>
            </a:pPr>
            <a:r>
              <a:rPr lang="cs-CZ" sz="2000" b="1" dirty="0" smtClean="0">
                <a:cs typeface="Arial" charset="0"/>
              </a:rPr>
              <a:t>Zákon </a:t>
            </a:r>
            <a:r>
              <a:rPr lang="cs-CZ" sz="2000" b="1" dirty="0">
                <a:cs typeface="Arial" charset="0"/>
              </a:rPr>
              <a:t>o některých přestupcích (zákon č. 251/2016 Sb.) </a:t>
            </a: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endParaRPr lang="cs-CZ" altLang="cs-CZ" sz="2000" smtClean="0">
              <a:latin typeface="Arial" charset="0"/>
              <a:cs typeface="Arial" charset="0"/>
            </a:endParaRPr>
          </a:p>
        </p:txBody>
      </p:sp>
      <p:sp>
        <p:nvSpPr>
          <p:cNvPr id="8195" name="Zástupný symbol pro obsah 9"/>
          <p:cNvSpPr>
            <a:spLocks noGrp="1"/>
          </p:cNvSpPr>
          <p:nvPr>
            <p:ph idx="1"/>
          </p:nvPr>
        </p:nvSpPr>
        <p:spPr>
          <a:xfrm>
            <a:off x="900113" y="1600200"/>
            <a:ext cx="7786687" cy="3844925"/>
          </a:xfrm>
          <a:extLst/>
        </p:spPr>
        <p:txBody>
          <a:bodyPr/>
          <a:lstStyle/>
          <a:p>
            <a:pPr>
              <a:buFont typeface="Arial" charset="0"/>
              <a:buNone/>
              <a:defRPr/>
            </a:pPr>
            <a:endParaRPr lang="cs-CZ" altLang="cs-CZ" dirty="0" smtClean="0">
              <a:cs typeface="Arial" charset="0"/>
            </a:endParaRPr>
          </a:p>
          <a:p>
            <a:pPr>
              <a:buFont typeface="Arial" charset="0"/>
              <a:buNone/>
              <a:defRPr/>
            </a:pPr>
            <a:endParaRPr lang="cs-CZ" altLang="cs-CZ" dirty="0" smtClean="0">
              <a:cs typeface="Arial" charset="0"/>
            </a:endParaRPr>
          </a:p>
          <a:p>
            <a:pPr marL="0" indent="0" algn="ctr">
              <a:buFont typeface="Arial" charset="0"/>
              <a:buNone/>
              <a:defRPr/>
            </a:pPr>
            <a:r>
              <a:rPr lang="cs-CZ" sz="4000" b="1" dirty="0" smtClean="0"/>
              <a:t>Novela školského zákona</a:t>
            </a:r>
          </a:p>
          <a:p>
            <a:pPr marL="0" indent="0" algn="ctr">
              <a:buFont typeface="Arial" charset="0"/>
              <a:buNone/>
              <a:defRPr/>
            </a:pPr>
            <a:r>
              <a:rPr lang="cs-CZ" sz="3600" dirty="0" smtClean="0"/>
              <a:t> </a:t>
            </a: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Nadpis 1"/>
          <p:cNvSpPr>
            <a:spLocks noGrp="1"/>
          </p:cNvSpPr>
          <p:nvPr>
            <p:ph type="title"/>
          </p:nvPr>
        </p:nvSpPr>
        <p:spPr bwMode="auto">
          <a:xfrm>
            <a:off x="900113" y="260350"/>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Změna právní úpravy  </a:t>
            </a:r>
          </a:p>
        </p:txBody>
      </p:sp>
      <p:sp>
        <p:nvSpPr>
          <p:cNvPr id="9219" name="Zástupný symbol pro obsah 2"/>
          <p:cNvSpPr>
            <a:spLocks noGrp="1"/>
          </p:cNvSpPr>
          <p:nvPr>
            <p:ph idx="1"/>
          </p:nvPr>
        </p:nvSpPr>
        <p:spPr>
          <a:xfrm>
            <a:off x="611188" y="1600200"/>
            <a:ext cx="8075612" cy="3844925"/>
          </a:xfrm>
          <a:extLst/>
        </p:spPr>
        <p:txBody>
          <a:bodyPr/>
          <a:lstStyle/>
          <a:p>
            <a:pPr marL="0" indent="0" algn="just">
              <a:buFont typeface="Wingdings 2" pitchFamily="18" charset="2"/>
              <a:buNone/>
              <a:defRPr/>
            </a:pPr>
            <a:r>
              <a:rPr lang="cs-CZ" sz="2000" b="1" dirty="0" smtClean="0"/>
              <a:t>Zákon č. 178/2016 </a:t>
            </a:r>
            <a:r>
              <a:rPr lang="cs-CZ" sz="2000" b="1" dirty="0"/>
              <a:t>Sb</a:t>
            </a:r>
            <a:r>
              <a:rPr lang="cs-CZ" sz="2000" b="1" dirty="0" smtClean="0"/>
              <a:t>., kterým </a:t>
            </a:r>
            <a:r>
              <a:rPr lang="cs-CZ" sz="2000" b="1" dirty="0"/>
              <a:t>se mění zákon č. 561/2004 Sb., </a:t>
            </a:r>
            <a:r>
              <a:rPr lang="cs-CZ" sz="2000" b="1" dirty="0" smtClean="0"/>
              <a:t>               o </a:t>
            </a:r>
            <a:r>
              <a:rPr lang="cs-CZ" sz="2000" b="1" dirty="0"/>
              <a:t>předškolním, základním, středním, vyšším odborném a jiném vzdělávání (školský </a:t>
            </a:r>
            <a:r>
              <a:rPr lang="cs-CZ" sz="2000" b="1" dirty="0" smtClean="0"/>
              <a:t>zákon) … </a:t>
            </a:r>
          </a:p>
          <a:p>
            <a:pPr marL="0" indent="0" algn="just">
              <a:buFont typeface="Wingdings 2" pitchFamily="18" charset="2"/>
              <a:buNone/>
              <a:defRPr/>
            </a:pPr>
            <a:endParaRPr lang="cs-CZ" sz="2000" b="1" dirty="0" smtClean="0"/>
          </a:p>
          <a:p>
            <a:pPr marL="457200" indent="-457200" algn="just">
              <a:defRPr/>
            </a:pPr>
            <a:r>
              <a:rPr lang="cs-CZ" altLang="cs-CZ" sz="2000" dirty="0" smtClean="0">
                <a:cs typeface="Arial" charset="0"/>
              </a:rPr>
              <a:t>Zveřejněn </a:t>
            </a:r>
            <a:r>
              <a:rPr lang="cs-CZ" altLang="cs-CZ" sz="2000" dirty="0">
                <a:cs typeface="Arial" charset="0"/>
              </a:rPr>
              <a:t>ve Sbírce zákonů dne </a:t>
            </a:r>
            <a:r>
              <a:rPr lang="cs-CZ" altLang="cs-CZ" sz="2000" dirty="0" smtClean="0">
                <a:cs typeface="Arial" charset="0"/>
              </a:rPr>
              <a:t>8</a:t>
            </a:r>
            <a:r>
              <a:rPr lang="cs-CZ" altLang="cs-CZ" sz="2000" dirty="0">
                <a:cs typeface="Arial" charset="0"/>
              </a:rPr>
              <a:t>. června 2016</a:t>
            </a:r>
          </a:p>
          <a:p>
            <a:pPr algn="just">
              <a:defRPr/>
            </a:pPr>
            <a:r>
              <a:rPr lang="cs-CZ" altLang="cs-CZ" sz="2000" dirty="0" smtClean="0">
                <a:cs typeface="Arial" charset="0"/>
              </a:rPr>
              <a:t>Účinnost (až na výjimky) od </a:t>
            </a:r>
            <a:r>
              <a:rPr lang="cs-CZ" altLang="cs-CZ" sz="2000" b="1" dirty="0" smtClean="0">
                <a:solidFill>
                  <a:srgbClr val="00B050"/>
                </a:solidFill>
                <a:cs typeface="Arial" charset="0"/>
              </a:rPr>
              <a:t>1. ledna 2017</a:t>
            </a:r>
          </a:p>
          <a:p>
            <a:pPr algn="just">
              <a:defRPr/>
            </a:pPr>
            <a:endParaRPr lang="cs-CZ" altLang="cs-CZ" dirty="0" smtClean="0">
              <a:cs typeface="Arial" charset="0"/>
            </a:endParaRPr>
          </a:p>
          <a:p>
            <a:pPr algn="just">
              <a:buFont typeface="Arial" charset="0"/>
              <a:buNone/>
              <a:defRPr/>
            </a:pPr>
            <a:endParaRPr lang="cs-CZ" altLang="cs-CZ" sz="1800" i="1" dirty="0" smtClean="0">
              <a:cs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Změny ve vztahu k obecní normotvorbě</a:t>
            </a:r>
          </a:p>
        </p:txBody>
      </p:sp>
      <p:sp>
        <p:nvSpPr>
          <p:cNvPr id="10243" name="Zástupný symbol pro obsah 2"/>
          <p:cNvSpPr>
            <a:spLocks noGrp="1"/>
          </p:cNvSpPr>
          <p:nvPr>
            <p:ph idx="1"/>
          </p:nvPr>
        </p:nvSpPr>
        <p:spPr>
          <a:xfrm>
            <a:off x="684213" y="1600200"/>
            <a:ext cx="8002587" cy="3844925"/>
          </a:xfrm>
          <a:extLst/>
        </p:spPr>
        <p:txBody>
          <a:bodyPr/>
          <a:lstStyle/>
          <a:p>
            <a:pPr marL="0" indent="0">
              <a:buFont typeface="Arial" charset="0"/>
              <a:buNone/>
              <a:defRPr/>
            </a:pPr>
            <a:endParaRPr lang="cs-CZ" sz="2000" b="1" dirty="0" smtClean="0">
              <a:solidFill>
                <a:srgbClr val="92D050"/>
              </a:solidFill>
            </a:endParaRPr>
          </a:p>
          <a:p>
            <a:pPr marL="0" indent="0">
              <a:buFont typeface="Arial" charset="0"/>
              <a:buNone/>
              <a:defRPr/>
            </a:pPr>
            <a:r>
              <a:rPr lang="cs-CZ" sz="2000" b="1" dirty="0" smtClean="0">
                <a:solidFill>
                  <a:srgbClr val="92D050"/>
                </a:solidFill>
              </a:rPr>
              <a:t>do </a:t>
            </a:r>
            <a:r>
              <a:rPr lang="cs-CZ" sz="2000" b="1" dirty="0">
                <a:solidFill>
                  <a:srgbClr val="92D050"/>
                </a:solidFill>
              </a:rPr>
              <a:t>31. prosince 2016</a:t>
            </a:r>
          </a:p>
          <a:p>
            <a:pPr marL="0" indent="0" algn="just">
              <a:buFont typeface="Arial" charset="0"/>
              <a:buNone/>
              <a:defRPr/>
            </a:pPr>
            <a:r>
              <a:rPr lang="cs-CZ" sz="2000" b="1" dirty="0" smtClean="0"/>
              <a:t> - stanovení  školských obvodů spádových </a:t>
            </a:r>
            <a:r>
              <a:rPr lang="cs-CZ" sz="2000" b="1" u="sng" dirty="0" smtClean="0"/>
              <a:t>základních škol </a:t>
            </a:r>
            <a:endParaRPr lang="cs-CZ" sz="2000" b="1" u="sng" dirty="0"/>
          </a:p>
          <a:p>
            <a:pPr marL="0" indent="0" algn="just">
              <a:buFont typeface="Arial" charset="0"/>
              <a:buNone/>
              <a:defRPr/>
            </a:pPr>
            <a:endParaRPr lang="cs-CZ" sz="2000" b="1" dirty="0" smtClean="0"/>
          </a:p>
          <a:p>
            <a:pPr marL="0" indent="0" algn="just">
              <a:buFont typeface="Arial" charset="0"/>
              <a:buNone/>
              <a:defRPr/>
            </a:pPr>
            <a:r>
              <a:rPr lang="cs-CZ" sz="2000" b="1" dirty="0" smtClean="0">
                <a:solidFill>
                  <a:srgbClr val="92D050"/>
                </a:solidFill>
              </a:rPr>
              <a:t>od 1. ledna 2017</a:t>
            </a:r>
            <a:endParaRPr lang="cs-CZ" sz="2000" dirty="0">
              <a:solidFill>
                <a:srgbClr val="92D050"/>
              </a:solidFill>
            </a:endParaRPr>
          </a:p>
          <a:p>
            <a:pPr marL="82550" indent="0" algn="just">
              <a:buFont typeface="Wingdings 2" pitchFamily="18" charset="2"/>
              <a:buNone/>
              <a:defRPr/>
            </a:pPr>
            <a:r>
              <a:rPr lang="cs-CZ" sz="2000" b="1" dirty="0"/>
              <a:t>- stanovení </a:t>
            </a:r>
            <a:r>
              <a:rPr lang="cs-CZ" sz="2000" b="1" dirty="0" smtClean="0"/>
              <a:t> školských </a:t>
            </a:r>
            <a:r>
              <a:rPr lang="cs-CZ" sz="2000" b="1" dirty="0"/>
              <a:t>obvodů spádových </a:t>
            </a:r>
            <a:r>
              <a:rPr lang="cs-CZ" sz="2000" b="1" u="sng" dirty="0">
                <a:solidFill>
                  <a:srgbClr val="FF0000"/>
                </a:solidFill>
              </a:rPr>
              <a:t>mateřských</a:t>
            </a:r>
            <a:r>
              <a:rPr lang="cs-CZ" sz="2000" b="1" u="sng" dirty="0"/>
              <a:t> a  základních škol </a:t>
            </a:r>
          </a:p>
          <a:p>
            <a:pPr>
              <a:defRPr/>
            </a:pPr>
            <a:endParaRPr lang="cs-CZ" altLang="cs-CZ" dirty="0" smtClean="0">
              <a:cs typeface="Arial" charset="0"/>
            </a:endParaRPr>
          </a:p>
          <a:p>
            <a:pPr>
              <a:buFont typeface="Arial" charset="0"/>
              <a:buNone/>
              <a:defRPr/>
            </a:pPr>
            <a:endParaRPr lang="cs-CZ" altLang="cs-CZ" dirty="0" smtClean="0">
              <a:cs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povinná školní docházka</a:t>
            </a:r>
          </a:p>
        </p:txBody>
      </p:sp>
      <p:sp>
        <p:nvSpPr>
          <p:cNvPr id="25603" name="Zástupný symbol pro obsah 2"/>
          <p:cNvSpPr>
            <a:spLocks noGrp="1"/>
          </p:cNvSpPr>
          <p:nvPr>
            <p:ph idx="1"/>
          </p:nvPr>
        </p:nvSpPr>
        <p:spPr bwMode="auto">
          <a:xfrm>
            <a:off x="539750" y="1600200"/>
            <a:ext cx="8147050" cy="3844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pPr>
            <a:r>
              <a:rPr lang="cs-CZ" altLang="cs-CZ" sz="1200" b="1" smtClean="0">
                <a:latin typeface="Arial" charset="0"/>
                <a:cs typeface="Arial" charset="0"/>
              </a:rPr>
              <a:t> (</a:t>
            </a:r>
            <a:r>
              <a:rPr lang="cs-CZ" altLang="cs-CZ" sz="2000" b="1" smtClean="0">
                <a:latin typeface="Arial" charset="0"/>
                <a:cs typeface="Arial" charset="0"/>
              </a:rPr>
              <a:t>§ 178  školského zákona) </a:t>
            </a:r>
          </a:p>
          <a:p>
            <a:pPr marL="0" indent="0">
              <a:buFont typeface="Arial" charset="0"/>
              <a:buNone/>
            </a:pPr>
            <a:endParaRPr lang="cs-CZ" altLang="cs-CZ" sz="2000" b="1" smtClean="0">
              <a:latin typeface="Arial" charset="0"/>
              <a:cs typeface="Arial" charset="0"/>
            </a:endParaRPr>
          </a:p>
          <a:p>
            <a:pPr marL="0" indent="0" algn="just">
              <a:buFont typeface="Arial" charset="0"/>
              <a:buNone/>
            </a:pPr>
            <a:r>
              <a:rPr lang="cs-CZ" altLang="cs-CZ" sz="2000" b="1" u="sng" smtClean="0">
                <a:latin typeface="Arial" charset="0"/>
                <a:cs typeface="Arial" charset="0"/>
              </a:rPr>
              <a:t> Obec je povinna zajistit podmínky pro plnění povinné školní docházky dětí s místem trvalého pobytu na jejím území,</a:t>
            </a:r>
            <a:r>
              <a:rPr lang="cs-CZ" altLang="cs-CZ" sz="2000" b="1" smtClean="0">
                <a:latin typeface="Arial" charset="0"/>
                <a:cs typeface="Arial" charset="0"/>
              </a:rPr>
              <a:t> v případě cizince s místem pobytu, a dětí umístěných na jejím území ve školských zařízeních pro výkon ústavní výchovy nebo ochranné výchovy, které se v souladu se zvláštním právním předpisem nevzdělávají ve školách zřízených při těchto školských zařízeních. </a:t>
            </a:r>
          </a:p>
          <a:p>
            <a:pPr marL="0" indent="0" algn="just">
              <a:buFont typeface="Arial" charset="0"/>
              <a:buNone/>
            </a:pPr>
            <a:r>
              <a:rPr lang="cs-CZ" altLang="cs-CZ" sz="2000" b="1" smtClean="0">
                <a:latin typeface="Arial" charset="0"/>
                <a:cs typeface="Arial" charset="0"/>
              </a:rPr>
              <a:t> </a:t>
            </a:r>
          </a:p>
          <a:p>
            <a:pPr marL="0" indent="0">
              <a:buFont typeface="Arial" charset="0"/>
              <a:buNone/>
            </a:pPr>
            <a:r>
              <a:rPr lang="cs-CZ" altLang="cs-CZ" sz="1200" b="1" smtClean="0">
                <a:latin typeface="Arial" charset="0"/>
                <a:cs typeface="Arial" charset="0"/>
              </a:rPr>
              <a:t>	 </a:t>
            </a:r>
            <a:endParaRPr lang="cs-CZ" altLang="cs-CZ" sz="1200" smtClean="0">
              <a:latin typeface="Arial" charset="0"/>
              <a:cs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bwMode="auto">
          <a:xfrm>
            <a:off x="900113" y="260350"/>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povinná školní docházka</a:t>
            </a:r>
          </a:p>
        </p:txBody>
      </p:sp>
      <p:sp>
        <p:nvSpPr>
          <p:cNvPr id="26627" name="Zástupný symbol pro obsah 2"/>
          <p:cNvSpPr>
            <a:spLocks noGrp="1"/>
          </p:cNvSpPr>
          <p:nvPr>
            <p:ph idx="1"/>
          </p:nvPr>
        </p:nvSpPr>
        <p:spPr bwMode="auto">
          <a:xfrm>
            <a:off x="611188" y="1600200"/>
            <a:ext cx="8075612" cy="3844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pPr>
            <a:r>
              <a:rPr lang="cs-CZ" altLang="cs-CZ" sz="1200" b="1" smtClean="0">
                <a:latin typeface="Arial" charset="0"/>
                <a:cs typeface="Arial" charset="0"/>
              </a:rPr>
              <a:t> (</a:t>
            </a:r>
            <a:r>
              <a:rPr lang="cs-CZ" altLang="cs-CZ" sz="2000" b="1" smtClean="0">
                <a:latin typeface="Arial" charset="0"/>
                <a:cs typeface="Arial" charset="0"/>
              </a:rPr>
              <a:t>§ 178  školského zákona) </a:t>
            </a:r>
          </a:p>
          <a:p>
            <a:pPr marL="0" indent="0" algn="just">
              <a:buFont typeface="Arial" charset="0"/>
              <a:buNone/>
            </a:pPr>
            <a:endParaRPr lang="cs-CZ" altLang="cs-CZ" sz="2000" b="1" smtClean="0">
              <a:latin typeface="Arial" charset="0"/>
              <a:cs typeface="Arial" charset="0"/>
            </a:endParaRPr>
          </a:p>
          <a:p>
            <a:pPr marL="0" indent="0" algn="just">
              <a:buFont typeface="Arial" charset="0"/>
              <a:buNone/>
            </a:pPr>
            <a:r>
              <a:rPr lang="cs-CZ" altLang="cs-CZ" sz="2000" b="1" smtClean="0">
                <a:latin typeface="Arial" charset="0"/>
                <a:cs typeface="Arial" charset="0"/>
              </a:rPr>
              <a:t>Obec:</a:t>
            </a:r>
          </a:p>
          <a:p>
            <a:pPr marL="0" indent="0">
              <a:buFont typeface="Arial" charset="0"/>
              <a:buNone/>
            </a:pPr>
            <a:r>
              <a:rPr lang="cs-CZ" altLang="cs-CZ" sz="2000" b="1" smtClean="0">
                <a:latin typeface="Arial" charset="0"/>
                <a:cs typeface="Arial" charset="0"/>
              </a:rPr>
              <a:t> </a:t>
            </a:r>
          </a:p>
          <a:p>
            <a:pPr marL="0" indent="0">
              <a:buFont typeface="Arial" charset="0"/>
              <a:buNone/>
            </a:pPr>
            <a:r>
              <a:rPr lang="cs-CZ" altLang="cs-CZ" sz="2000" b="1" smtClean="0">
                <a:latin typeface="Arial" charset="0"/>
                <a:cs typeface="Arial" charset="0"/>
              </a:rPr>
              <a:t>a) zřizuje a zrušuje základní školu, nebo</a:t>
            </a:r>
          </a:p>
          <a:p>
            <a:pPr marL="0" indent="0">
              <a:buFont typeface="Arial" charset="0"/>
              <a:buNone/>
            </a:pPr>
            <a:endParaRPr lang="cs-CZ" altLang="cs-CZ" sz="2000" b="1" smtClean="0">
              <a:latin typeface="Arial" charset="0"/>
              <a:cs typeface="Arial" charset="0"/>
            </a:endParaRPr>
          </a:p>
          <a:p>
            <a:pPr marL="0" indent="0">
              <a:buFont typeface="Arial" charset="0"/>
              <a:buNone/>
            </a:pPr>
            <a:r>
              <a:rPr lang="cs-CZ" altLang="cs-CZ" sz="2000" b="1" smtClean="0">
                <a:latin typeface="Arial" charset="0"/>
                <a:cs typeface="Arial" charset="0"/>
              </a:rPr>
              <a:t>b) zajišťuje plnění povinné školní docházky v základní škole zřizované jinou obcí nebo svazkem obcí.</a:t>
            </a:r>
          </a:p>
          <a:p>
            <a:pPr marL="0" indent="0">
              <a:buFont typeface="Arial" charset="0"/>
              <a:buNone/>
            </a:pPr>
            <a:r>
              <a:rPr lang="cs-CZ" altLang="cs-CZ" sz="2000" b="1" smtClean="0">
                <a:latin typeface="Arial" charset="0"/>
                <a:cs typeface="Arial" charset="0"/>
              </a:rPr>
              <a:t> </a:t>
            </a:r>
          </a:p>
          <a:p>
            <a:pPr marL="0" indent="0">
              <a:buFont typeface="Arial" charset="0"/>
              <a:buNone/>
            </a:pPr>
            <a:r>
              <a:rPr lang="cs-CZ" altLang="cs-CZ" sz="1200" b="1" smtClean="0">
                <a:latin typeface="Arial" charset="0"/>
                <a:cs typeface="Arial" charset="0"/>
              </a:rPr>
              <a:t>	 </a:t>
            </a:r>
            <a:endParaRPr lang="cs-CZ" altLang="cs-CZ" sz="1200" smtClean="0">
              <a:latin typeface="Arial" charset="0"/>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povinná školní docházka</a:t>
            </a:r>
          </a:p>
        </p:txBody>
      </p:sp>
      <p:sp>
        <p:nvSpPr>
          <p:cNvPr id="10243" name="Zástupný symbol pro obsah 2"/>
          <p:cNvSpPr>
            <a:spLocks noGrp="1"/>
          </p:cNvSpPr>
          <p:nvPr>
            <p:ph idx="1"/>
          </p:nvPr>
        </p:nvSpPr>
        <p:spPr>
          <a:xfrm>
            <a:off x="539750" y="1341438"/>
            <a:ext cx="8147050" cy="4103687"/>
          </a:xfrm>
          <a:extLst/>
        </p:spPr>
        <p:txBody>
          <a:bodyPr/>
          <a:lstStyle/>
          <a:p>
            <a:pPr marL="0" indent="0">
              <a:buFont typeface="Arial" charset="0"/>
              <a:buNone/>
              <a:defRPr/>
            </a:pPr>
            <a:r>
              <a:rPr lang="cs-CZ" sz="1200" b="1" dirty="0"/>
              <a:t> </a:t>
            </a:r>
            <a:r>
              <a:rPr lang="cs-CZ" sz="2000" b="1" dirty="0" smtClean="0"/>
              <a:t>(§ </a:t>
            </a:r>
            <a:r>
              <a:rPr lang="cs-CZ" sz="2000" b="1" dirty="0"/>
              <a:t>178 </a:t>
            </a:r>
            <a:r>
              <a:rPr lang="cs-CZ" sz="2000" b="1" dirty="0" smtClean="0"/>
              <a:t> školského zákona) </a:t>
            </a:r>
            <a:endParaRPr lang="cs-CZ" sz="2000" b="1" dirty="0"/>
          </a:p>
          <a:p>
            <a:pPr marL="0" indent="0" algn="just">
              <a:buFont typeface="Arial" charset="0"/>
              <a:buNone/>
              <a:defRPr/>
            </a:pPr>
            <a:r>
              <a:rPr lang="cs-CZ" sz="2000" b="1" dirty="0" smtClean="0"/>
              <a:t>  </a:t>
            </a:r>
            <a:r>
              <a:rPr lang="cs-CZ" sz="2000" b="1" dirty="0"/>
              <a:t>Na území obce, části obce nebo na území více obcí se vymezují školské obvody spádové školy takto:</a:t>
            </a:r>
          </a:p>
          <a:p>
            <a:pPr marL="0" indent="0" algn="just">
              <a:buFont typeface="Arial" charset="0"/>
              <a:buNone/>
              <a:defRPr/>
            </a:pPr>
            <a:r>
              <a:rPr lang="cs-CZ" sz="2000" b="1" dirty="0"/>
              <a:t> </a:t>
            </a:r>
            <a:r>
              <a:rPr lang="cs-CZ" sz="1600" b="1" dirty="0" smtClean="0"/>
              <a:t>a</a:t>
            </a:r>
            <a:r>
              <a:rPr lang="cs-CZ" sz="1600" b="1" dirty="0"/>
              <a:t>) je-li v obci </a:t>
            </a:r>
            <a:r>
              <a:rPr lang="cs-CZ" sz="1600" b="1" u="sng" dirty="0"/>
              <a:t>jedna základní škola</a:t>
            </a:r>
            <a:r>
              <a:rPr lang="cs-CZ" sz="1600" b="1" dirty="0"/>
              <a:t> zřízená obcí, tvoří školský obvod </a:t>
            </a:r>
            <a:r>
              <a:rPr lang="cs-CZ" sz="1600" b="1" u="sng" dirty="0"/>
              <a:t>území obce</a:t>
            </a:r>
            <a:r>
              <a:rPr lang="cs-CZ" sz="1600" b="1" dirty="0"/>
              <a:t>,</a:t>
            </a:r>
          </a:p>
          <a:p>
            <a:pPr marL="0" indent="0" algn="just">
              <a:buFont typeface="Arial" charset="0"/>
              <a:buNone/>
              <a:defRPr/>
            </a:pPr>
            <a:r>
              <a:rPr lang="cs-CZ" sz="1600" b="1" dirty="0"/>
              <a:t> </a:t>
            </a:r>
          </a:p>
          <a:p>
            <a:pPr marL="0" indent="0" algn="just">
              <a:buFont typeface="Arial" charset="0"/>
              <a:buNone/>
              <a:defRPr/>
            </a:pPr>
            <a:r>
              <a:rPr lang="cs-CZ" sz="1600" b="1" dirty="0"/>
              <a:t>b) je-li v obci </a:t>
            </a:r>
            <a:r>
              <a:rPr lang="cs-CZ" sz="1600" b="1" u="sng" dirty="0"/>
              <a:t>více základních škol</a:t>
            </a:r>
            <a:r>
              <a:rPr lang="cs-CZ" sz="1600" b="1" dirty="0"/>
              <a:t> zřizovaných obcí, </a:t>
            </a:r>
            <a:r>
              <a:rPr lang="cs-CZ" sz="1600" b="1" dirty="0">
                <a:solidFill>
                  <a:srgbClr val="00B050"/>
                </a:solidFill>
              </a:rPr>
              <a:t>stanoví obec školské obvody obecně závaznou vyhláškou</a:t>
            </a:r>
            <a:r>
              <a:rPr lang="cs-CZ" sz="1600" b="1" dirty="0"/>
              <a:t>,</a:t>
            </a:r>
          </a:p>
          <a:p>
            <a:pPr marL="0" indent="0" algn="just">
              <a:buFont typeface="Arial" charset="0"/>
              <a:buNone/>
              <a:defRPr/>
            </a:pPr>
            <a:r>
              <a:rPr lang="cs-CZ" sz="1600" b="1" dirty="0"/>
              <a:t> </a:t>
            </a:r>
          </a:p>
          <a:p>
            <a:pPr marL="0" indent="0" algn="just">
              <a:buFont typeface="Arial" charset="0"/>
              <a:buNone/>
              <a:defRPr/>
            </a:pPr>
            <a:r>
              <a:rPr lang="cs-CZ" sz="1600" b="1" dirty="0"/>
              <a:t>c) </a:t>
            </a:r>
            <a:r>
              <a:rPr lang="cs-CZ" sz="1600" b="1" u="sng" dirty="0"/>
              <a:t>je-li na území svazku obcí jedna základní škola nebo více základních škol zřízených svazkem obcí nebo dojde-li k dohodě několika obcí </a:t>
            </a:r>
            <a:r>
              <a:rPr lang="cs-CZ" sz="1600" b="1" u="sng" dirty="0" smtClean="0"/>
              <a:t>o </a:t>
            </a:r>
            <a:r>
              <a:rPr lang="cs-CZ" sz="1600" b="1" u="sng" dirty="0"/>
              <a:t>vytvoření společného školského obvodu jedné nebo více základních škol zřizovaných některou z těchto obcí,</a:t>
            </a:r>
            <a:r>
              <a:rPr lang="cs-CZ" sz="1600" b="1" dirty="0"/>
              <a:t> </a:t>
            </a:r>
            <a:r>
              <a:rPr lang="cs-CZ" sz="1600" b="1" dirty="0">
                <a:solidFill>
                  <a:srgbClr val="00B050"/>
                </a:solidFill>
              </a:rPr>
              <a:t>stanoví každá z dotčených obcí obecně závaznou vyhláškou příslušnou část školského obvodu.</a:t>
            </a:r>
          </a:p>
          <a:p>
            <a:pPr marL="0" indent="0" algn="just">
              <a:buFont typeface="Arial" charset="0"/>
              <a:buNone/>
              <a:defRPr/>
            </a:pPr>
            <a:r>
              <a:rPr lang="cs-CZ" sz="1600" b="1" dirty="0"/>
              <a:t> </a:t>
            </a:r>
            <a:endParaRPr lang="cs-CZ" sz="1600" b="1" dirty="0" smtClean="0"/>
          </a:p>
          <a:p>
            <a:pPr marL="0" indent="0">
              <a:buFont typeface="Arial" charset="0"/>
              <a:buNone/>
              <a:defRPr/>
            </a:pPr>
            <a:endParaRPr lang="cs-CZ" sz="1600" b="1" dirty="0"/>
          </a:p>
          <a:p>
            <a:pPr marL="0" indent="0">
              <a:buFont typeface="Arial" charset="0"/>
              <a:buNone/>
              <a:defRPr/>
            </a:pPr>
            <a:r>
              <a:rPr lang="cs-CZ" sz="1600" b="1" dirty="0" smtClean="0"/>
              <a:t> </a:t>
            </a:r>
            <a:endParaRPr lang="cs-CZ" altLang="cs-CZ" sz="1600" dirty="0" smtClean="0">
              <a:cs typeface="Arial" charset="0"/>
            </a:endParaRPr>
          </a:p>
          <a:p>
            <a:pPr>
              <a:buFont typeface="Arial" charset="0"/>
              <a:buNone/>
              <a:defRPr/>
            </a:pPr>
            <a:endParaRPr lang="cs-CZ" altLang="cs-CZ" sz="1200" dirty="0" smtClean="0">
              <a:cs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předškolní vzdělávání</a:t>
            </a:r>
          </a:p>
        </p:txBody>
      </p:sp>
      <p:sp>
        <p:nvSpPr>
          <p:cNvPr id="22531" name="Zástupný symbol pro obsah 2"/>
          <p:cNvSpPr>
            <a:spLocks noGrp="1"/>
          </p:cNvSpPr>
          <p:nvPr>
            <p:ph idx="1"/>
          </p:nvPr>
        </p:nvSpPr>
        <p:spPr bwMode="auto">
          <a:xfrm>
            <a:off x="395288" y="1600200"/>
            <a:ext cx="82915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altLang="cs-CZ" sz="2000" b="1" dirty="0" smtClean="0">
                <a:latin typeface="Arial" charset="0"/>
                <a:cs typeface="Arial" charset="0"/>
              </a:rPr>
              <a:t> (§ 179  školského zákona) </a:t>
            </a:r>
          </a:p>
          <a:p>
            <a:pPr marL="0" indent="0">
              <a:buFont typeface="Arial" charset="0"/>
              <a:buNone/>
              <a:defRPr/>
            </a:pPr>
            <a:r>
              <a:rPr lang="cs-CZ" altLang="cs-CZ" sz="2000" b="1" dirty="0" smtClean="0">
                <a:latin typeface="Arial" charset="0"/>
                <a:cs typeface="Arial" charset="0"/>
              </a:rPr>
              <a:t> </a:t>
            </a:r>
            <a:r>
              <a:rPr lang="cs-CZ" altLang="cs-CZ" sz="2000" b="1" u="sng" dirty="0" smtClean="0">
                <a:latin typeface="Arial" charset="0"/>
                <a:cs typeface="Arial" charset="0"/>
              </a:rPr>
              <a:t>Obec je povinna </a:t>
            </a:r>
            <a:r>
              <a:rPr lang="cs-CZ" altLang="cs-CZ" sz="2000" b="1" dirty="0" smtClean="0">
                <a:latin typeface="Arial" charset="0"/>
                <a:cs typeface="Arial" charset="0"/>
              </a:rPr>
              <a:t>zajistit podmínky pro předškolní vzdělávání dětí přednostně přijímaných podle § 34 odst. 3. tj. dětí</a:t>
            </a:r>
          </a:p>
          <a:p>
            <a:pPr algn="just">
              <a:buFontTx/>
              <a:buChar char="-"/>
              <a:defRPr/>
            </a:pPr>
            <a:r>
              <a:rPr lang="cs-CZ" altLang="cs-CZ" sz="2000" b="1" dirty="0" smtClean="0">
                <a:latin typeface="Arial" charset="0"/>
                <a:cs typeface="Arial" charset="0"/>
              </a:rPr>
              <a:t> s místem trvalého pobytu na území obce,</a:t>
            </a:r>
          </a:p>
          <a:p>
            <a:pPr algn="just">
              <a:buFontTx/>
              <a:buChar char="-"/>
              <a:defRPr/>
            </a:pPr>
            <a:r>
              <a:rPr lang="cs-CZ" altLang="cs-CZ" sz="2000" b="1" dirty="0" smtClean="0">
                <a:latin typeface="Arial" charset="0"/>
                <a:cs typeface="Arial" charset="0"/>
              </a:rPr>
              <a:t> s místem pobytu na území obce (v případě cizinců),</a:t>
            </a:r>
          </a:p>
          <a:p>
            <a:pPr algn="just">
              <a:buFontTx/>
              <a:buChar char="-"/>
              <a:defRPr/>
            </a:pPr>
            <a:r>
              <a:rPr lang="cs-CZ" altLang="cs-CZ" sz="2000" b="1" dirty="0" smtClean="0">
                <a:latin typeface="Arial" charset="0"/>
                <a:cs typeface="Arial" charset="0"/>
              </a:rPr>
              <a:t> umístěných na území obce v dětském domově, </a:t>
            </a:r>
          </a:p>
          <a:p>
            <a:pPr algn="just">
              <a:buFontTx/>
              <a:buChar char="-"/>
              <a:defRPr/>
            </a:pPr>
            <a:endParaRPr lang="cs-CZ" altLang="cs-CZ" sz="2000" b="1" dirty="0" smtClean="0">
              <a:latin typeface="Arial" charset="0"/>
              <a:cs typeface="Arial" charset="0"/>
            </a:endParaRPr>
          </a:p>
          <a:p>
            <a:pPr marL="0" indent="0" algn="just">
              <a:buFont typeface="Arial" charset="0"/>
              <a:buNone/>
              <a:defRPr/>
            </a:pPr>
            <a:r>
              <a:rPr lang="cs-CZ" altLang="cs-CZ" sz="2000" b="1" dirty="0" smtClean="0">
                <a:latin typeface="Arial" charset="0"/>
                <a:cs typeface="Arial" charset="0"/>
              </a:rPr>
              <a:t>které před začátkem školního roku dosáhnou nejméně: </a:t>
            </a:r>
          </a:p>
          <a:p>
            <a:pPr marL="0" indent="0" algn="just">
              <a:buFont typeface="Arial" charset="0"/>
              <a:buNone/>
              <a:defRPr/>
            </a:pPr>
            <a:r>
              <a:rPr lang="cs-CZ" altLang="cs-CZ" sz="2000" b="1" dirty="0" smtClean="0">
                <a:latin typeface="Arial" charset="0"/>
                <a:cs typeface="Arial" charset="0"/>
              </a:rPr>
              <a:t>-  </a:t>
            </a:r>
            <a:r>
              <a:rPr lang="cs-CZ" altLang="cs-CZ" sz="1800" b="1" dirty="0" smtClean="0">
                <a:latin typeface="Arial" charset="0"/>
                <a:cs typeface="Arial" charset="0"/>
              </a:rPr>
              <a:t>roce 2017  čtvrtého roku věku </a:t>
            </a:r>
          </a:p>
          <a:p>
            <a:pPr marL="0" indent="0" algn="just">
              <a:buFont typeface="Arial" charset="0"/>
              <a:buNone/>
              <a:defRPr/>
            </a:pPr>
            <a:r>
              <a:rPr lang="cs-CZ" altLang="cs-CZ" sz="1800" b="1" dirty="0" smtClean="0">
                <a:latin typeface="Arial" charset="0"/>
                <a:cs typeface="Arial" charset="0"/>
              </a:rPr>
              <a:t>-  roce 2018  třetího roku věku </a:t>
            </a:r>
          </a:p>
          <a:p>
            <a:pPr marL="0" indent="0" algn="just">
              <a:buFont typeface="Arial" charset="0"/>
              <a:buNone/>
              <a:defRPr/>
            </a:pPr>
            <a:r>
              <a:rPr lang="cs-CZ" altLang="cs-CZ" sz="1800" b="1" dirty="0" smtClean="0">
                <a:latin typeface="Arial" charset="0"/>
                <a:cs typeface="Arial" charset="0"/>
              </a:rPr>
              <a:t>-  roce 2020  druhého roku věku </a:t>
            </a:r>
          </a:p>
          <a:p>
            <a:pPr marL="0" indent="0" algn="just">
              <a:buFont typeface="Arial" charset="0"/>
              <a:buNone/>
              <a:defRPr/>
            </a:pPr>
            <a:r>
              <a:rPr lang="cs-CZ" altLang="cs-CZ" sz="2000" b="1" dirty="0" smtClean="0">
                <a:latin typeface="Arial" charset="0"/>
                <a:cs typeface="Arial" charset="0"/>
              </a:rPr>
              <a:t>  </a:t>
            </a:r>
          </a:p>
          <a:p>
            <a:pPr marL="0" indent="0">
              <a:buFont typeface="Arial" charset="0"/>
              <a:buNone/>
              <a:defRPr/>
            </a:pPr>
            <a:r>
              <a:rPr lang="cs-CZ" altLang="cs-CZ" sz="2000" b="1" dirty="0" smtClean="0">
                <a:latin typeface="Arial" charset="0"/>
                <a:cs typeface="Arial" charset="0"/>
              </a:rPr>
              <a:t> </a:t>
            </a:r>
          </a:p>
          <a:p>
            <a:pPr marL="0" indent="0" algn="just">
              <a:buFont typeface="Arial" charset="0"/>
              <a:buNone/>
              <a:defRPr/>
            </a:pPr>
            <a:r>
              <a:rPr lang="cs-CZ" altLang="cs-CZ" sz="2000" b="1" dirty="0" smtClean="0">
                <a:latin typeface="Arial" charset="0"/>
                <a:cs typeface="Arial" charset="0"/>
              </a:rPr>
              <a:t>  </a:t>
            </a:r>
          </a:p>
          <a:p>
            <a:pPr marL="0" indent="0">
              <a:buFont typeface="Arial" charset="0"/>
              <a:buNone/>
              <a:defRPr/>
            </a:pPr>
            <a:r>
              <a:rPr lang="cs-CZ" altLang="cs-CZ" sz="2000" b="1" dirty="0" smtClean="0">
                <a:latin typeface="Arial" charset="0"/>
                <a:cs typeface="Arial" charset="0"/>
              </a:rPr>
              <a:t> </a:t>
            </a:r>
          </a:p>
          <a:p>
            <a:pPr marL="0" indent="0" algn="just">
              <a:buFont typeface="Arial" charset="0"/>
              <a:buNone/>
              <a:defRPr/>
            </a:pPr>
            <a:r>
              <a:rPr lang="cs-CZ" altLang="cs-CZ" sz="2000" b="1" dirty="0" smtClean="0">
                <a:latin typeface="Arial" charset="0"/>
                <a:cs typeface="Arial" charset="0"/>
              </a:rPr>
              <a:t>  </a:t>
            </a:r>
          </a:p>
          <a:p>
            <a:pPr marL="0" indent="0">
              <a:buFont typeface="Arial" charset="0"/>
              <a:buNone/>
              <a:defRPr/>
            </a:pPr>
            <a:r>
              <a:rPr lang="cs-CZ" altLang="cs-CZ" sz="2000" b="1" dirty="0" smtClean="0">
                <a:latin typeface="Arial" charset="0"/>
                <a:cs typeface="Arial" charset="0"/>
              </a:rPr>
              <a:t> </a:t>
            </a:r>
          </a:p>
          <a:p>
            <a:pPr marL="0" indent="0">
              <a:buFont typeface="Arial" charset="0"/>
              <a:buNone/>
              <a:defRPr/>
            </a:pPr>
            <a:r>
              <a:rPr lang="cs-CZ" altLang="cs-CZ" sz="2000" b="1" dirty="0" smtClean="0">
                <a:latin typeface="Arial" charset="0"/>
                <a:cs typeface="Arial" charset="0"/>
              </a:rPr>
              <a:t> </a:t>
            </a:r>
            <a:endParaRPr lang="cs-CZ" altLang="cs-CZ" sz="1200"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předškolní vzdělávání</a:t>
            </a:r>
          </a:p>
        </p:txBody>
      </p:sp>
      <p:sp>
        <p:nvSpPr>
          <p:cNvPr id="29699" name="Zástupný symbol pro obsah 2"/>
          <p:cNvSpPr>
            <a:spLocks noGrp="1"/>
          </p:cNvSpPr>
          <p:nvPr>
            <p:ph idx="1"/>
          </p:nvPr>
        </p:nvSpPr>
        <p:spPr bwMode="auto">
          <a:xfrm>
            <a:off x="395288" y="1600200"/>
            <a:ext cx="8291512" cy="3844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pPr>
            <a:r>
              <a:rPr lang="cs-CZ" altLang="cs-CZ" sz="2000" b="1" smtClean="0">
                <a:latin typeface="Arial" charset="0"/>
                <a:cs typeface="Arial" charset="0"/>
              </a:rPr>
              <a:t> (§ 179  školského zákona) </a:t>
            </a:r>
          </a:p>
          <a:p>
            <a:pPr marL="0" indent="0">
              <a:buFont typeface="Arial" charset="0"/>
              <a:buNone/>
            </a:pPr>
            <a:r>
              <a:rPr lang="cs-CZ" altLang="cs-CZ" sz="2000" b="1" smtClean="0">
                <a:latin typeface="Arial" charset="0"/>
                <a:cs typeface="Arial" charset="0"/>
              </a:rPr>
              <a:t> </a:t>
            </a:r>
          </a:p>
          <a:p>
            <a:pPr marL="0" indent="0" algn="just">
              <a:buFont typeface="Arial" charset="0"/>
              <a:buNone/>
            </a:pPr>
            <a:r>
              <a:rPr lang="cs-CZ" altLang="cs-CZ" sz="2000" b="1" smtClean="0">
                <a:latin typeface="Arial" charset="0"/>
                <a:cs typeface="Arial" charset="0"/>
              </a:rPr>
              <a:t> </a:t>
            </a:r>
          </a:p>
          <a:p>
            <a:pPr marL="0" indent="0" algn="just">
              <a:buFont typeface="Arial" charset="0"/>
              <a:buNone/>
            </a:pPr>
            <a:r>
              <a:rPr lang="cs-CZ" altLang="cs-CZ" sz="2000" b="1" smtClean="0">
                <a:latin typeface="Arial" charset="0"/>
                <a:cs typeface="Arial" charset="0"/>
              </a:rPr>
              <a:t>Za tímto účelem obec</a:t>
            </a:r>
          </a:p>
          <a:p>
            <a:pPr marL="0" indent="0" algn="just">
              <a:buFont typeface="Arial" charset="0"/>
              <a:buNone/>
            </a:pPr>
            <a:r>
              <a:rPr lang="cs-CZ" altLang="cs-CZ" sz="2000" b="1" smtClean="0">
                <a:latin typeface="Arial" charset="0"/>
                <a:cs typeface="Arial" charset="0"/>
              </a:rPr>
              <a:t>a) zřídí mateřskou školu, nebo</a:t>
            </a:r>
          </a:p>
          <a:p>
            <a:pPr marL="0" indent="0" algn="just">
              <a:buFont typeface="Arial" charset="0"/>
              <a:buNone/>
            </a:pPr>
            <a:r>
              <a:rPr lang="cs-CZ" altLang="cs-CZ" sz="2000" b="1" smtClean="0">
                <a:latin typeface="Arial" charset="0"/>
                <a:cs typeface="Arial" charset="0"/>
              </a:rPr>
              <a:t>b) zajistí předškolní vzdělávání v mateřské škole zřizované jinou obcí nebo svazkem obcí.</a:t>
            </a:r>
          </a:p>
          <a:p>
            <a:pPr marL="0" indent="0">
              <a:buFont typeface="Arial" charset="0"/>
              <a:buNone/>
            </a:pPr>
            <a:r>
              <a:rPr lang="cs-CZ" altLang="cs-CZ" sz="2000" b="1" smtClean="0">
                <a:latin typeface="Arial" charset="0"/>
                <a:cs typeface="Arial" charset="0"/>
              </a:rPr>
              <a:t> </a:t>
            </a:r>
          </a:p>
          <a:p>
            <a:pPr marL="0" indent="0">
              <a:buFont typeface="Arial" charset="0"/>
              <a:buNone/>
            </a:pPr>
            <a:r>
              <a:rPr lang="cs-CZ" altLang="cs-CZ" sz="2000" b="1" smtClean="0">
                <a:latin typeface="Arial" charset="0"/>
                <a:cs typeface="Arial" charset="0"/>
              </a:rPr>
              <a:t> </a:t>
            </a:r>
            <a:endParaRPr lang="cs-CZ" altLang="cs-CZ" sz="1200" smtClean="0">
              <a:latin typeface="Arial" charset="0"/>
              <a:cs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Povinnosti obce – předškolní vzdělávání</a:t>
            </a:r>
          </a:p>
        </p:txBody>
      </p:sp>
      <p:sp>
        <p:nvSpPr>
          <p:cNvPr id="30723" name="Zástupný symbol pro obsah 2"/>
          <p:cNvSpPr>
            <a:spLocks noGrp="1"/>
          </p:cNvSpPr>
          <p:nvPr>
            <p:ph idx="1"/>
          </p:nvPr>
        </p:nvSpPr>
        <p:spPr bwMode="auto">
          <a:xfrm>
            <a:off x="611188" y="1600200"/>
            <a:ext cx="8075612" cy="3844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pPr>
            <a:r>
              <a:rPr lang="cs-CZ" altLang="cs-CZ" sz="1200" b="1" smtClean="0">
                <a:latin typeface="Arial" charset="0"/>
                <a:cs typeface="Arial" charset="0"/>
              </a:rPr>
              <a:t> </a:t>
            </a:r>
            <a:r>
              <a:rPr lang="cs-CZ" altLang="cs-CZ" sz="2000" b="1" smtClean="0">
                <a:latin typeface="Arial" charset="0"/>
                <a:cs typeface="Arial" charset="0"/>
              </a:rPr>
              <a:t> </a:t>
            </a:r>
          </a:p>
          <a:p>
            <a:pPr marL="0" indent="0" algn="just">
              <a:buFont typeface="Arial" charset="0"/>
              <a:buNone/>
            </a:pPr>
            <a:r>
              <a:rPr lang="cs-CZ" altLang="cs-CZ" sz="2000" b="1" smtClean="0">
                <a:latin typeface="Arial" charset="0"/>
                <a:cs typeface="Arial" charset="0"/>
              </a:rPr>
              <a:t> </a:t>
            </a:r>
            <a:r>
              <a:rPr lang="cs-CZ" altLang="cs-CZ" sz="2000" b="1" u="sng" smtClean="0">
                <a:latin typeface="Arial" charset="0"/>
                <a:cs typeface="Arial" charset="0"/>
              </a:rPr>
              <a:t>Na vymezení školského obvodu spádové mateřské školy a pravidla zajištění podmínek předškolního vzdělávání dětí uvedených v odstavci 2 se použije § 178 odst. 2 až 4 (stanovení školských obvodů základních škol)  obdobně</a:t>
            </a:r>
            <a:r>
              <a:rPr lang="cs-CZ" altLang="cs-CZ" sz="2000" b="1" smtClean="0">
                <a:latin typeface="Arial" charset="0"/>
                <a:cs typeface="Arial" charset="0"/>
              </a:rPr>
              <a:t>. </a:t>
            </a:r>
          </a:p>
          <a:p>
            <a:pPr marL="0" indent="0" algn="just">
              <a:buFont typeface="Arial" charset="0"/>
              <a:buNone/>
            </a:pPr>
            <a:endParaRPr lang="cs-CZ" altLang="cs-CZ" sz="2000" b="1" smtClean="0">
              <a:latin typeface="Arial" charset="0"/>
              <a:cs typeface="Arial" charset="0"/>
            </a:endParaRPr>
          </a:p>
          <a:p>
            <a:pPr marL="0" indent="0" algn="just">
              <a:buFont typeface="Arial" charset="0"/>
              <a:buNone/>
            </a:pPr>
            <a:r>
              <a:rPr lang="cs-CZ" altLang="cs-CZ" sz="2000" b="1" smtClean="0">
                <a:latin typeface="Arial" charset="0"/>
                <a:cs typeface="Arial" charset="0"/>
              </a:rPr>
              <a:t>Spádovou mateřskou školou nemůže být lesní mateřská škola.</a:t>
            </a:r>
          </a:p>
          <a:p>
            <a:pPr marL="0" indent="0">
              <a:buFont typeface="Arial" charset="0"/>
              <a:buNone/>
            </a:pPr>
            <a:r>
              <a:rPr lang="cs-CZ" altLang="cs-CZ" sz="2000" b="1" smtClean="0">
                <a:latin typeface="Arial" charset="0"/>
                <a:cs typeface="Arial" charset="0"/>
              </a:rPr>
              <a:t> </a:t>
            </a:r>
          </a:p>
          <a:p>
            <a:pPr marL="0" indent="0">
              <a:buFont typeface="Arial" charset="0"/>
              <a:buNone/>
            </a:pPr>
            <a:r>
              <a:rPr lang="cs-CZ" altLang="cs-CZ" sz="1200" b="1" smtClean="0">
                <a:latin typeface="Arial" charset="0"/>
                <a:cs typeface="Arial" charset="0"/>
              </a:rPr>
              <a:t>	 </a:t>
            </a:r>
            <a:endParaRPr lang="cs-CZ" altLang="cs-CZ" sz="1200" smtClean="0">
              <a:latin typeface="Arial" charset="0"/>
              <a:cs typeface="Arial"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just">
              <a:buFont typeface="Arial" charset="0"/>
              <a:buNone/>
              <a:defRPr/>
            </a:pPr>
            <a:r>
              <a:rPr lang="cs-CZ" sz="2000" b="1" dirty="0" smtClean="0"/>
              <a:t> </a:t>
            </a:r>
            <a:r>
              <a:rPr lang="cs-CZ" sz="2000" b="1" dirty="0"/>
              <a:t>PŘEKRÝVÁNÍ ŠKOLSKÝCH OBVODŮ, VYMEZENÍ JEDNOHO ŠKOLSKÉHO OBVODU PRO VÍCE ŠKOL</a:t>
            </a:r>
            <a:endParaRPr lang="cs-CZ" sz="2000" dirty="0"/>
          </a:p>
          <a:p>
            <a:pPr algn="just">
              <a:defRPr/>
            </a:pPr>
            <a:endParaRPr lang="cs-CZ" sz="2000" dirty="0" smtClean="0"/>
          </a:p>
          <a:p>
            <a:pPr algn="just">
              <a:defRPr/>
            </a:pPr>
            <a:r>
              <a:rPr lang="cs-CZ" sz="2000" dirty="0" smtClean="0"/>
              <a:t>Překrývání </a:t>
            </a:r>
            <a:r>
              <a:rPr lang="cs-CZ" sz="2000" dirty="0"/>
              <a:t>obvodů sice školský zákon výslovně nevylučuje, ale v praxi toto může přinášet nesnáze jak pro ředitele škol, tak pro zákonné zástupce dětí a žáků, kteří nemají jistotu, ve které škole mají zajištěno místo pro povinné předškolní a základní </a:t>
            </a:r>
            <a:r>
              <a:rPr lang="cs-CZ" sz="2000" dirty="0" smtClean="0"/>
              <a:t>vzdělávání </a:t>
            </a:r>
            <a:endParaRPr lang="cs-CZ" sz="2000" dirty="0"/>
          </a:p>
          <a:p>
            <a:pPr marL="0" indent="0">
              <a:buFont typeface="Arial" charset="0"/>
              <a:buNone/>
              <a:defRPr/>
            </a:pPr>
            <a:r>
              <a:rPr lang="cs-CZ" altLang="cs-CZ" sz="1200" b="1" dirty="0" smtClean="0">
                <a:latin typeface="Arial" charset="0"/>
                <a:cs typeface="Arial" charset="0"/>
              </a:rPr>
              <a:t>	 </a:t>
            </a:r>
            <a:endParaRPr lang="cs-CZ" altLang="cs-CZ" sz="1200"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just">
              <a:buFont typeface="Arial" charset="0"/>
              <a:buNone/>
              <a:defRPr/>
            </a:pPr>
            <a:r>
              <a:rPr lang="cs-CZ" sz="2000" b="1" dirty="0" smtClean="0"/>
              <a:t>PŘEKRÝVÁNÍ </a:t>
            </a:r>
            <a:r>
              <a:rPr lang="cs-CZ" sz="2000" b="1" dirty="0"/>
              <a:t>ŠKOLSKÝCH OBVODŮ, VYMEZENÍ JEDNOHO ŠKOLSKÉHO OBVODU PRO VÍCE ŠKOL</a:t>
            </a:r>
            <a:endParaRPr lang="cs-CZ" sz="2000" dirty="0"/>
          </a:p>
          <a:p>
            <a:pPr marL="0" indent="0">
              <a:buFont typeface="Arial" charset="0"/>
              <a:buNone/>
              <a:defRPr/>
            </a:pPr>
            <a:r>
              <a:rPr lang="cs-CZ" sz="2000" dirty="0" smtClean="0"/>
              <a:t> Příklady</a:t>
            </a:r>
            <a:r>
              <a:rPr lang="cs-CZ" sz="2000" dirty="0"/>
              <a:t>:</a:t>
            </a:r>
          </a:p>
          <a:p>
            <a:pPr>
              <a:defRPr/>
            </a:pPr>
            <a:r>
              <a:rPr lang="cs-CZ" sz="2000" dirty="0">
                <a:solidFill>
                  <a:srgbClr val="FF0000"/>
                </a:solidFill>
              </a:rPr>
              <a:t>vymezení jednoho obvodu pro více škol -  </a:t>
            </a:r>
            <a:r>
              <a:rPr lang="cs-CZ" sz="2000" b="1" dirty="0">
                <a:solidFill>
                  <a:srgbClr val="FF0000"/>
                </a:solidFill>
              </a:rPr>
              <a:t>nedoporučuje se </a:t>
            </a:r>
            <a:endParaRPr lang="cs-CZ" sz="2000" dirty="0">
              <a:solidFill>
                <a:srgbClr val="FF0000"/>
              </a:solidFill>
            </a:endParaRPr>
          </a:p>
          <a:p>
            <a:pPr>
              <a:defRPr/>
            </a:pPr>
            <a:r>
              <a:rPr lang="cs-CZ" sz="2000" dirty="0">
                <a:solidFill>
                  <a:srgbClr val="FF0000"/>
                </a:solidFill>
              </a:rPr>
              <a:t>vymezení samostatných obvodů pro jednotlivé školy, ale s rozsahem na celé území města -  </a:t>
            </a:r>
            <a:r>
              <a:rPr lang="cs-CZ" sz="2000" b="1" dirty="0">
                <a:solidFill>
                  <a:srgbClr val="FF0000"/>
                </a:solidFill>
              </a:rPr>
              <a:t>nedoporučuje se. </a:t>
            </a:r>
            <a:endParaRPr lang="cs-CZ" sz="2000" dirty="0">
              <a:solidFill>
                <a:srgbClr val="FF0000"/>
              </a:solidFill>
            </a:endParaRPr>
          </a:p>
          <a:p>
            <a:pPr marL="0" indent="0">
              <a:buFont typeface="Arial" charset="0"/>
              <a:buNone/>
              <a:defRPr/>
            </a:pPr>
            <a:r>
              <a:rPr lang="cs-CZ" sz="2000" dirty="0"/>
              <a:t>Výjimky, kdy lze akceptovat překrývání školských obvodů:</a:t>
            </a:r>
          </a:p>
          <a:p>
            <a:pPr>
              <a:defRPr/>
            </a:pPr>
            <a:r>
              <a:rPr lang="cs-CZ" sz="2000" dirty="0">
                <a:solidFill>
                  <a:srgbClr val="00B050"/>
                </a:solidFill>
              </a:rPr>
              <a:t>vymezení školského obvodu celým území města u ZŠ a MŠ s jiným (polským) vyučovacím jazykem. Zřídilo-li město pouze jednu takovou školu, bylo takovéto vymezení školského obvodu </a:t>
            </a:r>
            <a:r>
              <a:rPr lang="cs-CZ" sz="2000" b="1" dirty="0">
                <a:solidFill>
                  <a:srgbClr val="00B050"/>
                </a:solidFill>
              </a:rPr>
              <a:t>akceptováno.   </a:t>
            </a:r>
            <a:endParaRPr lang="cs-CZ" sz="2000" dirty="0">
              <a:solidFill>
                <a:srgbClr val="00B050"/>
              </a:solidFill>
            </a:endParaRPr>
          </a:p>
          <a:p>
            <a:pPr marL="0" indent="0">
              <a:buFont typeface="Arial" charset="0"/>
              <a:buNone/>
              <a:defRPr/>
            </a:pPr>
            <a:r>
              <a:rPr lang="cs-CZ" altLang="cs-CZ" sz="1200" b="1" dirty="0" smtClean="0">
                <a:latin typeface="Arial" charset="0"/>
                <a:cs typeface="Arial" charset="0"/>
              </a:rPr>
              <a:t>	 </a:t>
            </a:r>
            <a:endParaRPr lang="cs-CZ" altLang="cs-CZ" sz="1200"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2000" b="1" dirty="0" smtClean="0"/>
              <a:t>STANOVENÍ </a:t>
            </a:r>
            <a:r>
              <a:rPr lang="cs-CZ" sz="2000" b="1" dirty="0"/>
              <a:t>ŠKOLSKÝCH OBVODŮ PRO ČÁSTI ŠKOL  </a:t>
            </a:r>
            <a:endParaRPr lang="cs-CZ" sz="2000" dirty="0"/>
          </a:p>
          <a:p>
            <a:pPr algn="just">
              <a:defRPr/>
            </a:pPr>
            <a:r>
              <a:rPr lang="cs-CZ" sz="2000" dirty="0"/>
              <a:t>Školský zákon předpokládá stanovení spádového obvodu pro školu, nikoliv její část. </a:t>
            </a:r>
          </a:p>
          <a:p>
            <a:pPr marL="0" indent="0" algn="just">
              <a:buFont typeface="Arial" charset="0"/>
              <a:buNone/>
              <a:defRPr/>
            </a:pPr>
            <a:endParaRPr lang="cs-CZ" sz="2000" dirty="0" smtClean="0"/>
          </a:p>
          <a:p>
            <a:pPr marL="0" indent="0" algn="just">
              <a:buFont typeface="Arial" charset="0"/>
              <a:buNone/>
              <a:defRPr/>
            </a:pPr>
            <a:r>
              <a:rPr lang="cs-CZ" sz="2000" dirty="0" smtClean="0"/>
              <a:t>Příklady</a:t>
            </a:r>
            <a:r>
              <a:rPr lang="cs-CZ" sz="2000" dirty="0"/>
              <a:t>:</a:t>
            </a:r>
          </a:p>
          <a:p>
            <a:pPr algn="just">
              <a:defRPr/>
            </a:pPr>
            <a:r>
              <a:rPr lang="cs-CZ" sz="2000" dirty="0">
                <a:solidFill>
                  <a:srgbClr val="FF0000"/>
                </a:solidFill>
              </a:rPr>
              <a:t>vymezování samostatných školských obvodů pro jednotlivá místa poskytovaného vzdělávání (ODLOUČENÁ PRACOVIŠTĚ, POBOČKY)  - </a:t>
            </a:r>
            <a:r>
              <a:rPr lang="cs-CZ" sz="2000" b="1" dirty="0">
                <a:solidFill>
                  <a:srgbClr val="FF0000"/>
                </a:solidFill>
              </a:rPr>
              <a:t>v rozporu se zákonem.</a:t>
            </a:r>
            <a:endParaRPr lang="cs-CZ" sz="2000" dirty="0">
              <a:solidFill>
                <a:srgbClr val="FF0000"/>
              </a:solidFill>
            </a:endParaRPr>
          </a:p>
          <a:p>
            <a:pPr algn="just">
              <a:defRPr/>
            </a:pPr>
            <a:r>
              <a:rPr lang="cs-CZ" sz="2000" dirty="0">
                <a:solidFill>
                  <a:srgbClr val="FF0000"/>
                </a:solidFill>
              </a:rPr>
              <a:t>vymezování školských obvodů pro konkrétní třídy (LOGOPEDICKÉ TŘÍDY) – </a:t>
            </a:r>
            <a:r>
              <a:rPr lang="cs-CZ" sz="2000" b="1" dirty="0">
                <a:solidFill>
                  <a:srgbClr val="FF0000"/>
                </a:solidFill>
              </a:rPr>
              <a:t>v rozporu se zákonem.</a:t>
            </a:r>
            <a:endParaRPr lang="cs-CZ" sz="2000" dirty="0">
              <a:solidFill>
                <a:srgbClr val="FF0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2000" b="1" dirty="0" smtClean="0"/>
              <a:t>NEJEDNOZNAČNÉ </a:t>
            </a:r>
            <a:r>
              <a:rPr lang="cs-CZ" sz="2000" b="1" dirty="0"/>
              <a:t>STANOVENÍ ŠKOLSKÝCH OBVODŮ  </a:t>
            </a:r>
            <a:endParaRPr lang="cs-CZ" sz="2000" dirty="0"/>
          </a:p>
          <a:p>
            <a:pPr algn="just">
              <a:defRPr/>
            </a:pPr>
            <a:r>
              <a:rPr lang="cs-CZ" sz="2000" dirty="0"/>
              <a:t>Školský zákon předpokládá jednoznačné vymezení spádového obvodu pro školy . </a:t>
            </a:r>
          </a:p>
          <a:p>
            <a:pPr marL="0" indent="0" algn="just">
              <a:buFont typeface="Arial" charset="0"/>
              <a:buNone/>
              <a:defRPr/>
            </a:pPr>
            <a:r>
              <a:rPr lang="cs-CZ" sz="2000" dirty="0" smtClean="0"/>
              <a:t>Příklad vymezení </a:t>
            </a:r>
            <a:r>
              <a:rPr lang="cs-CZ" sz="2000" dirty="0"/>
              <a:t>školského obvodu:</a:t>
            </a:r>
          </a:p>
          <a:p>
            <a:pPr algn="just">
              <a:defRPr/>
            </a:pPr>
            <a:r>
              <a:rPr lang="cs-CZ" sz="2000" dirty="0">
                <a:solidFill>
                  <a:srgbClr val="FF0000"/>
                </a:solidFill>
              </a:rPr>
              <a:t>Školský obvod MŠ zřízených jednotlivými městskými obvody územně členěného statutárního města tvoří území daného městského </a:t>
            </a:r>
            <a:r>
              <a:rPr lang="cs-CZ" sz="2000" dirty="0" smtClean="0">
                <a:solidFill>
                  <a:srgbClr val="FF0000"/>
                </a:solidFill>
              </a:rPr>
              <a:t>obvodu </a:t>
            </a:r>
            <a:r>
              <a:rPr lang="cs-CZ" sz="2000" b="1" dirty="0" smtClean="0">
                <a:solidFill>
                  <a:srgbClr val="FF0000"/>
                </a:solidFill>
              </a:rPr>
              <a:t>- nedoporučuje se </a:t>
            </a:r>
            <a:endParaRPr lang="cs-CZ" sz="2000" b="1" dirty="0">
              <a:solidFill>
                <a:srgbClr val="FF0000"/>
              </a:solidFill>
            </a:endParaRPr>
          </a:p>
          <a:p>
            <a:pPr algn="just">
              <a:defRPr/>
            </a:pPr>
            <a:r>
              <a:rPr lang="cs-CZ" sz="2000" dirty="0">
                <a:solidFill>
                  <a:srgbClr val="FF0000"/>
                </a:solidFill>
              </a:rPr>
              <a:t> </a:t>
            </a:r>
            <a:r>
              <a:rPr lang="cs-CZ" sz="2000" u="sng" dirty="0">
                <a:solidFill>
                  <a:srgbClr val="FF0000"/>
                </a:solidFill>
              </a:rPr>
              <a:t>V případě naplněnosti kapacity MŠ, se školský obvod každé MŠ, jejíž kapacita dosud naplněna není, rozšiřuje o městský obvod, v němž kapacita všech MŠ již naplněna </a:t>
            </a:r>
            <a:r>
              <a:rPr lang="cs-CZ" sz="2000" u="sng" dirty="0" smtClean="0">
                <a:solidFill>
                  <a:srgbClr val="FF0000"/>
                </a:solidFill>
              </a:rPr>
              <a:t>je</a:t>
            </a:r>
            <a:r>
              <a:rPr lang="cs-CZ" sz="2000" dirty="0" smtClean="0">
                <a:solidFill>
                  <a:srgbClr val="FF0000"/>
                </a:solidFill>
              </a:rPr>
              <a:t> - </a:t>
            </a:r>
            <a:r>
              <a:rPr lang="cs-CZ" sz="2000" b="1" dirty="0" smtClean="0">
                <a:solidFill>
                  <a:srgbClr val="FF0000"/>
                </a:solidFill>
              </a:rPr>
              <a:t>v</a:t>
            </a:r>
            <a:r>
              <a:rPr lang="cs-CZ" sz="2000" b="1" dirty="0">
                <a:solidFill>
                  <a:srgbClr val="FF0000"/>
                </a:solidFill>
              </a:rPr>
              <a:t> rozporu se zákonem.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2000" b="1" dirty="0"/>
              <a:t>DALŠÍ NEDOSTATKY</a:t>
            </a:r>
            <a:endParaRPr lang="cs-CZ" sz="2000" dirty="0"/>
          </a:p>
          <a:p>
            <a:pPr algn="just">
              <a:defRPr/>
            </a:pPr>
            <a:r>
              <a:rPr lang="cs-CZ" sz="2000" dirty="0">
                <a:solidFill>
                  <a:srgbClr val="00B050"/>
                </a:solidFill>
              </a:rPr>
              <a:t>nepřesné označování škol. </a:t>
            </a:r>
            <a:r>
              <a:rPr lang="cs-CZ" sz="2000" b="1" dirty="0">
                <a:solidFill>
                  <a:srgbClr val="00B050"/>
                </a:solidFill>
              </a:rPr>
              <a:t>Doporučeno označovat školy názvem dle rejstříku škol a školských zařízení. </a:t>
            </a:r>
            <a:r>
              <a:rPr lang="cs-CZ" sz="2000" dirty="0">
                <a:solidFill>
                  <a:srgbClr val="00B050"/>
                </a:solidFill>
              </a:rPr>
              <a:t>  </a:t>
            </a:r>
          </a:p>
          <a:p>
            <a:pPr algn="just">
              <a:defRPr/>
            </a:pPr>
            <a:r>
              <a:rPr lang="cs-CZ" sz="2000" dirty="0">
                <a:solidFill>
                  <a:srgbClr val="FF0000"/>
                </a:solidFill>
              </a:rPr>
              <a:t>Nezařazení části obce do některého ze spádových obvodů. </a:t>
            </a:r>
            <a:r>
              <a:rPr lang="cs-CZ" sz="2000" b="1" dirty="0">
                <a:solidFill>
                  <a:srgbClr val="FF0000"/>
                </a:solidFill>
              </a:rPr>
              <a:t>Rozpor se zákonem.</a:t>
            </a:r>
            <a:endParaRPr lang="cs-CZ" sz="2000" dirty="0">
              <a:solidFill>
                <a:srgbClr val="FF0000"/>
              </a:solidFill>
            </a:endParaRPr>
          </a:p>
          <a:p>
            <a:pPr algn="just">
              <a:defRPr/>
            </a:pPr>
            <a:r>
              <a:rPr lang="cs-CZ" sz="2000" dirty="0">
                <a:solidFill>
                  <a:srgbClr val="00B050"/>
                </a:solidFill>
              </a:rPr>
              <a:t>Nedostatečné rozlišování, zda se jedná o </a:t>
            </a:r>
            <a:r>
              <a:rPr lang="cs-CZ" sz="2000" u="sng" dirty="0">
                <a:solidFill>
                  <a:srgbClr val="00B050"/>
                </a:solidFill>
              </a:rPr>
              <a:t>školský obvod</a:t>
            </a:r>
            <a:r>
              <a:rPr lang="cs-CZ" sz="2000" dirty="0">
                <a:solidFill>
                  <a:srgbClr val="00B050"/>
                </a:solidFill>
              </a:rPr>
              <a:t> (škola určena pouze děti z dané obce či její části) nebo </a:t>
            </a:r>
            <a:r>
              <a:rPr lang="cs-CZ" sz="2000" u="sng" dirty="0">
                <a:solidFill>
                  <a:srgbClr val="00B050"/>
                </a:solidFill>
              </a:rPr>
              <a:t>část společného školského obvodu</a:t>
            </a:r>
            <a:r>
              <a:rPr lang="cs-CZ" sz="2000" dirty="0">
                <a:solidFill>
                  <a:srgbClr val="00B050"/>
                </a:solidFill>
              </a:rPr>
              <a:t> (škola určena děti z dané obce či její části + děti z jiných obcí a to na základě dohody obcí). </a:t>
            </a:r>
            <a:r>
              <a:rPr lang="cs-CZ" sz="2000" b="1" dirty="0">
                <a:solidFill>
                  <a:srgbClr val="00B050"/>
                </a:solidFill>
              </a:rPr>
              <a:t>Doporučeno respektovat terminologii zákona. </a:t>
            </a:r>
            <a:endParaRPr lang="cs-CZ" sz="2000" dirty="0">
              <a:solidFill>
                <a:srgbClr val="00B05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Poznatky z dozorové činnosti Ministerstva vnitra</a:t>
            </a:r>
          </a:p>
        </p:txBody>
      </p:sp>
      <p:sp>
        <p:nvSpPr>
          <p:cNvPr id="23555" name="Zástupný symbol pro obsah 2"/>
          <p:cNvSpPr>
            <a:spLocks noGrp="1"/>
          </p:cNvSpPr>
          <p:nvPr>
            <p:ph idx="1"/>
          </p:nvPr>
        </p:nvSpPr>
        <p:spPr bwMode="auto">
          <a:xfrm>
            <a:off x="611188" y="1600200"/>
            <a:ext cx="8075612" cy="38449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2000" b="1" dirty="0" smtClean="0"/>
              <a:t>DOPORUČENÍ:</a:t>
            </a:r>
            <a:endParaRPr lang="cs-CZ" sz="2000" dirty="0"/>
          </a:p>
          <a:p>
            <a:pPr algn="just">
              <a:defRPr/>
            </a:pPr>
            <a:r>
              <a:rPr lang="cs-CZ" sz="2000" b="1" dirty="0" smtClean="0">
                <a:solidFill>
                  <a:srgbClr val="00B050"/>
                </a:solidFill>
              </a:rPr>
              <a:t> PRO KAŽDOU ŠKOLU JE VYMEZEN SAMOSTATNÝ SPÁDOVÝ OBVOD</a:t>
            </a:r>
          </a:p>
          <a:p>
            <a:pPr algn="just">
              <a:defRPr/>
            </a:pPr>
            <a:endParaRPr lang="cs-CZ" sz="2000" b="1" dirty="0" smtClean="0">
              <a:solidFill>
                <a:srgbClr val="00B050"/>
              </a:solidFill>
            </a:endParaRPr>
          </a:p>
          <a:p>
            <a:pPr algn="just">
              <a:defRPr/>
            </a:pPr>
            <a:r>
              <a:rPr lang="cs-CZ" sz="2000" b="1" dirty="0" smtClean="0">
                <a:solidFill>
                  <a:srgbClr val="00B050"/>
                </a:solidFill>
              </a:rPr>
              <a:t>VELIKOST JEDNOTLIVÝCH SPÁDOVÝCH OBVODŮ ODPOVÍDÁ KAPACITÁM JEDNOTLIVÝCH ŠKOL</a:t>
            </a:r>
          </a:p>
          <a:p>
            <a:pPr algn="just">
              <a:defRPr/>
            </a:pPr>
            <a:endParaRPr lang="cs-CZ" sz="2000" b="1" dirty="0" smtClean="0">
              <a:solidFill>
                <a:srgbClr val="00B050"/>
              </a:solidFill>
            </a:endParaRPr>
          </a:p>
          <a:p>
            <a:pPr algn="just">
              <a:defRPr/>
            </a:pPr>
            <a:r>
              <a:rPr lang="cs-CZ" sz="2000" b="1" dirty="0" smtClean="0">
                <a:solidFill>
                  <a:srgbClr val="00B050"/>
                </a:solidFill>
              </a:rPr>
              <a:t>SPÁDOVÉ OBVODY SE NEPŘEKRÝVAJÍ</a:t>
            </a:r>
          </a:p>
          <a:p>
            <a:pPr algn="just">
              <a:defRPr/>
            </a:pPr>
            <a:endParaRPr lang="cs-CZ" sz="2000" b="1" dirty="0" smtClean="0">
              <a:solidFill>
                <a:srgbClr val="00B050"/>
              </a:solidFill>
            </a:endParaRPr>
          </a:p>
          <a:p>
            <a:pPr algn="just">
              <a:defRPr/>
            </a:pPr>
            <a:r>
              <a:rPr lang="cs-CZ" sz="2000" b="1" dirty="0" smtClean="0">
                <a:solidFill>
                  <a:srgbClr val="00B050"/>
                </a:solidFill>
              </a:rPr>
              <a:t>SPÁDOVÉ OBVODY POKRÝVYJÍ CELÉ ÚZEMÍ OBCE</a:t>
            </a:r>
          </a:p>
          <a:p>
            <a:pPr marL="0" indent="0" algn="just">
              <a:buFont typeface="Arial" charset="0"/>
              <a:buNone/>
              <a:defRPr/>
            </a:pPr>
            <a:r>
              <a:rPr lang="cs-CZ" sz="2000" dirty="0" smtClean="0">
                <a:solidFill>
                  <a:srgbClr val="00B050"/>
                </a:solidFill>
              </a:rPr>
              <a:t> </a:t>
            </a:r>
            <a:endParaRPr lang="cs-CZ" sz="2000" dirty="0">
              <a:solidFill>
                <a:srgbClr val="00B05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endParaRPr lang="cs-CZ" altLang="cs-CZ" sz="2000" smtClean="0">
              <a:latin typeface="Arial" charset="0"/>
              <a:cs typeface="Arial" charset="0"/>
            </a:endParaRPr>
          </a:p>
        </p:txBody>
      </p:sp>
      <p:sp>
        <p:nvSpPr>
          <p:cNvPr id="8195" name="Zástupný symbol pro obsah 9"/>
          <p:cNvSpPr>
            <a:spLocks noGrp="1"/>
          </p:cNvSpPr>
          <p:nvPr>
            <p:ph idx="1"/>
          </p:nvPr>
        </p:nvSpPr>
        <p:spPr>
          <a:xfrm>
            <a:off x="900113" y="1600200"/>
            <a:ext cx="7786687" cy="3844925"/>
          </a:xfrm>
          <a:extLst/>
        </p:spPr>
        <p:txBody>
          <a:bodyPr/>
          <a:lstStyle/>
          <a:p>
            <a:pPr>
              <a:buFont typeface="Arial" charset="0"/>
              <a:buNone/>
              <a:defRPr/>
            </a:pPr>
            <a:endParaRPr lang="cs-CZ" altLang="cs-CZ" dirty="0" smtClean="0">
              <a:cs typeface="Arial" charset="0"/>
            </a:endParaRPr>
          </a:p>
          <a:p>
            <a:pPr>
              <a:buFont typeface="Arial" charset="0"/>
              <a:buNone/>
              <a:defRPr/>
            </a:pPr>
            <a:endParaRPr lang="cs-CZ" altLang="cs-CZ" dirty="0" smtClean="0">
              <a:cs typeface="Arial" charset="0"/>
            </a:endParaRPr>
          </a:p>
          <a:p>
            <a:pPr marL="0" indent="0" algn="ctr">
              <a:buFont typeface="Arial" charset="0"/>
              <a:buNone/>
              <a:defRPr/>
            </a:pPr>
            <a:r>
              <a:rPr lang="cs-CZ" sz="4000" b="1" dirty="0" smtClean="0"/>
              <a:t>Zákon </a:t>
            </a:r>
            <a:r>
              <a:rPr lang="cs-CZ" sz="4000" b="1" dirty="0"/>
              <a:t>o hazardních hrách </a:t>
            </a:r>
            <a:endParaRPr lang="cs-CZ" sz="4000" b="1" dirty="0" smtClean="0"/>
          </a:p>
          <a:p>
            <a:pPr marL="0" indent="0" algn="ctr">
              <a:buFont typeface="Arial" charset="0"/>
              <a:buNone/>
              <a:defRPr/>
            </a:pPr>
            <a:r>
              <a:rPr lang="cs-CZ" sz="3600" dirty="0" smtClean="0"/>
              <a:t> </a:t>
            </a: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Nadpis 1"/>
          <p:cNvSpPr>
            <a:spLocks noGrp="1"/>
          </p:cNvSpPr>
          <p:nvPr>
            <p:ph type="title"/>
          </p:nvPr>
        </p:nvSpPr>
        <p:spPr bwMode="auto">
          <a:xfrm>
            <a:off x="900113" y="260350"/>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Právní úprava regulace hazardních her</a:t>
            </a:r>
          </a:p>
        </p:txBody>
      </p:sp>
      <p:sp>
        <p:nvSpPr>
          <p:cNvPr id="9219" name="Zástupný symbol pro obsah 2"/>
          <p:cNvSpPr>
            <a:spLocks noGrp="1"/>
          </p:cNvSpPr>
          <p:nvPr>
            <p:ph idx="1"/>
          </p:nvPr>
        </p:nvSpPr>
        <p:spPr>
          <a:xfrm>
            <a:off x="1476375" y="1600200"/>
            <a:ext cx="7210425" cy="3844925"/>
          </a:xfrm>
          <a:extLst/>
        </p:spPr>
        <p:txBody>
          <a:bodyPr/>
          <a:lstStyle/>
          <a:p>
            <a:pPr marL="0" indent="0" algn="just">
              <a:buFont typeface="Arial" charset="0"/>
              <a:buNone/>
              <a:defRPr/>
            </a:pPr>
            <a:r>
              <a:rPr lang="cs-CZ" b="1" dirty="0" smtClean="0"/>
              <a:t>Zákon č</a:t>
            </a:r>
            <a:r>
              <a:rPr lang="cs-CZ" b="1" dirty="0"/>
              <a:t>. 186/2016 Sb., o hazardních hrách </a:t>
            </a:r>
            <a:r>
              <a:rPr lang="cs-CZ" altLang="cs-CZ" dirty="0" smtClean="0">
                <a:cs typeface="Arial" charset="0"/>
              </a:rPr>
              <a:t> </a:t>
            </a:r>
          </a:p>
          <a:p>
            <a:pPr marL="0" indent="0" algn="just">
              <a:buFont typeface="Arial" charset="0"/>
              <a:buNone/>
              <a:defRPr/>
            </a:pPr>
            <a:r>
              <a:rPr lang="cs-CZ" altLang="cs-CZ" dirty="0" smtClean="0">
                <a:cs typeface="Arial" charset="0"/>
              </a:rPr>
              <a:t> </a:t>
            </a:r>
          </a:p>
          <a:p>
            <a:pPr algn="just">
              <a:defRPr/>
            </a:pPr>
            <a:r>
              <a:rPr lang="cs-CZ" altLang="cs-CZ" sz="2000" dirty="0" smtClean="0">
                <a:cs typeface="Arial" charset="0"/>
              </a:rPr>
              <a:t>Zveřejněn ve Sbírce zákonů dne 15. června 2016</a:t>
            </a:r>
          </a:p>
          <a:p>
            <a:pPr algn="just">
              <a:defRPr/>
            </a:pPr>
            <a:r>
              <a:rPr lang="cs-CZ" altLang="cs-CZ" sz="2000" dirty="0" smtClean="0">
                <a:cs typeface="Arial" charset="0"/>
              </a:rPr>
              <a:t>Účinnost (až na výjimky) od </a:t>
            </a:r>
            <a:r>
              <a:rPr lang="cs-CZ" altLang="cs-CZ" sz="2000" b="1" dirty="0" smtClean="0">
                <a:solidFill>
                  <a:srgbClr val="00B050"/>
                </a:solidFill>
                <a:cs typeface="Arial" charset="0"/>
              </a:rPr>
              <a:t>1. ledna 2017</a:t>
            </a:r>
          </a:p>
          <a:p>
            <a:pPr algn="just">
              <a:defRPr/>
            </a:pPr>
            <a:endParaRPr lang="cs-CZ" altLang="cs-CZ" dirty="0" smtClean="0">
              <a:cs typeface="Arial" charset="0"/>
            </a:endParaRPr>
          </a:p>
          <a:p>
            <a:pPr algn="just">
              <a:buFont typeface="Arial" charset="0"/>
              <a:buNone/>
              <a:defRPr/>
            </a:pPr>
            <a:endParaRPr lang="cs-CZ" altLang="cs-CZ" sz="1800" i="1" dirty="0" smtClean="0">
              <a:cs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Právní úprava regulace hazardních her</a:t>
            </a:r>
          </a:p>
        </p:txBody>
      </p:sp>
      <p:sp>
        <p:nvSpPr>
          <p:cNvPr id="10243" name="Zástupný symbol pro obsah 2"/>
          <p:cNvSpPr>
            <a:spLocks noGrp="1"/>
          </p:cNvSpPr>
          <p:nvPr>
            <p:ph idx="1"/>
          </p:nvPr>
        </p:nvSpPr>
        <p:spPr>
          <a:xfrm>
            <a:off x="539750" y="1268413"/>
            <a:ext cx="8147050" cy="4176712"/>
          </a:xfrm>
          <a:extLst/>
        </p:spPr>
        <p:txBody>
          <a:bodyPr/>
          <a:lstStyle/>
          <a:p>
            <a:pPr marL="0" indent="0">
              <a:buFont typeface="Arial" charset="0"/>
              <a:buNone/>
              <a:defRPr/>
            </a:pPr>
            <a:r>
              <a:rPr lang="cs-CZ" sz="2000" b="1" dirty="0" smtClean="0"/>
              <a:t>(§ </a:t>
            </a:r>
            <a:r>
              <a:rPr lang="cs-CZ" sz="2000" b="1" dirty="0"/>
              <a:t>12 odst. </a:t>
            </a:r>
            <a:r>
              <a:rPr lang="cs-CZ" sz="2000" b="1" dirty="0" smtClean="0"/>
              <a:t>1 zákona o hazardních hrách)</a:t>
            </a:r>
            <a:endParaRPr lang="cs-CZ" sz="2000" dirty="0"/>
          </a:p>
          <a:p>
            <a:pPr marL="0" indent="0" algn="just">
              <a:buFont typeface="Arial" charset="0"/>
              <a:buNone/>
              <a:defRPr/>
            </a:pPr>
            <a:endParaRPr lang="cs-CZ" b="1" dirty="0" smtClean="0"/>
          </a:p>
          <a:p>
            <a:pPr marL="0" indent="0" algn="just">
              <a:buFont typeface="Arial" charset="0"/>
              <a:buNone/>
              <a:defRPr/>
            </a:pPr>
            <a:r>
              <a:rPr lang="cs-CZ" sz="2000" i="1" dirty="0" smtClean="0"/>
              <a:t>„</a:t>
            </a:r>
            <a:r>
              <a:rPr lang="cs-CZ" sz="2000" i="1" dirty="0"/>
              <a:t>Obec může na základě </a:t>
            </a:r>
            <a:r>
              <a:rPr lang="cs-CZ" sz="2000" b="1" i="1" dirty="0">
                <a:solidFill>
                  <a:srgbClr val="00B050"/>
                </a:solidFill>
              </a:rPr>
              <a:t>jiného </a:t>
            </a:r>
            <a:r>
              <a:rPr lang="cs-CZ" sz="2000" b="1" i="1" dirty="0" smtClean="0">
                <a:solidFill>
                  <a:srgbClr val="00B050"/>
                </a:solidFill>
              </a:rPr>
              <a:t>zákona* </a:t>
            </a:r>
            <a:r>
              <a:rPr lang="cs-CZ" sz="2000" i="1" dirty="0" smtClean="0"/>
              <a:t>vydat </a:t>
            </a:r>
            <a:r>
              <a:rPr lang="cs-CZ" sz="2000" i="1" dirty="0"/>
              <a:t>obecně závaznou vyhlášku, ve které stanoví, </a:t>
            </a:r>
            <a:r>
              <a:rPr lang="cs-CZ" sz="2000" i="1" dirty="0" smtClean="0"/>
              <a:t>že </a:t>
            </a:r>
            <a:r>
              <a:rPr lang="cs-CZ" sz="2000" b="1" i="1" dirty="0">
                <a:solidFill>
                  <a:srgbClr val="FF0000"/>
                </a:solidFill>
              </a:rPr>
              <a:t>bingo</a:t>
            </a:r>
            <a:r>
              <a:rPr lang="cs-CZ" sz="2000" i="1" dirty="0"/>
              <a:t>, </a:t>
            </a:r>
            <a:r>
              <a:rPr lang="cs-CZ" sz="2000" b="1" i="1" dirty="0">
                <a:solidFill>
                  <a:srgbClr val="FF0000"/>
                </a:solidFill>
              </a:rPr>
              <a:t>technická hra</a:t>
            </a:r>
            <a:r>
              <a:rPr lang="cs-CZ" sz="2000" i="1" dirty="0"/>
              <a:t>, </a:t>
            </a:r>
            <a:r>
              <a:rPr lang="cs-CZ" sz="2000" b="1" i="1" dirty="0">
                <a:solidFill>
                  <a:srgbClr val="FF0000"/>
                </a:solidFill>
              </a:rPr>
              <a:t>živá hra </a:t>
            </a:r>
            <a:r>
              <a:rPr lang="cs-CZ" sz="2000" i="1" dirty="0"/>
              <a:t>nebo </a:t>
            </a:r>
            <a:r>
              <a:rPr lang="cs-CZ" sz="2000" b="1" i="1" dirty="0">
                <a:solidFill>
                  <a:srgbClr val="FF0000"/>
                </a:solidFill>
              </a:rPr>
              <a:t>turnaj malého rozsahu </a:t>
            </a:r>
            <a:r>
              <a:rPr lang="cs-CZ" sz="2000" i="1" dirty="0"/>
              <a:t>mohou být provozovány pouze na místech a v čase určených obecně závaznou vyhláškou, nebo stanoví, na kterých místech a v jakém čase je v obci provozování těchto hazardních her zakázáno, </a:t>
            </a:r>
            <a:r>
              <a:rPr lang="cs-CZ" sz="2000" i="1" dirty="0" smtClean="0"/>
              <a:t>anebo </a:t>
            </a:r>
            <a:r>
              <a:rPr lang="cs-CZ" sz="2000" i="1" dirty="0"/>
              <a:t>stanoví, že provozování těchto hazardních her je na celém území obce zcela zakázáno</a:t>
            </a:r>
            <a:r>
              <a:rPr lang="cs-CZ" sz="2000" i="1" dirty="0" smtClean="0"/>
              <a:t>.“</a:t>
            </a:r>
            <a:r>
              <a:rPr lang="cs-CZ" sz="2000" dirty="0" smtClean="0"/>
              <a:t> </a:t>
            </a:r>
          </a:p>
          <a:p>
            <a:pPr marL="0" indent="0" algn="just">
              <a:buFont typeface="Arial" charset="0"/>
              <a:buNone/>
              <a:defRPr/>
            </a:pPr>
            <a:endParaRPr lang="cs-CZ" sz="2000" dirty="0"/>
          </a:p>
          <a:p>
            <a:pPr marL="82550" indent="0" algn="just">
              <a:buFont typeface="Wingdings 2" pitchFamily="18" charset="2"/>
              <a:buNone/>
              <a:defRPr/>
            </a:pPr>
            <a:r>
              <a:rPr lang="cs-CZ" sz="1800" b="1" i="1" dirty="0" smtClean="0">
                <a:solidFill>
                  <a:srgbClr val="00B050"/>
                </a:solidFill>
              </a:rPr>
              <a:t>* (§ </a:t>
            </a:r>
            <a:r>
              <a:rPr lang="cs-CZ" sz="1800" b="1" i="1" dirty="0">
                <a:solidFill>
                  <a:srgbClr val="00B050"/>
                </a:solidFill>
              </a:rPr>
              <a:t>10 písmeno a zákona o </a:t>
            </a:r>
            <a:r>
              <a:rPr lang="cs-CZ" sz="1800" b="1" i="1" dirty="0" smtClean="0">
                <a:solidFill>
                  <a:srgbClr val="00B050"/>
                </a:solidFill>
              </a:rPr>
              <a:t>obcích – k zajištění veřejného pořádku)</a:t>
            </a:r>
            <a:endParaRPr lang="cs-CZ" altLang="cs-CZ" sz="1800" dirty="0" smtClean="0">
              <a:cs typeface="Arial" charset="0"/>
            </a:endParaRPr>
          </a:p>
          <a:p>
            <a:pPr>
              <a:buFont typeface="Arial" charset="0"/>
              <a:buNone/>
              <a:defRPr/>
            </a:pPr>
            <a:endParaRPr lang="cs-CZ" altLang="cs-CZ" dirty="0" smtClean="0">
              <a:cs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Platnost dosavadní regulace (OZV)  </a:t>
            </a:r>
          </a:p>
        </p:txBody>
      </p:sp>
      <p:sp>
        <p:nvSpPr>
          <p:cNvPr id="40963" name="Zástupný symbol pro obsah 2"/>
          <p:cNvSpPr>
            <a:spLocks noGrp="1"/>
          </p:cNvSpPr>
          <p:nvPr>
            <p:ph idx="1"/>
          </p:nvPr>
        </p:nvSpPr>
        <p:spPr bwMode="auto">
          <a:xfrm>
            <a:off x="539750" y="1455738"/>
            <a:ext cx="8147050" cy="4276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just">
              <a:buFont typeface="Arial" charset="0"/>
              <a:buNone/>
            </a:pPr>
            <a:r>
              <a:rPr lang="cs-CZ" altLang="cs-CZ" sz="2000" b="1" smtClean="0">
                <a:latin typeface="Arial" charset="0"/>
                <a:cs typeface="Arial" charset="0"/>
              </a:rPr>
              <a:t>(§ 138 odst. 2 zákona o hazardních hrách)</a:t>
            </a:r>
          </a:p>
          <a:p>
            <a:pPr marL="0" indent="0" algn="just">
              <a:buFont typeface="Arial" charset="0"/>
              <a:buNone/>
            </a:pPr>
            <a:endParaRPr lang="cs-CZ" altLang="cs-CZ" sz="2000" smtClean="0">
              <a:latin typeface="Arial" charset="0"/>
              <a:cs typeface="Arial" charset="0"/>
            </a:endParaRPr>
          </a:p>
          <a:p>
            <a:pPr marL="0" indent="0" algn="just">
              <a:buFont typeface="Arial" charset="0"/>
              <a:buNone/>
            </a:pPr>
            <a:r>
              <a:rPr lang="cs-CZ" altLang="cs-CZ" sz="2000" i="1" smtClean="0">
                <a:latin typeface="Arial" charset="0"/>
                <a:cs typeface="Arial" charset="0"/>
              </a:rPr>
              <a:t>„obecně závazné vyhlášky </a:t>
            </a:r>
            <a:r>
              <a:rPr lang="cs-CZ" altLang="cs-CZ" sz="2000" b="1" i="1" smtClean="0">
                <a:solidFill>
                  <a:srgbClr val="FF0000"/>
                </a:solidFill>
                <a:latin typeface="Arial" charset="0"/>
                <a:cs typeface="Arial" charset="0"/>
              </a:rPr>
              <a:t>vydané podle § 50 odst. 4 zákona               č. 202/1990 Sb</a:t>
            </a:r>
            <a:r>
              <a:rPr lang="cs-CZ" altLang="cs-CZ" sz="2000" i="1" smtClean="0">
                <a:solidFill>
                  <a:srgbClr val="FF0000"/>
                </a:solidFill>
                <a:latin typeface="Arial" charset="0"/>
                <a:cs typeface="Arial" charset="0"/>
              </a:rPr>
              <a:t>.</a:t>
            </a:r>
            <a:r>
              <a:rPr lang="cs-CZ" altLang="cs-CZ" sz="2000" i="1" smtClean="0">
                <a:latin typeface="Arial" charset="0"/>
                <a:cs typeface="Arial" charset="0"/>
              </a:rPr>
              <a:t>, ve znění účinném přede dnem nabytí účinnosti tohoto zákona, se považují za obecně závazné vyhlášky vydané podle </a:t>
            </a:r>
            <a:r>
              <a:rPr lang="cs-CZ" altLang="cs-CZ" sz="2000" b="1" i="1" smtClean="0">
                <a:solidFill>
                  <a:srgbClr val="FF0000"/>
                </a:solidFill>
                <a:latin typeface="Arial" charset="0"/>
                <a:cs typeface="Arial" charset="0"/>
              </a:rPr>
              <a:t>§ 12</a:t>
            </a:r>
            <a:r>
              <a:rPr lang="cs-CZ" altLang="cs-CZ" sz="2000" i="1" smtClean="0">
                <a:latin typeface="Arial" charset="0"/>
                <a:cs typeface="Arial" charset="0"/>
              </a:rPr>
              <a:t>.“ </a:t>
            </a:r>
          </a:p>
          <a:p>
            <a:pPr marL="0" indent="0" algn="just">
              <a:buFont typeface="Arial" charset="0"/>
              <a:buNone/>
            </a:pPr>
            <a:endParaRPr lang="cs-CZ" altLang="cs-CZ" sz="2000" i="1" smtClean="0">
              <a:latin typeface="Arial" charset="0"/>
              <a:cs typeface="Arial" charset="0"/>
            </a:endParaRPr>
          </a:p>
          <a:p>
            <a:pPr marL="0" indent="0" algn="just">
              <a:buFont typeface="Arial" charset="0"/>
              <a:buNone/>
            </a:pPr>
            <a:r>
              <a:rPr lang="cs-CZ" altLang="cs-CZ" sz="2000" smtClean="0">
                <a:latin typeface="Arial" charset="0"/>
                <a:cs typeface="Arial" charset="0"/>
              </a:rPr>
              <a:t>Zákon o hazardních hrách tedy přímo stanovuje, že stávající obecně závazné vyhlášky vydané dle zákona o loteriích se ode dne nabytí jeho účinnosti považují za obecně závazné vyhlášky vydané dle tohoto nového zákona. </a:t>
            </a:r>
          </a:p>
          <a:p>
            <a:pPr marL="0" indent="0">
              <a:buFont typeface="Arial" charset="0"/>
              <a:buNone/>
            </a:pPr>
            <a:endParaRPr lang="cs-CZ" altLang="cs-CZ" sz="2000" smtClean="0">
              <a:latin typeface="Arial" charset="0"/>
              <a:cs typeface="Arial"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Platnost dosavadní regulace (OZV)  </a:t>
            </a:r>
          </a:p>
        </p:txBody>
      </p:sp>
      <p:sp>
        <p:nvSpPr>
          <p:cNvPr id="10243" name="Zástupný symbol pro obsah 2"/>
          <p:cNvSpPr>
            <a:spLocks noGrp="1"/>
          </p:cNvSpPr>
          <p:nvPr>
            <p:ph idx="1"/>
          </p:nvPr>
        </p:nvSpPr>
        <p:spPr>
          <a:xfrm>
            <a:off x="755650" y="1341438"/>
            <a:ext cx="7931150" cy="4276725"/>
          </a:xfrm>
          <a:extLst/>
        </p:spPr>
        <p:txBody>
          <a:bodyPr/>
          <a:lstStyle/>
          <a:p>
            <a:pPr marL="0" indent="0" algn="just">
              <a:buFont typeface="Arial" charset="0"/>
              <a:buNone/>
              <a:defRPr/>
            </a:pPr>
            <a:r>
              <a:rPr lang="cs-CZ" sz="2000" b="1" dirty="0" smtClean="0"/>
              <a:t>Právní </a:t>
            </a:r>
            <a:r>
              <a:rPr lang="cs-CZ" sz="2000" b="1" dirty="0"/>
              <a:t>úprava obsažená v </a:t>
            </a:r>
            <a:r>
              <a:rPr lang="cs-CZ" sz="2000" b="1" dirty="0" smtClean="0"/>
              <a:t> </a:t>
            </a:r>
            <a:r>
              <a:rPr lang="cs-CZ" sz="2000" b="1" dirty="0"/>
              <a:t>novém </a:t>
            </a:r>
            <a:r>
              <a:rPr lang="cs-CZ" sz="2000" b="1" dirty="0" smtClean="0"/>
              <a:t>zákoně o hazardních </a:t>
            </a:r>
            <a:r>
              <a:rPr lang="cs-CZ" sz="2000" b="1" dirty="0"/>
              <a:t>hrách je tedy navržena tak, aby nabytím jeho účinnosti </a:t>
            </a:r>
            <a:r>
              <a:rPr lang="cs-CZ" sz="2000" b="1" dirty="0">
                <a:solidFill>
                  <a:srgbClr val="FF0000"/>
                </a:solidFill>
              </a:rPr>
              <a:t>nedošlo</a:t>
            </a:r>
            <a:r>
              <a:rPr lang="cs-CZ" sz="2000" b="1" dirty="0"/>
              <a:t> </a:t>
            </a:r>
            <a:r>
              <a:rPr lang="cs-CZ" sz="2000" b="1" dirty="0">
                <a:solidFill>
                  <a:srgbClr val="FF0000"/>
                </a:solidFill>
              </a:rPr>
              <a:t>k ukončení platnosti</a:t>
            </a:r>
            <a:r>
              <a:rPr lang="cs-CZ" sz="2000" b="1" dirty="0" smtClean="0"/>
              <a:t>, </a:t>
            </a:r>
            <a:r>
              <a:rPr lang="cs-CZ" sz="2000" b="1" dirty="0" smtClean="0">
                <a:solidFill>
                  <a:srgbClr val="FF0000"/>
                </a:solidFill>
              </a:rPr>
              <a:t>ani </a:t>
            </a:r>
            <a:r>
              <a:rPr lang="cs-CZ" sz="2000" b="1" dirty="0">
                <a:solidFill>
                  <a:srgbClr val="FF0000"/>
                </a:solidFill>
              </a:rPr>
              <a:t>účinnosti</a:t>
            </a:r>
            <a:r>
              <a:rPr lang="cs-CZ" sz="2000" b="1" dirty="0"/>
              <a:t>, </a:t>
            </a:r>
            <a:r>
              <a:rPr lang="cs-CZ" sz="2000" b="1" dirty="0">
                <a:solidFill>
                  <a:srgbClr val="FF0000"/>
                </a:solidFill>
              </a:rPr>
              <a:t>stávajících obecně závazných vyhlášek obcí o regulaci loterií</a:t>
            </a:r>
            <a:r>
              <a:rPr lang="cs-CZ" sz="2000" b="1" dirty="0"/>
              <a:t>; </a:t>
            </a:r>
            <a:r>
              <a:rPr lang="cs-CZ" sz="2000" b="1" dirty="0" smtClean="0"/>
              <a:t> ty </a:t>
            </a:r>
            <a:r>
              <a:rPr lang="cs-CZ" sz="2000" b="1" dirty="0"/>
              <a:t>budou i nadále platnými a účinnými právními předpisy obcí. </a:t>
            </a:r>
            <a:endParaRPr lang="cs-CZ" sz="2000" b="1" dirty="0" smtClean="0"/>
          </a:p>
          <a:p>
            <a:pPr marL="0" indent="0" algn="just">
              <a:buFont typeface="Arial" charset="0"/>
              <a:buNone/>
              <a:defRPr/>
            </a:pPr>
            <a:endParaRPr lang="cs-CZ" sz="2000" b="1" dirty="0" smtClean="0"/>
          </a:p>
          <a:p>
            <a:pPr marL="0" indent="0" algn="just">
              <a:buFont typeface="Arial" charset="0"/>
              <a:buNone/>
              <a:defRPr/>
            </a:pPr>
            <a:r>
              <a:rPr lang="cs-CZ" sz="2000" b="1" dirty="0" smtClean="0"/>
              <a:t>I </a:t>
            </a:r>
            <a:r>
              <a:rPr lang="cs-CZ" sz="2000" b="1" dirty="0"/>
              <a:t>přes tento závěr však není </a:t>
            </a:r>
            <a:r>
              <a:rPr lang="cs-CZ" sz="2000" b="1" dirty="0" smtClean="0"/>
              <a:t>vyloučeno</a:t>
            </a:r>
            <a:r>
              <a:rPr lang="cs-CZ" sz="2000" b="1" dirty="0"/>
              <a:t>, že v některých případech nebudou tyto stávající obecně závazné vyhlášky v souladu se zákonem </a:t>
            </a:r>
            <a:r>
              <a:rPr lang="cs-CZ" sz="2000" b="1" dirty="0" smtClean="0"/>
              <a:t>o </a:t>
            </a:r>
            <a:r>
              <a:rPr lang="cs-CZ" sz="2000" b="1" dirty="0"/>
              <a:t>hazardních hrách a bude je třeba s ohledem na novou právní úpravu upravit</a:t>
            </a:r>
            <a:r>
              <a:rPr lang="cs-CZ" sz="2000" b="1" dirty="0" smtClean="0"/>
              <a:t>.</a:t>
            </a:r>
          </a:p>
          <a:p>
            <a:pPr marL="0" indent="0" algn="just">
              <a:buFont typeface="Arial" charset="0"/>
              <a:buNone/>
              <a:defRPr/>
            </a:pPr>
            <a:r>
              <a:rPr lang="cs-CZ" sz="2000" i="1" dirty="0" smtClean="0"/>
              <a:t>(např. problematika vzhledu provozoven a úpravy reklamy)</a:t>
            </a:r>
            <a:endParaRPr lang="cs-CZ" sz="2000" i="1" dirty="0"/>
          </a:p>
          <a:p>
            <a:pPr marL="0" indent="0">
              <a:buFont typeface="Arial" charset="0"/>
              <a:buNone/>
              <a:defRPr/>
            </a:pPr>
            <a:endParaRPr lang="cs-CZ" altLang="cs-CZ" sz="2000" dirty="0" smtClean="0">
              <a:cs typeface="Arial" charset="0"/>
            </a:endParaRPr>
          </a:p>
          <a:p>
            <a:pPr algn="just">
              <a:buFont typeface="Arial" charset="0"/>
              <a:buNone/>
              <a:defRPr/>
            </a:pPr>
            <a:endParaRPr lang="cs-CZ" altLang="cs-CZ" sz="2000" dirty="0" smtClean="0">
              <a:cs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Nadpis 1"/>
          <p:cNvSpPr>
            <a:spLocks noGrp="1"/>
          </p:cNvSpPr>
          <p:nvPr>
            <p:ph type="title"/>
          </p:nvPr>
        </p:nvSpPr>
        <p:spPr bwMode="auto">
          <a:xfrm>
            <a:off x="900113" y="274638"/>
            <a:ext cx="8280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mtClean="0">
                <a:latin typeface="Arial" charset="0"/>
                <a:cs typeface="Arial" charset="0"/>
              </a:rPr>
              <a:t>Metodická pomoc Ministerstva vnitra obcím</a:t>
            </a:r>
          </a:p>
        </p:txBody>
      </p:sp>
      <p:sp>
        <p:nvSpPr>
          <p:cNvPr id="3" name="Zástupný symbol pro obsah 2"/>
          <p:cNvSpPr>
            <a:spLocks noGrp="1"/>
          </p:cNvSpPr>
          <p:nvPr>
            <p:ph idx="1"/>
          </p:nvPr>
        </p:nvSpPr>
        <p:spPr>
          <a:xfrm>
            <a:off x="1116013" y="1600200"/>
            <a:ext cx="7920037" cy="5257800"/>
          </a:xfrm>
        </p:spPr>
        <p:txBody>
          <a:bodyPr/>
          <a:lstStyle/>
          <a:p>
            <a:pPr marL="82550" indent="0" algn="just">
              <a:buFont typeface="Wingdings 2" pitchFamily="18" charset="2"/>
              <a:buNone/>
              <a:defRPr/>
            </a:pPr>
            <a:r>
              <a:rPr lang="cs-CZ" b="1" dirty="0" smtClean="0"/>
              <a:t> </a:t>
            </a:r>
          </a:p>
          <a:p>
            <a:pPr marL="82550" indent="0" algn="just">
              <a:buFont typeface="Wingdings 2" pitchFamily="18" charset="2"/>
              <a:buNone/>
              <a:defRPr/>
            </a:pPr>
            <a:endParaRPr lang="cs-CZ" altLang="cs-CZ" b="1" dirty="0">
              <a:cs typeface="Arial" charset="0"/>
            </a:endParaRPr>
          </a:p>
          <a:p>
            <a:pPr marL="82550" indent="0" algn="just">
              <a:buFont typeface="Wingdings 2" pitchFamily="18" charset="2"/>
              <a:buNone/>
              <a:defRPr/>
            </a:pPr>
            <a:r>
              <a:rPr lang="cs-CZ" altLang="cs-CZ" dirty="0" smtClean="0">
                <a:cs typeface="Arial" charset="0"/>
              </a:rPr>
              <a:t>Metodický </a:t>
            </a:r>
            <a:r>
              <a:rPr lang="cs-CZ" altLang="cs-CZ" dirty="0">
                <a:cs typeface="Arial" charset="0"/>
              </a:rPr>
              <a:t>materiál </a:t>
            </a:r>
            <a:r>
              <a:rPr lang="cs-CZ" dirty="0" smtClean="0">
                <a:cs typeface="Arial" charset="0"/>
              </a:rPr>
              <a:t>k </a:t>
            </a:r>
            <a:r>
              <a:rPr lang="cs-CZ" dirty="0">
                <a:cs typeface="Arial" charset="0"/>
              </a:rPr>
              <a:t>vydání obecně závazné vyhlášky obce o regulaci hazardních her </a:t>
            </a:r>
            <a:r>
              <a:rPr lang="cs-CZ" b="1" dirty="0" smtClean="0"/>
              <a:t>- stav od 1. 1. 2017 </a:t>
            </a:r>
            <a:r>
              <a:rPr lang="cs-CZ" dirty="0" smtClean="0"/>
              <a:t>(</a:t>
            </a:r>
            <a:r>
              <a:rPr lang="cs-CZ" altLang="cs-CZ" dirty="0" smtClean="0">
                <a:cs typeface="Arial" charset="0"/>
              </a:rPr>
              <a:t>metodický </a:t>
            </a:r>
            <a:r>
              <a:rPr lang="cs-CZ" altLang="cs-CZ" dirty="0">
                <a:cs typeface="Arial" charset="0"/>
              </a:rPr>
              <a:t>materiál č. </a:t>
            </a:r>
            <a:r>
              <a:rPr lang="cs-CZ" altLang="cs-CZ" dirty="0" smtClean="0">
                <a:cs typeface="Arial" charset="0"/>
              </a:rPr>
              <a:t>16</a:t>
            </a:r>
            <a:r>
              <a:rPr lang="cs-CZ" altLang="cs-CZ" dirty="0">
                <a:cs typeface="Arial" charset="0"/>
              </a:rPr>
              <a:t>) </a:t>
            </a:r>
            <a:r>
              <a:rPr lang="cs-CZ" dirty="0" smtClean="0"/>
              <a:t> </a:t>
            </a:r>
            <a:endParaRPr lang="cs-CZ" altLang="cs-CZ" dirty="0">
              <a:cs typeface="Arial" charset="0"/>
            </a:endParaRPr>
          </a:p>
          <a:p>
            <a:pPr marL="0" indent="0" algn="just">
              <a:buFont typeface="Arial" charset="0"/>
              <a:buNone/>
              <a:defRPr/>
            </a:pPr>
            <a:r>
              <a:rPr lang="cs-CZ" altLang="cs-CZ" dirty="0" smtClean="0">
                <a:cs typeface="Arial" charset="0"/>
              </a:rPr>
              <a:t> </a:t>
            </a:r>
            <a:endParaRPr lang="cs-CZ" dirty="0" smtClean="0"/>
          </a:p>
          <a:p>
            <a:pPr marL="82550" indent="0">
              <a:buFont typeface="Wingdings 2" pitchFamily="18" charset="2"/>
              <a:buNone/>
              <a:defRPr/>
            </a:pPr>
            <a:r>
              <a:rPr lang="cs-CZ" sz="1800" dirty="0" smtClean="0"/>
              <a:t>Zveřejněn 25. října 2016</a:t>
            </a:r>
          </a:p>
          <a:p>
            <a:pPr marL="0" indent="0">
              <a:buFont typeface="Arial" charset="0"/>
              <a:buNone/>
              <a:defRPr/>
            </a:pPr>
            <a:r>
              <a:rPr lang="cs-CZ" altLang="cs-CZ" b="1" dirty="0" smtClean="0">
                <a:solidFill>
                  <a:srgbClr val="0070C0"/>
                </a:solidFill>
                <a:cs typeface="Arial" charset="0"/>
              </a:rPr>
              <a:t>                   	</a:t>
            </a:r>
          </a:p>
          <a:p>
            <a:pPr marL="0" indent="0">
              <a:buFont typeface="Arial" charset="0"/>
              <a:buNone/>
              <a:defRPr/>
            </a:pPr>
            <a:r>
              <a:rPr lang="cs-CZ" altLang="cs-CZ" b="1" dirty="0" smtClean="0">
                <a:solidFill>
                  <a:srgbClr val="0070C0"/>
                </a:solidFill>
                <a:cs typeface="Arial" charset="0"/>
              </a:rPr>
              <a:t>		  (</a:t>
            </a:r>
            <a:r>
              <a:rPr lang="cs-CZ" altLang="cs-CZ" b="1" dirty="0" smtClean="0">
                <a:solidFill>
                  <a:srgbClr val="0070C0"/>
                </a:solidFill>
                <a:cs typeface="Arial" charset="0"/>
                <a:hlinkClick r:id="rId2"/>
              </a:rPr>
              <a:t>www.mvcr.cz/</a:t>
            </a:r>
            <a:r>
              <a:rPr lang="cs-CZ" altLang="cs-CZ" b="1" dirty="0" err="1" smtClean="0">
                <a:solidFill>
                  <a:srgbClr val="0070C0"/>
                </a:solidFill>
                <a:cs typeface="Arial" charset="0"/>
                <a:hlinkClick r:id="rId2"/>
              </a:rPr>
              <a:t>odk</a:t>
            </a:r>
            <a:r>
              <a:rPr lang="cs-CZ" altLang="cs-CZ" b="1" dirty="0" smtClean="0">
                <a:solidFill>
                  <a:srgbClr val="0070C0"/>
                </a:solidFill>
                <a:cs typeface="Arial" charset="0"/>
              </a:rPr>
              <a:t>)</a:t>
            </a:r>
          </a:p>
          <a:p>
            <a:pPr marL="0" indent="0" algn="just">
              <a:buFont typeface="Arial" charset="0"/>
              <a:buNone/>
              <a:defRPr/>
            </a:pPr>
            <a:endParaRPr lang="cs-CZ" sz="2800"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endParaRPr lang="cs-CZ" altLang="cs-CZ" sz="2000" smtClean="0">
              <a:latin typeface="Arial" charset="0"/>
              <a:cs typeface="Arial" charset="0"/>
            </a:endParaRPr>
          </a:p>
        </p:txBody>
      </p:sp>
      <p:sp>
        <p:nvSpPr>
          <p:cNvPr id="8195" name="Zástupný symbol pro obsah 9"/>
          <p:cNvSpPr>
            <a:spLocks noGrp="1"/>
          </p:cNvSpPr>
          <p:nvPr>
            <p:ph idx="1"/>
          </p:nvPr>
        </p:nvSpPr>
        <p:spPr>
          <a:xfrm>
            <a:off x="900113" y="1600200"/>
            <a:ext cx="7786687" cy="3844925"/>
          </a:xfrm>
          <a:extLst/>
        </p:spPr>
        <p:txBody>
          <a:bodyPr/>
          <a:lstStyle/>
          <a:p>
            <a:pPr>
              <a:buFont typeface="Arial" charset="0"/>
              <a:buNone/>
              <a:defRPr/>
            </a:pPr>
            <a:endParaRPr lang="cs-CZ" altLang="cs-CZ" dirty="0" smtClean="0">
              <a:cs typeface="Arial" charset="0"/>
            </a:endParaRPr>
          </a:p>
          <a:p>
            <a:pPr>
              <a:buFont typeface="Arial" charset="0"/>
              <a:buNone/>
              <a:defRPr/>
            </a:pPr>
            <a:endParaRPr lang="cs-CZ" altLang="cs-CZ" dirty="0" smtClean="0">
              <a:cs typeface="Arial" charset="0"/>
            </a:endParaRPr>
          </a:p>
          <a:p>
            <a:pPr marL="0" indent="0" algn="ctr">
              <a:buFont typeface="Arial" charset="0"/>
              <a:buNone/>
              <a:defRPr/>
            </a:pPr>
            <a:r>
              <a:rPr lang="cs-CZ" sz="4000" b="1" dirty="0" smtClean="0"/>
              <a:t>Novela zákona o ochraně ovzduší</a:t>
            </a:r>
          </a:p>
          <a:p>
            <a:pPr marL="0" indent="0" algn="ctr">
              <a:buFont typeface="Arial" charset="0"/>
              <a:buNone/>
              <a:defRPr/>
            </a:pPr>
            <a:r>
              <a:rPr lang="cs-CZ" sz="3600" dirty="0" smtClean="0"/>
              <a:t> </a:t>
            </a: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Nadpis 1"/>
          <p:cNvSpPr>
            <a:spLocks noGrp="1"/>
          </p:cNvSpPr>
          <p:nvPr>
            <p:ph type="title"/>
          </p:nvPr>
        </p:nvSpPr>
        <p:spPr bwMode="auto">
          <a:xfrm>
            <a:off x="900113" y="260350"/>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Změna právní úpravy  </a:t>
            </a:r>
          </a:p>
        </p:txBody>
      </p:sp>
      <p:sp>
        <p:nvSpPr>
          <p:cNvPr id="9219" name="Zástupný symbol pro obsah 2"/>
          <p:cNvSpPr>
            <a:spLocks noGrp="1"/>
          </p:cNvSpPr>
          <p:nvPr>
            <p:ph idx="1"/>
          </p:nvPr>
        </p:nvSpPr>
        <p:spPr>
          <a:xfrm>
            <a:off x="467545" y="1600200"/>
            <a:ext cx="8219256" cy="3844925"/>
          </a:xfrm>
          <a:extLst/>
        </p:spPr>
        <p:txBody>
          <a:bodyPr/>
          <a:lstStyle/>
          <a:p>
            <a:pPr marL="0" indent="0" algn="just">
              <a:buFont typeface="Wingdings 2" pitchFamily="18" charset="2"/>
              <a:buNone/>
              <a:defRPr/>
            </a:pPr>
            <a:r>
              <a:rPr lang="cs-CZ" sz="2000" b="1" dirty="0" smtClean="0"/>
              <a:t>Zákon č. 369/2016 </a:t>
            </a:r>
            <a:r>
              <a:rPr lang="cs-CZ" sz="2000" b="1" dirty="0"/>
              <a:t>Sb., 369/2016 Sb</a:t>
            </a:r>
            <a:r>
              <a:rPr lang="cs-CZ" sz="2000" b="1" dirty="0" smtClean="0"/>
              <a:t>., kterým </a:t>
            </a:r>
            <a:r>
              <a:rPr lang="cs-CZ" sz="2000" b="1" dirty="0"/>
              <a:t>se mění zákon </a:t>
            </a:r>
            <a:r>
              <a:rPr lang="cs-CZ" sz="2000" b="1" dirty="0" smtClean="0"/>
              <a:t>                  č</a:t>
            </a:r>
            <a:r>
              <a:rPr lang="cs-CZ" sz="2000" b="1" dirty="0"/>
              <a:t>. 201/2012 Sb., o ochraně ovzduší, </a:t>
            </a:r>
            <a:r>
              <a:rPr lang="cs-CZ" sz="2000" b="1" dirty="0" smtClean="0"/>
              <a:t> a zákon č</a:t>
            </a:r>
            <a:r>
              <a:rPr lang="cs-CZ" sz="2000" b="1" dirty="0"/>
              <a:t>. 634/2004 Sb., </a:t>
            </a:r>
            <a:r>
              <a:rPr lang="cs-CZ" sz="2000" b="1" dirty="0" smtClean="0"/>
              <a:t>                o </a:t>
            </a:r>
            <a:r>
              <a:rPr lang="cs-CZ" sz="2000" b="1" dirty="0"/>
              <a:t>správních poplatcích, </a:t>
            </a:r>
            <a:r>
              <a:rPr lang="cs-CZ" sz="2000" b="1" dirty="0" smtClean="0"/>
              <a:t> </a:t>
            </a:r>
          </a:p>
          <a:p>
            <a:pPr marL="0" indent="0" algn="just">
              <a:buFont typeface="Wingdings 2" pitchFamily="18" charset="2"/>
              <a:buNone/>
              <a:defRPr/>
            </a:pPr>
            <a:endParaRPr lang="cs-CZ" sz="2000" b="1" dirty="0" smtClean="0"/>
          </a:p>
          <a:p>
            <a:pPr marL="457200" indent="-457200" algn="just">
              <a:defRPr/>
            </a:pPr>
            <a:r>
              <a:rPr lang="cs-CZ" altLang="cs-CZ" sz="2000" dirty="0" smtClean="0">
                <a:cs typeface="Arial" charset="0"/>
              </a:rPr>
              <a:t>Zveřejněn </a:t>
            </a:r>
            <a:r>
              <a:rPr lang="cs-CZ" altLang="cs-CZ" sz="2000" dirty="0">
                <a:cs typeface="Arial" charset="0"/>
              </a:rPr>
              <a:t>ve Sbírce zákonů dne </a:t>
            </a:r>
            <a:r>
              <a:rPr lang="cs-CZ" altLang="cs-CZ" sz="2000" dirty="0" smtClean="0">
                <a:cs typeface="Arial" charset="0"/>
              </a:rPr>
              <a:t>14. listopadu 2016</a:t>
            </a:r>
          </a:p>
          <a:p>
            <a:pPr marL="457200" indent="-457200" algn="just">
              <a:defRPr/>
            </a:pPr>
            <a:r>
              <a:rPr lang="cs-CZ" altLang="cs-CZ" sz="2000" dirty="0" smtClean="0">
                <a:cs typeface="Arial" charset="0"/>
              </a:rPr>
              <a:t>Účinnost (až na výjimky) od </a:t>
            </a:r>
            <a:r>
              <a:rPr lang="cs-CZ" altLang="cs-CZ" sz="2000" b="1" dirty="0" smtClean="0">
                <a:solidFill>
                  <a:srgbClr val="00B050"/>
                </a:solidFill>
                <a:cs typeface="Arial" charset="0"/>
              </a:rPr>
              <a:t>1. ledna 2017</a:t>
            </a:r>
          </a:p>
          <a:p>
            <a:pPr algn="just">
              <a:defRPr/>
            </a:pPr>
            <a:endParaRPr lang="cs-CZ" altLang="cs-CZ" dirty="0" smtClean="0">
              <a:cs typeface="Arial" charset="0"/>
            </a:endParaRPr>
          </a:p>
          <a:p>
            <a:pPr algn="just">
              <a:buFont typeface="Arial" charset="0"/>
              <a:buNone/>
              <a:defRPr/>
            </a:pPr>
            <a:endParaRPr lang="cs-CZ" altLang="cs-CZ" sz="1800" i="1" dirty="0" smtClean="0">
              <a:cs typeface="Arial"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Změny ve vztahu k obecní normotvorbě</a:t>
            </a:r>
          </a:p>
        </p:txBody>
      </p:sp>
      <p:sp>
        <p:nvSpPr>
          <p:cNvPr id="10243" name="Zástupný symbol pro obsah 2"/>
          <p:cNvSpPr>
            <a:spLocks noGrp="1"/>
          </p:cNvSpPr>
          <p:nvPr>
            <p:ph idx="1"/>
          </p:nvPr>
        </p:nvSpPr>
        <p:spPr>
          <a:xfrm>
            <a:off x="395536" y="1600200"/>
            <a:ext cx="8291264" cy="3844925"/>
          </a:xfrm>
          <a:extLst/>
        </p:spPr>
        <p:txBody>
          <a:bodyPr/>
          <a:lstStyle/>
          <a:p>
            <a:pPr marL="0" indent="0">
              <a:buFont typeface="Arial" charset="0"/>
              <a:buNone/>
              <a:defRPr/>
            </a:pPr>
            <a:endParaRPr lang="cs-CZ" sz="2000" b="1" dirty="0" smtClean="0">
              <a:solidFill>
                <a:srgbClr val="92D050"/>
              </a:solidFill>
            </a:endParaRPr>
          </a:p>
          <a:p>
            <a:pPr marL="0" indent="0">
              <a:buFont typeface="Arial" charset="0"/>
              <a:buNone/>
              <a:defRPr/>
            </a:pPr>
            <a:r>
              <a:rPr lang="cs-CZ" sz="2000" b="1" dirty="0" smtClean="0">
                <a:solidFill>
                  <a:srgbClr val="92D050"/>
                </a:solidFill>
              </a:rPr>
              <a:t>do </a:t>
            </a:r>
            <a:r>
              <a:rPr lang="cs-CZ" sz="2000" b="1" dirty="0">
                <a:solidFill>
                  <a:srgbClr val="92D050"/>
                </a:solidFill>
              </a:rPr>
              <a:t>31. prosince 2016</a:t>
            </a:r>
          </a:p>
          <a:p>
            <a:pPr marL="0" indent="0" algn="just">
              <a:buFont typeface="Arial" charset="0"/>
              <a:buNone/>
              <a:defRPr/>
            </a:pPr>
            <a:r>
              <a:rPr lang="cs-CZ" sz="2000" b="1" dirty="0" smtClean="0"/>
              <a:t> - stanovení </a:t>
            </a:r>
            <a:r>
              <a:rPr lang="cs-CZ" sz="2000" b="1" dirty="0" err="1" smtClean="0"/>
              <a:t>nízkoemisních</a:t>
            </a:r>
            <a:r>
              <a:rPr lang="cs-CZ" sz="2000" b="1" dirty="0" smtClean="0"/>
              <a:t> zón </a:t>
            </a:r>
            <a:r>
              <a:rPr lang="cs-CZ" sz="2000" b="1" u="sng" dirty="0" smtClean="0"/>
              <a:t>obecně závaznou vyhláškou vydanou zastupitelstvem obce</a:t>
            </a:r>
            <a:endParaRPr lang="cs-CZ" sz="2000" b="1" u="sng" dirty="0"/>
          </a:p>
          <a:p>
            <a:pPr marL="0" indent="0" algn="just">
              <a:buFont typeface="Arial" charset="0"/>
              <a:buNone/>
              <a:defRPr/>
            </a:pPr>
            <a:endParaRPr lang="cs-CZ" sz="2000" b="1" dirty="0" smtClean="0"/>
          </a:p>
          <a:p>
            <a:pPr marL="0" indent="0" algn="just">
              <a:buFont typeface="Arial" charset="0"/>
              <a:buNone/>
              <a:defRPr/>
            </a:pPr>
            <a:r>
              <a:rPr lang="cs-CZ" sz="2000" b="1" dirty="0" smtClean="0">
                <a:solidFill>
                  <a:srgbClr val="92D050"/>
                </a:solidFill>
              </a:rPr>
              <a:t>od 1. ledna 2017</a:t>
            </a:r>
            <a:endParaRPr lang="cs-CZ" sz="2000" dirty="0">
              <a:solidFill>
                <a:srgbClr val="92D050"/>
              </a:solidFill>
            </a:endParaRPr>
          </a:p>
          <a:p>
            <a:pPr marL="0" indent="0" algn="just">
              <a:buFont typeface="Arial" charset="0"/>
              <a:buNone/>
              <a:defRPr/>
            </a:pPr>
            <a:r>
              <a:rPr lang="cs-CZ" sz="2000" b="1" dirty="0"/>
              <a:t>- stanovení </a:t>
            </a:r>
            <a:r>
              <a:rPr lang="cs-CZ" sz="2000" b="1" dirty="0" err="1"/>
              <a:t>nízkoemisních</a:t>
            </a:r>
            <a:r>
              <a:rPr lang="cs-CZ" sz="2000" b="1" dirty="0"/>
              <a:t> zón </a:t>
            </a:r>
            <a:r>
              <a:rPr lang="cs-CZ" sz="2000" b="1" u="sng" dirty="0" smtClean="0">
                <a:solidFill>
                  <a:srgbClr val="FF0000"/>
                </a:solidFill>
              </a:rPr>
              <a:t>opatřením obecné povahy vydaným radou obce</a:t>
            </a:r>
            <a:endParaRPr lang="cs-CZ" sz="2000" b="1" u="sng" dirty="0">
              <a:solidFill>
                <a:srgbClr val="FF0000"/>
              </a:solidFill>
            </a:endParaRPr>
          </a:p>
          <a:p>
            <a:pPr>
              <a:defRPr/>
            </a:pPr>
            <a:endParaRPr lang="cs-CZ" altLang="cs-CZ" dirty="0" smtClean="0">
              <a:cs typeface="Arial" charset="0"/>
            </a:endParaRPr>
          </a:p>
          <a:p>
            <a:pPr>
              <a:buFont typeface="Arial" charset="0"/>
              <a:buNone/>
              <a:defRPr/>
            </a:pPr>
            <a:endParaRPr lang="cs-CZ" altLang="cs-CZ" dirty="0" smtClean="0">
              <a:cs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Nadpis 7"/>
          <p:cNvSpPr>
            <a:spLocks noGrp="1"/>
          </p:cNvSpPr>
          <p:nvPr>
            <p:ph type="title"/>
          </p:nvPr>
        </p:nvSpPr>
        <p:spPr bwMode="auto">
          <a:xfrm>
            <a:off x="900113" y="274638"/>
            <a:ext cx="7786687" cy="993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000" smtClean="0">
                <a:latin typeface="Arial" charset="0"/>
                <a:cs typeface="Arial" charset="0"/>
              </a:rPr>
              <a:t> </a:t>
            </a:r>
          </a:p>
        </p:txBody>
      </p:sp>
      <p:sp>
        <p:nvSpPr>
          <p:cNvPr id="8195" name="Zástupný symbol pro obsah 9"/>
          <p:cNvSpPr>
            <a:spLocks noGrp="1"/>
          </p:cNvSpPr>
          <p:nvPr>
            <p:ph idx="1"/>
          </p:nvPr>
        </p:nvSpPr>
        <p:spPr bwMode="auto">
          <a:xfrm>
            <a:off x="900113" y="1600200"/>
            <a:ext cx="7786687" cy="3844925"/>
          </a:xfrm>
          <a:extLst/>
        </p:spPr>
        <p:txBody>
          <a:bodyPr vert="horz" wrap="square" lIns="91440" tIns="45720" rIns="91440" bIns="45720" numCol="1" anchor="t" anchorCtr="0" compatLnSpc="1">
            <a:prstTxWarp prst="textNoShape">
              <a:avLst/>
            </a:prstTxWarp>
          </a:bodyPr>
          <a:lstStyle/>
          <a:p>
            <a:pPr marL="0" indent="0" algn="ctr">
              <a:spcBef>
                <a:spcPts val="400"/>
              </a:spcBef>
              <a:buFont typeface="Arial" charset="0"/>
              <a:buNone/>
              <a:defRPr/>
            </a:pPr>
            <a:endParaRPr lang="cs-CZ" sz="3200" b="1" dirty="0" smtClean="0"/>
          </a:p>
          <a:p>
            <a:pPr marL="0" indent="0" algn="ctr">
              <a:spcBef>
                <a:spcPts val="400"/>
              </a:spcBef>
              <a:buFont typeface="Arial" charset="0"/>
              <a:buNone/>
              <a:defRPr/>
            </a:pPr>
            <a:r>
              <a:rPr lang="cs-CZ" sz="3200" b="1" dirty="0" smtClean="0"/>
              <a:t>Nový zákon </a:t>
            </a:r>
            <a:r>
              <a:rPr lang="cs-CZ" sz="3200" b="1" dirty="0"/>
              <a:t>o ochraně zdraví před škodlivými účinky návykových látek</a:t>
            </a:r>
            <a:endParaRPr lang="cs-CZ" b="1" dirty="0" smtClean="0">
              <a:solidFill>
                <a:srgbClr val="00A9E2"/>
              </a:solidFill>
            </a:endParaRPr>
          </a:p>
          <a:p>
            <a:pPr marL="0" indent="0" algn="ctr">
              <a:spcBef>
                <a:spcPts val="400"/>
              </a:spcBef>
              <a:buFont typeface="Arial" charset="0"/>
              <a:buNone/>
              <a:defRPr/>
            </a:pPr>
            <a:endParaRPr lang="cs-CZ" dirty="0" smtClean="0">
              <a:solidFill>
                <a:srgbClr val="00A9E2"/>
              </a:solidFill>
            </a:endParaRPr>
          </a:p>
          <a:p>
            <a:pPr marL="0" indent="0" algn="ctr">
              <a:spcBef>
                <a:spcPts val="400"/>
              </a:spcBef>
              <a:buFont typeface="Arial" charset="0"/>
              <a:buNone/>
              <a:defRPr/>
            </a:pPr>
            <a:r>
              <a:rPr lang="cs-CZ" dirty="0" smtClean="0">
                <a:solidFill>
                  <a:srgbClr val="00A9E2"/>
                </a:solidFill>
              </a:rPr>
              <a:t> </a:t>
            </a:r>
            <a:endParaRPr lang="cs-CZ" altLang="cs-CZ" dirty="0" smtClean="0">
              <a:solidFill>
                <a:srgbClr val="00A9E2"/>
              </a:solidFill>
              <a:latin typeface="Arial" charset="0"/>
              <a:cs typeface="Arial" charset="0"/>
            </a:endParaRPr>
          </a:p>
          <a:p>
            <a:pPr>
              <a:buFont typeface="Arial" charset="0"/>
              <a:buNone/>
              <a:defRPr/>
            </a:pPr>
            <a:endParaRPr lang="cs-CZ" altLang="cs-CZ" sz="2000" dirty="0" smtClean="0">
              <a:latin typeface="Arial" charset="0"/>
              <a:cs typeface="Arial" charset="0"/>
            </a:endParaRPr>
          </a:p>
          <a:p>
            <a:pPr>
              <a:buFont typeface="Arial" charset="0"/>
              <a:buNone/>
              <a:defRPr/>
            </a:pPr>
            <a:endParaRPr lang="cs-CZ" altLang="cs-CZ" sz="2000" dirty="0" smtClean="0">
              <a:latin typeface="Arial" charset="0"/>
              <a:cs typeface="Arial" charset="0"/>
            </a:endParaRPr>
          </a:p>
          <a:p>
            <a:pPr>
              <a:buFont typeface="Arial" charset="0"/>
              <a:buNone/>
              <a:defRPr/>
            </a:pPr>
            <a:endParaRPr lang="cs-CZ" altLang="cs-CZ" sz="2000" dirty="0" smtClean="0">
              <a:latin typeface="Arial" charset="0"/>
              <a:cs typeface="Arial" charset="0"/>
            </a:endParaRPr>
          </a:p>
          <a:p>
            <a:pPr>
              <a:buFont typeface="Arial" charset="0"/>
              <a:buNone/>
              <a:defRPr/>
            </a:pPr>
            <a:endParaRPr lang="cs-CZ" altLang="cs-CZ" sz="2000" dirty="0" smtClean="0">
              <a:latin typeface="Arial" charset="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
        <p:nvSpPr>
          <p:cNvPr id="47109" name="AutoShape 8" descr="Výsledek obrázku pro kreslená škola"/>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cs-CZ" altLang="cs-CZ"/>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3" end="3"/>
                                            </p:txEl>
                                          </p:spTgt>
                                        </p:tgtEl>
                                        <p:attrNameLst>
                                          <p:attrName>style.visibility</p:attrName>
                                        </p:attrNameLst>
                                      </p:cBhvr>
                                      <p:to>
                                        <p:strVal val="visible"/>
                                      </p:to>
                                    </p:set>
                                    <p:anim calcmode="lin" valueType="num">
                                      <p:cBhvr additive="base">
                                        <p:cTn id="7"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Nadpis 1"/>
          <p:cNvSpPr>
            <a:spLocks noGrp="1"/>
          </p:cNvSpPr>
          <p:nvPr>
            <p:ph type="title"/>
          </p:nvPr>
        </p:nvSpPr>
        <p:spPr bwMode="auto">
          <a:xfrm>
            <a:off x="900113" y="274638"/>
            <a:ext cx="7786687" cy="993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dirty="0" smtClean="0">
                <a:latin typeface="Arial" charset="0"/>
                <a:cs typeface="Arial" charset="0"/>
              </a:rPr>
              <a:t>Právní úprava </a:t>
            </a:r>
            <a:br>
              <a:rPr lang="cs-CZ" altLang="cs-CZ" sz="2400" dirty="0" smtClean="0">
                <a:latin typeface="Arial" charset="0"/>
                <a:cs typeface="Arial" charset="0"/>
              </a:rPr>
            </a:br>
            <a:endParaRPr lang="cs-CZ" altLang="cs-CZ" sz="2400" dirty="0" smtClean="0">
              <a:latin typeface="Arial" charset="0"/>
              <a:cs typeface="Arial" charset="0"/>
            </a:endParaRPr>
          </a:p>
        </p:txBody>
      </p:sp>
      <p:sp>
        <p:nvSpPr>
          <p:cNvPr id="9219" name="Zástupný symbol pro obsah 2"/>
          <p:cNvSpPr>
            <a:spLocks noGrp="1"/>
          </p:cNvSpPr>
          <p:nvPr>
            <p:ph idx="1"/>
          </p:nvPr>
        </p:nvSpPr>
        <p:spPr bwMode="auto">
          <a:xfrm>
            <a:off x="467545" y="1196975"/>
            <a:ext cx="8219256" cy="42481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ctr">
              <a:buFont typeface="Arial" charset="0"/>
              <a:buNone/>
              <a:defRPr/>
            </a:pPr>
            <a:r>
              <a:rPr lang="cs-CZ" altLang="cs-CZ" sz="2000" b="1" dirty="0" smtClean="0">
                <a:latin typeface="Arial" charset="0"/>
                <a:cs typeface="Arial" charset="0"/>
              </a:rPr>
              <a:t>Zákon č. 65/2017 Sb., o </a:t>
            </a:r>
            <a:r>
              <a:rPr lang="cs-CZ" altLang="cs-CZ" sz="2000" b="1" dirty="0">
                <a:latin typeface="Arial" charset="0"/>
                <a:cs typeface="Arial" charset="0"/>
              </a:rPr>
              <a:t>ochraně zdraví před škodlivými účinky návykových </a:t>
            </a:r>
            <a:r>
              <a:rPr lang="cs-CZ" altLang="cs-CZ" sz="2000" b="1" dirty="0" smtClean="0">
                <a:latin typeface="Arial" charset="0"/>
                <a:cs typeface="Arial" charset="0"/>
              </a:rPr>
              <a:t>látek</a:t>
            </a:r>
          </a:p>
          <a:p>
            <a:pPr marL="0" indent="0" algn="ctr">
              <a:buFont typeface="Arial" charset="0"/>
              <a:buNone/>
              <a:defRPr/>
            </a:pPr>
            <a:endParaRPr lang="cs-CZ" sz="2000" b="1" dirty="0">
              <a:latin typeface="Arial" charset="0"/>
              <a:cs typeface="Arial" charset="0"/>
            </a:endParaRPr>
          </a:p>
          <a:p>
            <a:pPr algn="just">
              <a:defRPr/>
            </a:pPr>
            <a:r>
              <a:rPr lang="cs-CZ" altLang="cs-CZ" sz="2000" dirty="0">
                <a:cs typeface="Arial" charset="0"/>
              </a:rPr>
              <a:t>Zveřejněn ve Sbírce zákonů dne </a:t>
            </a:r>
            <a:r>
              <a:rPr lang="cs-CZ" altLang="cs-CZ" sz="2000" dirty="0" smtClean="0">
                <a:cs typeface="Arial" charset="0"/>
              </a:rPr>
              <a:t>3. března 2017</a:t>
            </a:r>
            <a:endParaRPr lang="cs-CZ" altLang="cs-CZ" sz="2000" dirty="0">
              <a:cs typeface="Arial" charset="0"/>
            </a:endParaRPr>
          </a:p>
          <a:p>
            <a:pPr algn="just">
              <a:defRPr/>
            </a:pPr>
            <a:r>
              <a:rPr lang="cs-CZ" altLang="cs-CZ" sz="2000" b="1" dirty="0">
                <a:cs typeface="Arial" charset="0"/>
              </a:rPr>
              <a:t>Účinnost </a:t>
            </a:r>
            <a:r>
              <a:rPr lang="cs-CZ" altLang="cs-CZ" sz="2000" b="1" dirty="0" smtClean="0">
                <a:cs typeface="Arial" charset="0"/>
              </a:rPr>
              <a:t> </a:t>
            </a:r>
            <a:r>
              <a:rPr lang="cs-CZ" altLang="cs-CZ" sz="2000" dirty="0" smtClean="0">
                <a:cs typeface="Arial" charset="0"/>
              </a:rPr>
              <a:t>od </a:t>
            </a:r>
            <a:r>
              <a:rPr lang="cs-CZ" altLang="cs-CZ" sz="2000" b="1" dirty="0" smtClean="0">
                <a:solidFill>
                  <a:srgbClr val="00B050"/>
                </a:solidFill>
                <a:cs typeface="Arial" charset="0"/>
              </a:rPr>
              <a:t>31. května 2017</a:t>
            </a:r>
          </a:p>
          <a:p>
            <a:pPr algn="just">
              <a:defRPr/>
            </a:pPr>
            <a:endParaRPr lang="cs-CZ" altLang="cs-CZ" sz="2000" b="1" dirty="0" smtClean="0">
              <a:solidFill>
                <a:srgbClr val="00B050"/>
              </a:solidFill>
              <a:cs typeface="Arial" charset="0"/>
            </a:endParaRPr>
          </a:p>
          <a:p>
            <a:pPr algn="just">
              <a:defRPr/>
            </a:pPr>
            <a:r>
              <a:rPr lang="cs-CZ" altLang="cs-CZ" sz="2000" dirty="0">
                <a:cs typeface="Arial" charset="0"/>
              </a:rPr>
              <a:t>dosavadní právní úprava – </a:t>
            </a:r>
            <a:r>
              <a:rPr lang="cs-CZ" altLang="cs-CZ" sz="2000" u="sng" dirty="0">
                <a:cs typeface="Arial" charset="0"/>
              </a:rPr>
              <a:t>zákon č. 379/2005 Sb., </a:t>
            </a:r>
            <a:r>
              <a:rPr lang="cs-CZ" altLang="cs-CZ" sz="2000" dirty="0">
                <a:cs typeface="Arial" charset="0"/>
              </a:rPr>
              <a:t>o opatřeních k ochraně před škodami působenými tabákovými výrobky, alkoholem a jinými návykovými látkami a o změně souvisejících zákonů, ve znění pozdějších předpisů </a:t>
            </a:r>
          </a:p>
          <a:p>
            <a:pPr algn="just">
              <a:buFont typeface="Arial" charset="0"/>
              <a:buNone/>
              <a:defRPr/>
            </a:pPr>
            <a:endParaRPr lang="cs-CZ" altLang="cs-CZ" sz="20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Nadpis 1"/>
          <p:cNvSpPr>
            <a:spLocks noGrp="1"/>
          </p:cNvSpPr>
          <p:nvPr>
            <p:ph type="title"/>
          </p:nvPr>
        </p:nvSpPr>
        <p:spPr bwMode="auto">
          <a:xfrm>
            <a:off x="900113" y="274638"/>
            <a:ext cx="7786687" cy="993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Právní úprava </a:t>
            </a:r>
            <a:br>
              <a:rPr lang="cs-CZ" altLang="cs-CZ" sz="2400" smtClean="0">
                <a:latin typeface="Arial" charset="0"/>
                <a:cs typeface="Arial" charset="0"/>
              </a:rPr>
            </a:br>
            <a:endParaRPr lang="cs-CZ" altLang="cs-CZ" sz="2400" smtClean="0">
              <a:latin typeface="Arial" charset="0"/>
              <a:cs typeface="Arial" charset="0"/>
            </a:endParaRPr>
          </a:p>
        </p:txBody>
      </p:sp>
      <p:sp>
        <p:nvSpPr>
          <p:cNvPr id="9219" name="Zástupný symbol pro obsah 2"/>
          <p:cNvSpPr>
            <a:spLocks noGrp="1"/>
          </p:cNvSpPr>
          <p:nvPr>
            <p:ph idx="1"/>
          </p:nvPr>
        </p:nvSpPr>
        <p:spPr bwMode="auto">
          <a:xfrm>
            <a:off x="467545" y="1196975"/>
            <a:ext cx="8219256" cy="42481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ctr">
              <a:buFont typeface="Arial" charset="0"/>
              <a:buNone/>
              <a:defRPr/>
            </a:pPr>
            <a:r>
              <a:rPr lang="cs-CZ" altLang="cs-CZ" sz="2000" b="1" dirty="0" smtClean="0">
                <a:latin typeface="Arial" charset="0"/>
                <a:cs typeface="Arial" charset="0"/>
              </a:rPr>
              <a:t>Zákon č. 65/2017 Sb., o </a:t>
            </a:r>
            <a:r>
              <a:rPr lang="cs-CZ" altLang="cs-CZ" sz="2000" b="1" dirty="0">
                <a:latin typeface="Arial" charset="0"/>
                <a:cs typeface="Arial" charset="0"/>
              </a:rPr>
              <a:t>ochraně zdraví před škodlivými účinky návykových </a:t>
            </a:r>
            <a:r>
              <a:rPr lang="cs-CZ" altLang="cs-CZ" sz="2000" b="1" dirty="0" smtClean="0">
                <a:latin typeface="Arial" charset="0"/>
                <a:cs typeface="Arial" charset="0"/>
              </a:rPr>
              <a:t>látek</a:t>
            </a:r>
          </a:p>
          <a:p>
            <a:pPr marL="0" indent="0" algn="ctr">
              <a:buFont typeface="Arial" charset="0"/>
              <a:buNone/>
              <a:defRPr/>
            </a:pPr>
            <a:endParaRPr lang="cs-CZ" sz="2000" b="1" dirty="0">
              <a:latin typeface="Arial" charset="0"/>
              <a:cs typeface="Arial" charset="0"/>
            </a:endParaRPr>
          </a:p>
          <a:p>
            <a:pPr algn="just">
              <a:defRPr/>
            </a:pPr>
            <a:r>
              <a:rPr lang="cs-CZ" altLang="cs-CZ" sz="2000" dirty="0">
                <a:cs typeface="Arial" charset="0"/>
              </a:rPr>
              <a:t>Zveřejněn ve Sbírce zákonů dne </a:t>
            </a:r>
            <a:r>
              <a:rPr lang="cs-CZ" altLang="cs-CZ" sz="2000" dirty="0" smtClean="0">
                <a:cs typeface="Arial" charset="0"/>
              </a:rPr>
              <a:t>3. března 2017</a:t>
            </a:r>
            <a:endParaRPr lang="cs-CZ" altLang="cs-CZ" sz="2000" dirty="0">
              <a:cs typeface="Arial" charset="0"/>
            </a:endParaRPr>
          </a:p>
          <a:p>
            <a:pPr algn="just">
              <a:defRPr/>
            </a:pPr>
            <a:r>
              <a:rPr lang="cs-CZ" altLang="cs-CZ" sz="2000" b="1" dirty="0">
                <a:cs typeface="Arial" charset="0"/>
              </a:rPr>
              <a:t>Účinnost </a:t>
            </a:r>
            <a:r>
              <a:rPr lang="cs-CZ" altLang="cs-CZ" sz="2000" b="1" dirty="0" smtClean="0">
                <a:cs typeface="Arial" charset="0"/>
              </a:rPr>
              <a:t> </a:t>
            </a:r>
            <a:r>
              <a:rPr lang="cs-CZ" altLang="cs-CZ" sz="2000" dirty="0" smtClean="0">
                <a:cs typeface="Arial" charset="0"/>
              </a:rPr>
              <a:t>od </a:t>
            </a:r>
            <a:r>
              <a:rPr lang="cs-CZ" altLang="cs-CZ" sz="2000" b="1" dirty="0" smtClean="0">
                <a:solidFill>
                  <a:srgbClr val="00B050"/>
                </a:solidFill>
                <a:cs typeface="Arial" charset="0"/>
              </a:rPr>
              <a:t>31. května 2017</a:t>
            </a:r>
          </a:p>
          <a:p>
            <a:pPr algn="just">
              <a:defRPr/>
            </a:pPr>
            <a:endParaRPr lang="cs-CZ" altLang="cs-CZ" sz="2000" b="1" dirty="0" smtClean="0">
              <a:solidFill>
                <a:srgbClr val="00B050"/>
              </a:solidFill>
              <a:cs typeface="Arial" charset="0"/>
            </a:endParaRPr>
          </a:p>
          <a:p>
            <a:pPr algn="just">
              <a:defRPr/>
            </a:pPr>
            <a:r>
              <a:rPr lang="cs-CZ" altLang="cs-CZ" sz="2000" dirty="0">
                <a:cs typeface="Arial" charset="0"/>
              </a:rPr>
              <a:t>dosavadní právní úprava – </a:t>
            </a:r>
            <a:r>
              <a:rPr lang="cs-CZ" altLang="cs-CZ" sz="2000" u="sng" dirty="0">
                <a:cs typeface="Arial" charset="0"/>
              </a:rPr>
              <a:t>zákon č. 379/2005 Sb., </a:t>
            </a:r>
            <a:r>
              <a:rPr lang="cs-CZ" altLang="cs-CZ" sz="2000" dirty="0">
                <a:cs typeface="Arial" charset="0"/>
              </a:rPr>
              <a:t>o opatřeních k ochraně před škodami působenými tabákovými výrobky, alkoholem a jinými návykovými látkami a o změně souvisejících zákonů, ve znění pozdějších předpisů </a:t>
            </a:r>
          </a:p>
          <a:p>
            <a:pPr algn="just">
              <a:buFont typeface="Arial" charset="0"/>
              <a:buNone/>
              <a:defRPr/>
            </a:pPr>
            <a:endParaRPr lang="cs-CZ" altLang="cs-CZ" sz="20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539552" y="1268413"/>
            <a:ext cx="7993261"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defRPr/>
            </a:pPr>
            <a:r>
              <a:rPr lang="cs-CZ" altLang="cs-CZ" sz="2000" dirty="0" smtClean="0">
                <a:solidFill>
                  <a:srgbClr val="FF0000"/>
                </a:solidFill>
                <a:latin typeface="Arial" charset="0"/>
                <a:cs typeface="Arial" charset="0"/>
              </a:rPr>
              <a:t>do 30. května 2017</a:t>
            </a:r>
          </a:p>
          <a:p>
            <a:pPr marL="0" indent="0">
              <a:buFont typeface="Arial" charset="0"/>
              <a:buNone/>
              <a:defRPr/>
            </a:pPr>
            <a:r>
              <a:rPr lang="cs-CZ" sz="1600" dirty="0"/>
              <a:t>§ 9a </a:t>
            </a:r>
          </a:p>
          <a:p>
            <a:pPr marL="0" indent="0" algn="just">
              <a:spcBef>
                <a:spcPts val="0"/>
              </a:spcBef>
              <a:buFont typeface="Arial" charset="0"/>
              <a:buNone/>
              <a:defRPr/>
            </a:pPr>
            <a:r>
              <a:rPr lang="cs-CZ" sz="1600" dirty="0" smtClean="0"/>
              <a:t>„</a:t>
            </a:r>
            <a:r>
              <a:rPr lang="cs-CZ" sz="1600" i="1" dirty="0" smtClean="0"/>
              <a:t>Obec </a:t>
            </a:r>
            <a:r>
              <a:rPr lang="cs-CZ" sz="1600" i="1" dirty="0"/>
              <a:t>v samostatné působnosti může obecně závaznou vyhláškou dočasně nebo trvale </a:t>
            </a:r>
            <a:r>
              <a:rPr lang="cs-CZ" sz="1600" b="1" i="1" dirty="0"/>
              <a:t>zakázat kouření </a:t>
            </a:r>
            <a:r>
              <a:rPr lang="cs-CZ" sz="1600" i="1" u="sng" dirty="0"/>
              <a:t>na veřejně přístupných dětských hřištích, veřejně přístupných sportovištích, nebo ve vnitřních prostorách budov určených pro pořádání sportovních, kulturních a společenských akcí, anebo na sportovních, kulturních a společenských akcích, pokud jsou tato místa nebo akce určeny </a:t>
            </a:r>
            <a:r>
              <a:rPr lang="cs-CZ" sz="1600" i="1" u="sng" dirty="0" smtClean="0"/>
              <a:t>nebo vyhrazeny </a:t>
            </a:r>
            <a:r>
              <a:rPr lang="cs-CZ" sz="1600" i="1" u="sng" dirty="0"/>
              <a:t>osobám mladším 18 let</a:t>
            </a:r>
            <a:r>
              <a:rPr lang="cs-CZ" sz="1600" i="1" u="sng" dirty="0" smtClean="0"/>
              <a:t>.“.</a:t>
            </a:r>
            <a:endParaRPr lang="cs-CZ" sz="1600" i="1" u="sng" dirty="0"/>
          </a:p>
          <a:p>
            <a:pPr marL="0" indent="0">
              <a:buFont typeface="Arial" charset="0"/>
              <a:buNone/>
              <a:defRPr/>
            </a:pPr>
            <a:r>
              <a:rPr lang="cs-CZ" sz="1600" dirty="0"/>
              <a:t>§ 13 </a:t>
            </a:r>
          </a:p>
          <a:p>
            <a:pPr marL="0" indent="0" algn="just">
              <a:buFont typeface="Arial" charset="0"/>
              <a:buNone/>
              <a:defRPr/>
            </a:pPr>
            <a:r>
              <a:rPr lang="cs-CZ" sz="1600" i="1" dirty="0" smtClean="0"/>
              <a:t>„Obec </a:t>
            </a:r>
            <a:r>
              <a:rPr lang="cs-CZ" sz="1600" i="1" dirty="0"/>
              <a:t>v samostatné působnosti může v případě konání kulturní, společenské nebo sportovní akce přístupné veřejnosti s důvodným rizikem nárůstu problémů </a:t>
            </a:r>
            <a:r>
              <a:rPr lang="cs-CZ" sz="1600" i="1" dirty="0" smtClean="0"/>
              <a:t/>
            </a:r>
            <a:br>
              <a:rPr lang="cs-CZ" sz="1600" i="1" dirty="0" smtClean="0"/>
            </a:br>
            <a:r>
              <a:rPr lang="cs-CZ" sz="1600" i="1" dirty="0" smtClean="0"/>
              <a:t>a </a:t>
            </a:r>
            <a:r>
              <a:rPr lang="cs-CZ" sz="1600" i="1" dirty="0"/>
              <a:t>negativních společenských jevů způsobených jednáním fyzických osob pod vlivem alkoholu obecně závaznou vyhláškou </a:t>
            </a:r>
            <a:r>
              <a:rPr lang="cs-CZ" sz="1600" b="1" i="1" dirty="0"/>
              <a:t>omezit nebo zakázat v určitých dnech nebo hodinách nebo na určitých místech prodej, podávání </a:t>
            </a:r>
            <a:r>
              <a:rPr lang="cs-CZ" sz="1600" b="1" i="1" dirty="0" smtClean="0"/>
              <a:t/>
            </a:r>
            <a:br>
              <a:rPr lang="cs-CZ" sz="1600" b="1" i="1" dirty="0" smtClean="0"/>
            </a:br>
            <a:r>
              <a:rPr lang="cs-CZ" sz="1600" b="1" i="1" dirty="0" smtClean="0"/>
              <a:t>a </a:t>
            </a:r>
            <a:r>
              <a:rPr lang="cs-CZ" sz="1600" b="1" i="1" dirty="0"/>
              <a:t>konzumaci alkoholických nápojů</a:t>
            </a:r>
            <a:r>
              <a:rPr lang="cs-CZ" sz="1600" i="1" dirty="0" smtClean="0"/>
              <a:t>.“</a:t>
            </a:r>
            <a:endParaRPr lang="cs-CZ" sz="1600" i="1" dirty="0"/>
          </a:p>
          <a:p>
            <a:pPr marL="0" indent="0" algn="just">
              <a:buFont typeface="Arial" charset="0"/>
              <a:buNone/>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539552" y="1268413"/>
            <a:ext cx="7993261"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defRPr/>
            </a:pPr>
            <a:r>
              <a:rPr lang="cs-CZ" altLang="cs-CZ" sz="2000" dirty="0" smtClean="0">
                <a:solidFill>
                  <a:srgbClr val="00CC00"/>
                </a:solidFill>
                <a:latin typeface="Arial" charset="0"/>
                <a:cs typeface="Arial" charset="0"/>
              </a:rPr>
              <a:t>od 31. května 2017</a:t>
            </a:r>
          </a:p>
          <a:p>
            <a:pPr marL="0" indent="0">
              <a:buFont typeface="Arial" charset="0"/>
              <a:buNone/>
              <a:defRPr/>
            </a:pPr>
            <a:r>
              <a:rPr lang="cs-CZ" sz="1600" dirty="0"/>
              <a:t>§ </a:t>
            </a:r>
            <a:r>
              <a:rPr lang="cs-CZ" sz="1600" dirty="0" smtClean="0"/>
              <a:t>17 </a:t>
            </a:r>
            <a:r>
              <a:rPr lang="cs-CZ" sz="1600" b="1" dirty="0" smtClean="0"/>
              <a:t>Obecně </a:t>
            </a:r>
            <a:r>
              <a:rPr lang="cs-CZ" sz="1600" b="1" dirty="0"/>
              <a:t>závazná vyhláška obce </a:t>
            </a:r>
            <a:endParaRPr lang="cs-CZ" sz="1600" dirty="0"/>
          </a:p>
          <a:p>
            <a:pPr marL="0" indent="0" algn="just">
              <a:buFont typeface="Arial" charset="0"/>
              <a:buNone/>
              <a:defRPr/>
            </a:pPr>
            <a:r>
              <a:rPr lang="cs-CZ" sz="1600" b="1" dirty="0"/>
              <a:t> </a:t>
            </a:r>
            <a:r>
              <a:rPr lang="cs-CZ" sz="1600" dirty="0" smtClean="0"/>
              <a:t>„(</a:t>
            </a:r>
            <a:r>
              <a:rPr lang="cs-CZ" sz="1600" i="1" dirty="0"/>
              <a:t>1) Obec může obecně závaznou vyhláškou </a:t>
            </a:r>
            <a:r>
              <a:rPr lang="cs-CZ" sz="1600" b="1" i="1" dirty="0"/>
              <a:t>zakázat kouření a zakázat používání elektronických cigaret</a:t>
            </a:r>
            <a:r>
              <a:rPr lang="cs-CZ" sz="1600" i="1" dirty="0"/>
              <a:t> na </a:t>
            </a:r>
            <a:r>
              <a:rPr lang="cs-CZ" sz="1600" i="1" u="sng" dirty="0"/>
              <a:t>veřejném prostranství, které se nachází </a:t>
            </a:r>
            <a:r>
              <a:rPr lang="cs-CZ" sz="1600" i="1" u="sng" dirty="0" smtClean="0"/>
              <a:t/>
            </a:r>
            <a:br>
              <a:rPr lang="cs-CZ" sz="1600" i="1" u="sng" dirty="0" smtClean="0"/>
            </a:br>
            <a:r>
              <a:rPr lang="cs-CZ" sz="1600" i="1" u="sng" dirty="0" smtClean="0"/>
              <a:t>v </a:t>
            </a:r>
            <a:r>
              <a:rPr lang="cs-CZ" sz="1600" i="1" u="sng" dirty="0"/>
              <a:t>blízkosti školy, školského zařízení nebo jiného prostoru vyhrazeného pro aktivity osob mladších 18 let. </a:t>
            </a:r>
          </a:p>
          <a:p>
            <a:pPr marL="0" indent="0">
              <a:buFont typeface="Arial" charset="0"/>
              <a:buNone/>
              <a:defRPr/>
            </a:pPr>
            <a:r>
              <a:rPr lang="cs-CZ" sz="1600" i="1" dirty="0" smtClean="0"/>
              <a:t>(</a:t>
            </a:r>
            <a:r>
              <a:rPr lang="cs-CZ" sz="1600" i="1" dirty="0"/>
              <a:t>2) Obec může dále obecně závaznou vyhláškou </a:t>
            </a:r>
            <a:endParaRPr lang="cs-CZ" sz="1600" i="1" dirty="0" smtClean="0"/>
          </a:p>
          <a:p>
            <a:pPr marL="0" indent="0" algn="just">
              <a:buFont typeface="Arial" charset="0"/>
              <a:buNone/>
              <a:defRPr/>
            </a:pPr>
            <a:r>
              <a:rPr lang="cs-CZ" sz="1600" i="1" dirty="0" smtClean="0"/>
              <a:t>a</a:t>
            </a:r>
            <a:r>
              <a:rPr lang="cs-CZ" sz="1600" i="1" dirty="0"/>
              <a:t>) </a:t>
            </a:r>
            <a:r>
              <a:rPr lang="cs-CZ" sz="1600" b="1" i="1" dirty="0"/>
              <a:t>zakázat konzumaci alkoholických nápojů </a:t>
            </a:r>
            <a:r>
              <a:rPr lang="cs-CZ" sz="1600" i="1" dirty="0"/>
              <a:t>na </a:t>
            </a:r>
            <a:r>
              <a:rPr lang="cs-CZ" sz="1600" i="1" u="sng" dirty="0"/>
              <a:t>veřejně přístupném místě nebo veřejnosti přístupné akci, pokud je toto místo nebo akce přístupná osobám mladším 18 let, </a:t>
            </a:r>
            <a:r>
              <a:rPr lang="cs-CZ" sz="1600" i="1" u="sng" dirty="0" smtClean="0"/>
              <a:t> </a:t>
            </a:r>
            <a:endParaRPr lang="cs-CZ" sz="1600" i="1" u="sng" dirty="0"/>
          </a:p>
          <a:p>
            <a:pPr marL="0" indent="0" algn="just">
              <a:buFont typeface="Arial" charset="0"/>
              <a:buNone/>
              <a:defRPr/>
            </a:pPr>
            <a:r>
              <a:rPr lang="cs-CZ" sz="1600" i="1" dirty="0"/>
              <a:t>b) </a:t>
            </a:r>
            <a:r>
              <a:rPr lang="cs-CZ" sz="1600" b="1" i="1" dirty="0"/>
              <a:t>omezit nebo zakázat v určitých dnech nebo hodinách nebo na určitém místě prodej, podávání a konzumaci alkoholických nápojů </a:t>
            </a:r>
            <a:r>
              <a:rPr lang="cs-CZ" sz="1600" i="1" dirty="0"/>
              <a:t>v případě konání kulturní, sportovní nebo jiné společenské akce přístupné veřejnosti</a:t>
            </a:r>
            <a:r>
              <a:rPr lang="cs-CZ" sz="1600" i="1" dirty="0" smtClean="0"/>
              <a:t>.“.</a:t>
            </a:r>
            <a:endParaRPr lang="cs-CZ" sz="1600" i="1" dirty="0"/>
          </a:p>
          <a:p>
            <a:pPr marL="0" indent="0" algn="just">
              <a:buFont typeface="Arial" charset="0"/>
              <a:buNone/>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900113" y="1268413"/>
            <a:ext cx="7632700"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1600" b="1" u="sng" dirty="0" smtClean="0">
                <a:solidFill>
                  <a:srgbClr val="FF0000"/>
                </a:solidFill>
              </a:rPr>
              <a:t>Regulace kouření </a:t>
            </a:r>
          </a:p>
          <a:p>
            <a:pPr>
              <a:buFont typeface="Wingdings" panose="05000000000000000000" pitchFamily="2" charset="2"/>
              <a:buChar char="Ø"/>
              <a:defRPr/>
            </a:pPr>
            <a:r>
              <a:rPr lang="cs-CZ" sz="1600" b="1" dirty="0" smtClean="0"/>
              <a:t>možnost zakázat kouření jakož i nově používání elektronických cigaret</a:t>
            </a:r>
          </a:p>
          <a:p>
            <a:pPr>
              <a:buFont typeface="Wingdings" panose="05000000000000000000" pitchFamily="2" charset="2"/>
              <a:buChar char="Ø"/>
              <a:defRPr/>
            </a:pPr>
            <a:endParaRPr lang="cs-CZ" sz="1600" b="1" dirty="0" smtClean="0"/>
          </a:p>
          <a:p>
            <a:pPr>
              <a:buFont typeface="Wingdings" panose="05000000000000000000" pitchFamily="2" charset="2"/>
              <a:buChar char="Ø"/>
              <a:defRPr/>
            </a:pPr>
            <a:r>
              <a:rPr lang="cs-CZ" sz="1600" b="1" dirty="0" smtClean="0"/>
              <a:t>pouze na některých veřejných prostranstvích </a:t>
            </a:r>
          </a:p>
          <a:p>
            <a:pPr>
              <a:buFont typeface="Wingdings" panose="05000000000000000000" pitchFamily="2" charset="2"/>
              <a:buChar char="Ø"/>
              <a:defRPr/>
            </a:pPr>
            <a:endParaRPr lang="cs-CZ" sz="1600" b="1" dirty="0" smtClean="0"/>
          </a:p>
          <a:p>
            <a:pPr>
              <a:buFont typeface="Wingdings" panose="05000000000000000000" pitchFamily="2" charset="2"/>
              <a:buChar char="Ø"/>
              <a:defRPr/>
            </a:pPr>
            <a:r>
              <a:rPr lang="cs-CZ" sz="1600" b="1" dirty="0" smtClean="0"/>
              <a:t>podmínkou je, že jde veřejná prostranství v blízkosti </a:t>
            </a:r>
            <a:r>
              <a:rPr lang="cs-CZ" sz="1600" b="1" i="1" u="sng" dirty="0" smtClean="0"/>
              <a:t> školy</a:t>
            </a:r>
            <a:r>
              <a:rPr lang="cs-CZ" sz="1600" b="1" i="1" u="sng" dirty="0"/>
              <a:t>, školského zařízení nebo jiného prostoru vyhrazeného pro aktivity osob mladších 18 </a:t>
            </a:r>
            <a:r>
              <a:rPr lang="cs-CZ" sz="1600" b="1" i="1" u="sng" dirty="0" smtClean="0"/>
              <a:t>let</a:t>
            </a:r>
          </a:p>
          <a:p>
            <a:pPr>
              <a:buFont typeface="Wingdings" panose="05000000000000000000" pitchFamily="2" charset="2"/>
              <a:buChar char="Ø"/>
              <a:defRPr/>
            </a:pPr>
            <a:endParaRPr lang="cs-CZ" sz="1600" b="1" i="1" u="sng" dirty="0" smtClean="0"/>
          </a:p>
          <a:p>
            <a:pPr algn="just">
              <a:buFont typeface="Wingdings" panose="05000000000000000000" pitchFamily="2" charset="2"/>
              <a:buChar char="Ø"/>
              <a:defRPr/>
            </a:pPr>
            <a:r>
              <a:rPr lang="cs-CZ" sz="1600" b="1" dirty="0" smtClean="0"/>
              <a:t>pojem </a:t>
            </a:r>
            <a:r>
              <a:rPr lang="cs-CZ" sz="1600" b="1" dirty="0"/>
              <a:t>blízkost není </a:t>
            </a:r>
            <a:r>
              <a:rPr lang="cs-CZ" sz="1600" b="1" dirty="0" smtClean="0"/>
              <a:t>definován </a:t>
            </a:r>
            <a:r>
              <a:rPr lang="cs-CZ" sz="1600" b="1" dirty="0"/>
              <a:t>– na základě místních znalostí určuje </a:t>
            </a:r>
            <a:r>
              <a:rPr lang="cs-CZ" sz="1600" b="1" u="sng" dirty="0" smtClean="0"/>
              <a:t>konkrétní veřejná prostranství </a:t>
            </a:r>
            <a:r>
              <a:rPr lang="cs-CZ" sz="1600" b="1" dirty="0" smtClean="0"/>
              <a:t>obec.</a:t>
            </a:r>
          </a:p>
          <a:p>
            <a:pPr algn="just">
              <a:buFont typeface="Wingdings" panose="05000000000000000000" pitchFamily="2" charset="2"/>
              <a:buChar char="Ø"/>
              <a:defRPr/>
            </a:pPr>
            <a:endParaRPr lang="cs-CZ" sz="1600" b="1" dirty="0" smtClean="0"/>
          </a:p>
          <a:p>
            <a:pPr algn="just">
              <a:buFont typeface="Wingdings" panose="05000000000000000000" pitchFamily="2" charset="2"/>
              <a:buChar char="Ø"/>
              <a:defRPr/>
            </a:pPr>
            <a:r>
              <a:rPr lang="cs-CZ" sz="1600" b="1" dirty="0" smtClean="0"/>
              <a:t>nový zákon rozšiřuje výčet míst, kde je kouřit zakázáno – dopad na stávající OZV. </a:t>
            </a:r>
          </a:p>
          <a:p>
            <a:pPr>
              <a:buFont typeface="Wingdings" panose="05000000000000000000" pitchFamily="2" charset="2"/>
              <a:buChar char="Ø"/>
              <a:defRPr/>
            </a:pPr>
            <a:endParaRPr lang="cs-CZ" sz="1600" b="1" dirty="0"/>
          </a:p>
          <a:p>
            <a:pPr marL="0" indent="0">
              <a:buNone/>
              <a:defRPr/>
            </a:pPr>
            <a:r>
              <a:rPr lang="cs-CZ" sz="1600" b="1" dirty="0"/>
              <a:t> </a:t>
            </a:r>
            <a:endParaRPr lang="cs-CZ" altLang="cs-CZ" sz="1600" b="1" dirty="0"/>
          </a:p>
        </p:txBody>
      </p:sp>
    </p:spTree>
    <p:extLst>
      <p:ext uri="{BB962C8B-B14F-4D97-AF65-F5344CB8AC3E}">
        <p14:creationId xmlns:p14="http://schemas.microsoft.com/office/powerpoint/2010/main" val="21489594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dirty="0" smtClean="0">
                <a:latin typeface="Arial" charset="0"/>
                <a:cs typeface="Arial" charset="0"/>
              </a:rPr>
              <a:t>Místa se zákazem kouření stanovená zákonem  </a:t>
            </a:r>
          </a:p>
        </p:txBody>
      </p:sp>
      <p:sp>
        <p:nvSpPr>
          <p:cNvPr id="10243" name="Zástupný symbol pro obsah 2"/>
          <p:cNvSpPr>
            <a:spLocks noGrp="1"/>
          </p:cNvSpPr>
          <p:nvPr>
            <p:ph idx="1"/>
          </p:nvPr>
        </p:nvSpPr>
        <p:spPr bwMode="auto">
          <a:xfrm>
            <a:off x="900113" y="1268413"/>
            <a:ext cx="7632700"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defRPr/>
            </a:pPr>
            <a:r>
              <a:rPr lang="cs-CZ" sz="1600" b="1" u="sng" dirty="0" smtClean="0"/>
              <a:t>§ 8</a:t>
            </a:r>
          </a:p>
          <a:p>
            <a:pPr marL="0" indent="0" algn="just">
              <a:buNone/>
              <a:defRPr/>
            </a:pPr>
            <a:r>
              <a:rPr lang="cs-CZ" sz="1600" b="1" dirty="0" smtClean="0"/>
              <a:t>(1</a:t>
            </a:r>
            <a:r>
              <a:rPr lang="cs-CZ" sz="1600" b="1" dirty="0"/>
              <a:t>) Zakazuje se kouřit</a:t>
            </a:r>
          </a:p>
          <a:p>
            <a:pPr marL="0" indent="0" algn="just">
              <a:buNone/>
              <a:defRPr/>
            </a:pPr>
            <a:r>
              <a:rPr lang="cs-CZ" sz="1600" dirty="0"/>
              <a:t> </a:t>
            </a:r>
          </a:p>
          <a:p>
            <a:pPr marL="0" indent="0" algn="just">
              <a:buNone/>
              <a:defRPr/>
            </a:pPr>
            <a:r>
              <a:rPr lang="cs-CZ" sz="1600" dirty="0"/>
              <a:t>a) ve veřejnosti volně přístupném vnitřním prostoru, s výjimkou stavebně odděleného prostoru vyhrazeného ke kouření,</a:t>
            </a:r>
          </a:p>
          <a:p>
            <a:pPr marL="0" indent="0" algn="just">
              <a:buNone/>
              <a:defRPr/>
            </a:pPr>
            <a:r>
              <a:rPr lang="cs-CZ" sz="1600" dirty="0"/>
              <a:t> </a:t>
            </a:r>
            <a:r>
              <a:rPr lang="cs-CZ" sz="1600" dirty="0" smtClean="0"/>
              <a:t>b</a:t>
            </a:r>
            <a:r>
              <a:rPr lang="cs-CZ" sz="1600" dirty="0"/>
              <a:t>) v tranzitním prostoru mezinárodního letiště, s výjimkou stavebně odděleného prostoru vyhrazeného ke kouření,</a:t>
            </a:r>
          </a:p>
          <a:p>
            <a:pPr marL="0" indent="0" algn="just">
              <a:buNone/>
              <a:defRPr/>
            </a:pPr>
            <a:r>
              <a:rPr lang="cs-CZ" sz="1600" dirty="0"/>
              <a:t> </a:t>
            </a:r>
            <a:r>
              <a:rPr lang="cs-CZ" sz="1600" dirty="0" smtClean="0"/>
              <a:t>c) </a:t>
            </a:r>
            <a:r>
              <a:rPr lang="cs-CZ" sz="1600" dirty="0"/>
              <a:t>na nástupišti, v přístřešku a čekárně veřejné dopravy,</a:t>
            </a:r>
          </a:p>
          <a:p>
            <a:pPr marL="0" indent="0" algn="just">
              <a:buNone/>
              <a:defRPr/>
            </a:pPr>
            <a:r>
              <a:rPr lang="cs-CZ" sz="1600" dirty="0"/>
              <a:t> </a:t>
            </a:r>
            <a:r>
              <a:rPr lang="cs-CZ" sz="1600" dirty="0" smtClean="0"/>
              <a:t>d</a:t>
            </a:r>
            <a:r>
              <a:rPr lang="cs-CZ" sz="1600" dirty="0"/>
              <a:t>) v dopravním prostředku veřejné dopravy,</a:t>
            </a:r>
          </a:p>
          <a:p>
            <a:pPr marL="0" indent="0" algn="just">
              <a:buNone/>
              <a:defRPr/>
            </a:pPr>
            <a:r>
              <a:rPr lang="cs-CZ" sz="1600" dirty="0"/>
              <a:t> </a:t>
            </a:r>
            <a:r>
              <a:rPr lang="cs-CZ" sz="1600" dirty="0" smtClean="0"/>
              <a:t>e</a:t>
            </a:r>
            <a:r>
              <a:rPr lang="cs-CZ" sz="1600" dirty="0"/>
              <a:t>) ve zdravotnickém zařízení a v prostorech souvisejících s jeho provozem, s výjimkou stavebně odděleného prostoru vyhrazeného ke kouření v uzavřeném psychiatrickém oddělení nebo v jiném zařízení pro léčbu závislostí,</a:t>
            </a:r>
          </a:p>
          <a:p>
            <a:pPr marL="0" indent="0" algn="just">
              <a:buNone/>
              <a:defRPr/>
            </a:pPr>
            <a:r>
              <a:rPr lang="cs-CZ" sz="1600" dirty="0"/>
              <a:t> </a:t>
            </a:r>
            <a:r>
              <a:rPr lang="cs-CZ" sz="1600" dirty="0" smtClean="0"/>
              <a:t>f</a:t>
            </a:r>
            <a:r>
              <a:rPr lang="cs-CZ" sz="1600" dirty="0"/>
              <a:t>) ve škole a školském zařízení,</a:t>
            </a:r>
          </a:p>
          <a:p>
            <a:pPr marL="0" indent="0" algn="just">
              <a:buNone/>
              <a:defRPr/>
            </a:pPr>
            <a:r>
              <a:rPr lang="cs-CZ" sz="1600" dirty="0"/>
              <a:t> </a:t>
            </a:r>
            <a:endParaRPr lang="cs-CZ" altLang="cs-CZ" sz="1600" dirty="0"/>
          </a:p>
        </p:txBody>
      </p:sp>
    </p:spTree>
    <p:extLst>
      <p:ext uri="{BB962C8B-B14F-4D97-AF65-F5344CB8AC3E}">
        <p14:creationId xmlns:p14="http://schemas.microsoft.com/office/powerpoint/2010/main" val="830124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dirty="0" smtClean="0">
                <a:latin typeface="Arial" charset="0"/>
                <a:cs typeface="Arial" charset="0"/>
              </a:rPr>
              <a:t>Místa se zákazem kouření stanovená zákonem  </a:t>
            </a:r>
          </a:p>
        </p:txBody>
      </p:sp>
      <p:sp>
        <p:nvSpPr>
          <p:cNvPr id="10243" name="Zástupný symbol pro obsah 2"/>
          <p:cNvSpPr>
            <a:spLocks noGrp="1"/>
          </p:cNvSpPr>
          <p:nvPr>
            <p:ph idx="1"/>
          </p:nvPr>
        </p:nvSpPr>
        <p:spPr bwMode="auto">
          <a:xfrm>
            <a:off x="899592" y="980728"/>
            <a:ext cx="7632700" cy="446474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defRPr/>
            </a:pPr>
            <a:r>
              <a:rPr lang="cs-CZ" sz="1600" b="1" u="sng" dirty="0" smtClean="0"/>
              <a:t>§ 8</a:t>
            </a:r>
          </a:p>
          <a:p>
            <a:pPr marL="0" indent="0" algn="just">
              <a:buNone/>
              <a:defRPr/>
            </a:pPr>
            <a:r>
              <a:rPr lang="cs-CZ" sz="1600" dirty="0" smtClean="0"/>
              <a:t>(</a:t>
            </a:r>
            <a:r>
              <a:rPr lang="cs-CZ" sz="1600" b="1" dirty="0" smtClean="0"/>
              <a:t>1</a:t>
            </a:r>
            <a:r>
              <a:rPr lang="cs-CZ" sz="1600" b="1" dirty="0"/>
              <a:t>) Zakazuje se kouřit</a:t>
            </a:r>
          </a:p>
          <a:p>
            <a:pPr marL="0" indent="0" algn="just">
              <a:buNone/>
              <a:defRPr/>
            </a:pPr>
            <a:r>
              <a:rPr lang="cs-CZ" sz="1600" dirty="0"/>
              <a:t> </a:t>
            </a:r>
            <a:r>
              <a:rPr lang="cs-CZ" sz="1600" dirty="0" smtClean="0"/>
              <a:t>g</a:t>
            </a:r>
            <a:r>
              <a:rPr lang="cs-CZ" sz="1600" dirty="0"/>
              <a:t>) v zařízení sociálně-právní ochrany </a:t>
            </a:r>
            <a:r>
              <a:rPr lang="cs-CZ" sz="1600" dirty="0" smtClean="0"/>
              <a:t>dětí, </a:t>
            </a:r>
            <a:r>
              <a:rPr lang="cs-CZ" sz="1600" dirty="0"/>
              <a:t>v provozovně, kde je provozována živnost, jejímž předmětem je péče o děti do 3 let, v prostoru, kde je poskytována služba péče o dítě v dětské skupině, nebo v zařízení, kde je uskutečňována mimoškolní výchova a vzdělávání, nezařazeném do rejstříku škol a školských zařízení,</a:t>
            </a:r>
          </a:p>
          <a:p>
            <a:pPr marL="0" indent="0" algn="just">
              <a:buNone/>
              <a:defRPr/>
            </a:pPr>
            <a:r>
              <a:rPr lang="cs-CZ" sz="1600" dirty="0"/>
              <a:t> </a:t>
            </a:r>
            <a:r>
              <a:rPr lang="cs-CZ" sz="1600" dirty="0" smtClean="0"/>
              <a:t>h</a:t>
            </a:r>
            <a:r>
              <a:rPr lang="cs-CZ" sz="1600" dirty="0"/>
              <a:t>) </a:t>
            </a:r>
            <a:r>
              <a:rPr lang="cs-CZ" sz="1600" u="sng" dirty="0"/>
              <a:t>v prostoru dětského hřiště a sportoviště určeného převážně pro osoby mladší 18 let,</a:t>
            </a:r>
          </a:p>
          <a:p>
            <a:pPr marL="0" indent="0" algn="just">
              <a:buNone/>
              <a:defRPr/>
            </a:pPr>
            <a:r>
              <a:rPr lang="cs-CZ" sz="1600" dirty="0"/>
              <a:t> </a:t>
            </a:r>
            <a:r>
              <a:rPr lang="cs-CZ" sz="1600" dirty="0" smtClean="0"/>
              <a:t>i</a:t>
            </a:r>
            <a:r>
              <a:rPr lang="cs-CZ" sz="1600" dirty="0"/>
              <a:t>) </a:t>
            </a:r>
            <a:r>
              <a:rPr lang="cs-CZ" sz="1600" u="sng" dirty="0"/>
              <a:t>ve vnitřním prostoru všech typů sportovišť,</a:t>
            </a:r>
          </a:p>
          <a:p>
            <a:pPr marL="0" indent="0" algn="just">
              <a:buNone/>
              <a:defRPr/>
            </a:pPr>
            <a:r>
              <a:rPr lang="cs-CZ" sz="1600" dirty="0"/>
              <a:t> </a:t>
            </a:r>
            <a:r>
              <a:rPr lang="cs-CZ" sz="1600" dirty="0" smtClean="0"/>
              <a:t>j</a:t>
            </a:r>
            <a:r>
              <a:rPr lang="cs-CZ" sz="1600" dirty="0"/>
              <a:t>) </a:t>
            </a:r>
            <a:r>
              <a:rPr lang="cs-CZ" sz="1600" u="sng" dirty="0"/>
              <a:t>ve vnitřním zábavním prostoru, jako je kino, divadlo, výstavní a koncertní síň a sportovní hala, a dále v jiném vnitřním prostoru po dobu pořádání kulturní a taneční akce,</a:t>
            </a:r>
          </a:p>
          <a:p>
            <a:pPr marL="0" indent="0" algn="just">
              <a:buNone/>
              <a:defRPr/>
            </a:pPr>
            <a:r>
              <a:rPr lang="cs-CZ" sz="1600" dirty="0"/>
              <a:t> </a:t>
            </a:r>
            <a:r>
              <a:rPr lang="cs-CZ" sz="1600" dirty="0" smtClean="0"/>
              <a:t>k</a:t>
            </a:r>
            <a:r>
              <a:rPr lang="cs-CZ" sz="1600" dirty="0"/>
              <a:t>) ve vnitřním prostoru provozovny stravovacích služeb, s výjimkou užívání vodních dýmek,</a:t>
            </a:r>
          </a:p>
          <a:p>
            <a:pPr marL="0" indent="0" algn="just">
              <a:buNone/>
              <a:defRPr/>
            </a:pPr>
            <a:r>
              <a:rPr lang="cs-CZ" sz="1600" dirty="0"/>
              <a:t> </a:t>
            </a:r>
            <a:r>
              <a:rPr lang="cs-CZ" sz="1600" dirty="0" smtClean="0"/>
              <a:t>l</a:t>
            </a:r>
            <a:r>
              <a:rPr lang="cs-CZ" sz="1600" dirty="0"/>
              <a:t>) v prostoru zoologické zahrady, s výjimkou vnějších prostor, které provozovatel zoologické zahrady ke kouření vyhradí.</a:t>
            </a:r>
          </a:p>
          <a:p>
            <a:pPr marL="0" indent="0" algn="just">
              <a:buNone/>
              <a:defRPr/>
            </a:pPr>
            <a:r>
              <a:rPr lang="cs-CZ" sz="1600" dirty="0"/>
              <a:t> </a:t>
            </a:r>
            <a:endParaRPr lang="cs-CZ" altLang="cs-CZ" sz="1600" dirty="0"/>
          </a:p>
        </p:txBody>
      </p:sp>
    </p:spTree>
    <p:extLst>
      <p:ext uri="{BB962C8B-B14F-4D97-AF65-F5344CB8AC3E}">
        <p14:creationId xmlns:p14="http://schemas.microsoft.com/office/powerpoint/2010/main" val="269556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900113" y="1268413"/>
            <a:ext cx="7632700"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1600" b="1" u="sng" dirty="0" smtClean="0">
                <a:solidFill>
                  <a:srgbClr val="FF0000"/>
                </a:solidFill>
              </a:rPr>
              <a:t>Alkohol </a:t>
            </a:r>
          </a:p>
          <a:p>
            <a:pPr>
              <a:buFont typeface="Wingdings" panose="05000000000000000000" pitchFamily="2" charset="2"/>
              <a:buChar char="Ø"/>
              <a:defRPr/>
            </a:pPr>
            <a:endParaRPr lang="cs-CZ" sz="1600" dirty="0" smtClean="0"/>
          </a:p>
          <a:p>
            <a:pPr>
              <a:buFont typeface="Wingdings" panose="05000000000000000000" pitchFamily="2" charset="2"/>
              <a:buChar char="Ø"/>
              <a:defRPr/>
            </a:pPr>
            <a:r>
              <a:rPr lang="cs-CZ" sz="1600" dirty="0" smtClean="0"/>
              <a:t>možnost zakázat </a:t>
            </a:r>
            <a:r>
              <a:rPr lang="cs-CZ" sz="1600" b="1" dirty="0" smtClean="0"/>
              <a:t>konzumac</a:t>
            </a:r>
            <a:r>
              <a:rPr lang="cs-CZ" sz="1600" dirty="0" smtClean="0"/>
              <a:t>i alkoholu</a:t>
            </a:r>
          </a:p>
          <a:p>
            <a:pPr>
              <a:buFont typeface="Wingdings" panose="05000000000000000000" pitchFamily="2" charset="2"/>
              <a:buChar char="Ø"/>
              <a:defRPr/>
            </a:pPr>
            <a:endParaRPr lang="cs-CZ" sz="1600" dirty="0" smtClean="0"/>
          </a:p>
          <a:p>
            <a:pPr>
              <a:buFont typeface="Wingdings" panose="05000000000000000000" pitchFamily="2" charset="2"/>
              <a:buChar char="Ø"/>
              <a:defRPr/>
            </a:pPr>
            <a:r>
              <a:rPr lang="cs-CZ" sz="1600" dirty="0" smtClean="0"/>
              <a:t>pouze na </a:t>
            </a:r>
            <a:r>
              <a:rPr lang="cs-CZ" sz="1600" b="1" dirty="0" smtClean="0"/>
              <a:t>veřejně přístupných místech </a:t>
            </a:r>
            <a:r>
              <a:rPr lang="cs-CZ" sz="1600" dirty="0" smtClean="0"/>
              <a:t>popř. na </a:t>
            </a:r>
            <a:r>
              <a:rPr lang="cs-CZ" sz="1600" b="1" dirty="0" smtClean="0"/>
              <a:t>veřejnosti přístupných akcích </a:t>
            </a:r>
          </a:p>
          <a:p>
            <a:pPr>
              <a:buFont typeface="Wingdings" panose="05000000000000000000" pitchFamily="2" charset="2"/>
              <a:buChar char="Ø"/>
              <a:defRPr/>
            </a:pPr>
            <a:endParaRPr lang="cs-CZ" sz="1600" b="1" dirty="0" smtClean="0"/>
          </a:p>
          <a:p>
            <a:pPr>
              <a:buFont typeface="Wingdings" panose="05000000000000000000" pitchFamily="2" charset="2"/>
              <a:buChar char="Ø"/>
              <a:defRPr/>
            </a:pPr>
            <a:r>
              <a:rPr lang="cs-CZ" sz="1600" dirty="0" smtClean="0"/>
              <a:t>podmínkou je, že jde místo či akce jsou </a:t>
            </a:r>
            <a:r>
              <a:rPr lang="cs-CZ" sz="1600" i="1" u="sng" dirty="0" smtClean="0"/>
              <a:t>přístupné </a:t>
            </a:r>
            <a:r>
              <a:rPr lang="cs-CZ" sz="1600" i="1" u="sng" dirty="0"/>
              <a:t>osobám mladším 18 let, </a:t>
            </a:r>
            <a:r>
              <a:rPr lang="cs-CZ" sz="1600" i="1" u="sng" dirty="0" smtClean="0"/>
              <a:t> </a:t>
            </a:r>
          </a:p>
          <a:p>
            <a:pPr>
              <a:buFont typeface="Wingdings" panose="05000000000000000000" pitchFamily="2" charset="2"/>
              <a:buChar char="Ø"/>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extLst>
      <p:ext uri="{BB962C8B-B14F-4D97-AF65-F5344CB8AC3E}">
        <p14:creationId xmlns:p14="http://schemas.microsoft.com/office/powerpoint/2010/main" val="235804948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900113" y="1268413"/>
            <a:ext cx="7632700"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sz="1600" b="1" u="sng" dirty="0" smtClean="0">
                <a:solidFill>
                  <a:srgbClr val="FF0000"/>
                </a:solidFill>
              </a:rPr>
              <a:t>Alkohol </a:t>
            </a:r>
          </a:p>
          <a:p>
            <a:pPr marL="0" indent="0">
              <a:buFont typeface="Arial" charset="0"/>
              <a:buNone/>
              <a:defRPr/>
            </a:pPr>
            <a:endParaRPr lang="cs-CZ" sz="1600" b="1" u="sng" dirty="0" smtClean="0">
              <a:solidFill>
                <a:srgbClr val="FF0000"/>
              </a:solidFill>
            </a:endParaRPr>
          </a:p>
          <a:p>
            <a:pPr marL="0" indent="0" algn="just">
              <a:buNone/>
              <a:defRPr/>
            </a:pPr>
            <a:r>
              <a:rPr lang="cs-CZ" sz="1800" b="1" dirty="0"/>
              <a:t>možnost </a:t>
            </a:r>
            <a:r>
              <a:rPr lang="cs-CZ" sz="1800" b="1" dirty="0" smtClean="0"/>
              <a:t>formou OZV</a:t>
            </a:r>
            <a:endParaRPr lang="cs-CZ" sz="1800" b="1" dirty="0"/>
          </a:p>
          <a:p>
            <a:pPr lvl="1" algn="just">
              <a:buFont typeface="Wingdings" panose="05000000000000000000" pitchFamily="2" charset="2"/>
              <a:buChar char="Ø"/>
              <a:defRPr/>
            </a:pPr>
            <a:r>
              <a:rPr lang="cs-CZ" b="1" dirty="0">
                <a:solidFill>
                  <a:srgbClr val="FF0000"/>
                </a:solidFill>
              </a:rPr>
              <a:t>omezit</a:t>
            </a:r>
          </a:p>
          <a:p>
            <a:pPr lvl="1" algn="just">
              <a:buFont typeface="Wingdings" panose="05000000000000000000" pitchFamily="2" charset="2"/>
              <a:buChar char="Ø"/>
              <a:defRPr/>
            </a:pPr>
            <a:r>
              <a:rPr lang="cs-CZ" b="1" dirty="0">
                <a:solidFill>
                  <a:srgbClr val="FF0000"/>
                </a:solidFill>
              </a:rPr>
              <a:t> zakázat </a:t>
            </a:r>
          </a:p>
          <a:p>
            <a:pPr lvl="2" algn="just">
              <a:buFont typeface="Wingdings" panose="05000000000000000000" pitchFamily="2" charset="2"/>
              <a:buChar char="Ø"/>
              <a:defRPr/>
            </a:pPr>
            <a:r>
              <a:rPr lang="cs-CZ" sz="1800" b="1" dirty="0">
                <a:solidFill>
                  <a:srgbClr val="0070C0"/>
                </a:solidFill>
              </a:rPr>
              <a:t>prodej </a:t>
            </a:r>
            <a:r>
              <a:rPr lang="cs-CZ" sz="1800" b="1" dirty="0"/>
              <a:t>alkoholických nápojů </a:t>
            </a:r>
          </a:p>
          <a:p>
            <a:pPr lvl="2" algn="just">
              <a:buFont typeface="Wingdings" panose="05000000000000000000" pitchFamily="2" charset="2"/>
              <a:buChar char="Ø"/>
              <a:defRPr/>
            </a:pPr>
            <a:r>
              <a:rPr lang="cs-CZ" sz="1800" b="1" dirty="0">
                <a:solidFill>
                  <a:srgbClr val="0070C0"/>
                </a:solidFill>
              </a:rPr>
              <a:t>podávání </a:t>
            </a:r>
            <a:r>
              <a:rPr lang="cs-CZ" sz="1800" b="1" dirty="0"/>
              <a:t>alkoholických nápojů </a:t>
            </a:r>
          </a:p>
          <a:p>
            <a:pPr lvl="2" algn="just">
              <a:buFont typeface="Wingdings" panose="05000000000000000000" pitchFamily="2" charset="2"/>
              <a:buChar char="Ø"/>
              <a:defRPr/>
            </a:pPr>
            <a:r>
              <a:rPr lang="cs-CZ" sz="1800" b="1" dirty="0">
                <a:solidFill>
                  <a:srgbClr val="0070C0"/>
                </a:solidFill>
              </a:rPr>
              <a:t> konzumaci  </a:t>
            </a:r>
            <a:r>
              <a:rPr lang="cs-CZ" sz="1800" b="1" dirty="0"/>
              <a:t>alkoholických nápojů </a:t>
            </a:r>
          </a:p>
          <a:p>
            <a:pPr lvl="3" algn="just">
              <a:buFont typeface="Wingdings" panose="05000000000000000000" pitchFamily="2" charset="2"/>
              <a:buChar char="Ø"/>
              <a:defRPr/>
            </a:pPr>
            <a:r>
              <a:rPr lang="cs-CZ" sz="1800" b="1" dirty="0">
                <a:solidFill>
                  <a:srgbClr val="00B050"/>
                </a:solidFill>
              </a:rPr>
              <a:t>v určitých dnech </a:t>
            </a:r>
          </a:p>
          <a:p>
            <a:pPr lvl="3" algn="just">
              <a:buFont typeface="Wingdings" panose="05000000000000000000" pitchFamily="2" charset="2"/>
              <a:buChar char="Ø"/>
              <a:defRPr/>
            </a:pPr>
            <a:r>
              <a:rPr lang="cs-CZ" sz="1800" b="1" dirty="0">
                <a:solidFill>
                  <a:srgbClr val="00B050"/>
                </a:solidFill>
              </a:rPr>
              <a:t> určitých hodinách  </a:t>
            </a:r>
          </a:p>
          <a:p>
            <a:pPr lvl="3" algn="just">
              <a:buFont typeface="Wingdings" panose="05000000000000000000" pitchFamily="2" charset="2"/>
              <a:buChar char="Ø"/>
              <a:defRPr/>
            </a:pPr>
            <a:r>
              <a:rPr lang="cs-CZ" sz="1800" b="1" dirty="0">
                <a:solidFill>
                  <a:srgbClr val="00B050"/>
                </a:solidFill>
              </a:rPr>
              <a:t>na určitém místě </a:t>
            </a:r>
          </a:p>
          <a:p>
            <a:pPr marL="342900" lvl="3" indent="-342900" algn="just">
              <a:buFont typeface="Wingdings" panose="05000000000000000000" pitchFamily="2" charset="2"/>
              <a:buChar char="Ø"/>
              <a:defRPr/>
            </a:pPr>
            <a:r>
              <a:rPr lang="cs-CZ" sz="1800" dirty="0" smtClean="0">
                <a:latin typeface="Arial" pitchFamily="34" charset="0"/>
                <a:cs typeface="Arial" pitchFamily="34" charset="0"/>
              </a:rPr>
              <a:t>podmínkou je </a:t>
            </a:r>
            <a:r>
              <a:rPr lang="cs-CZ" sz="1800" i="1" dirty="0" smtClean="0">
                <a:latin typeface="Arial" pitchFamily="34" charset="0"/>
                <a:cs typeface="Arial" pitchFamily="34" charset="0"/>
              </a:rPr>
              <a:t>konání </a:t>
            </a:r>
            <a:r>
              <a:rPr lang="cs-CZ" sz="1800" i="1" dirty="0">
                <a:latin typeface="Arial" pitchFamily="34" charset="0"/>
                <a:cs typeface="Arial" pitchFamily="34" charset="0"/>
              </a:rPr>
              <a:t>kulturní, sportovní nebo jiné společenské akce přístupné veřejnosti.“.</a:t>
            </a:r>
          </a:p>
          <a:p>
            <a:pPr marL="0" indent="0" algn="just">
              <a:buNone/>
              <a:defRPr/>
            </a:pPr>
            <a:endParaRPr lang="cs-CZ" sz="1600" b="1" dirty="0" smtClean="0"/>
          </a:p>
          <a:p>
            <a:pPr algn="just">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extLst>
      <p:ext uri="{BB962C8B-B14F-4D97-AF65-F5344CB8AC3E}">
        <p14:creationId xmlns:p14="http://schemas.microsoft.com/office/powerpoint/2010/main" val="18313678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endParaRPr lang="cs-CZ" altLang="cs-CZ" sz="2000" smtClean="0">
              <a:latin typeface="Arial" charset="0"/>
              <a:cs typeface="Arial" charset="0"/>
            </a:endParaRPr>
          </a:p>
        </p:txBody>
      </p:sp>
      <p:sp>
        <p:nvSpPr>
          <p:cNvPr id="8195" name="Zástupný symbol pro obsah 9"/>
          <p:cNvSpPr>
            <a:spLocks noGrp="1"/>
          </p:cNvSpPr>
          <p:nvPr>
            <p:ph idx="1"/>
          </p:nvPr>
        </p:nvSpPr>
        <p:spPr>
          <a:xfrm>
            <a:off x="900113" y="1600200"/>
            <a:ext cx="7786687" cy="3844925"/>
          </a:xfrm>
          <a:extLst/>
        </p:spPr>
        <p:txBody>
          <a:bodyPr/>
          <a:lstStyle/>
          <a:p>
            <a:pPr>
              <a:buFont typeface="Arial" charset="0"/>
              <a:buNone/>
              <a:defRPr/>
            </a:pPr>
            <a:endParaRPr lang="cs-CZ" altLang="cs-CZ" dirty="0" smtClean="0">
              <a:cs typeface="Arial" charset="0"/>
            </a:endParaRPr>
          </a:p>
          <a:p>
            <a:pPr>
              <a:buFont typeface="Arial" charset="0"/>
              <a:buNone/>
              <a:defRPr/>
            </a:pPr>
            <a:endParaRPr lang="cs-CZ" altLang="cs-CZ" dirty="0" smtClean="0">
              <a:cs typeface="Arial" charset="0"/>
            </a:endParaRPr>
          </a:p>
          <a:p>
            <a:pPr marL="0" indent="0" algn="ctr">
              <a:buFont typeface="Arial" charset="0"/>
              <a:buNone/>
              <a:defRPr/>
            </a:pPr>
            <a:r>
              <a:rPr lang="cs-CZ" sz="4000" b="1" dirty="0" smtClean="0"/>
              <a:t>Novela o místních poplatcích</a:t>
            </a:r>
          </a:p>
          <a:p>
            <a:pPr marL="0" indent="0" algn="ctr">
              <a:buFont typeface="Arial" charset="0"/>
              <a:buNone/>
              <a:defRPr/>
            </a:pPr>
            <a:r>
              <a:rPr lang="cs-CZ" sz="3600" dirty="0" smtClean="0"/>
              <a:t> </a:t>
            </a: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3"/>
          <p:cNvSpPr>
            <a:spLocks noGrp="1" noChangeArrowheads="1"/>
          </p:cNvSpPr>
          <p:nvPr>
            <p:ph idx="1"/>
          </p:nvPr>
        </p:nvSpPr>
        <p:spPr>
          <a:xfrm>
            <a:off x="467544" y="1447800"/>
            <a:ext cx="8466906" cy="4800600"/>
          </a:xfrm>
        </p:spPr>
        <p:txBody>
          <a:bodyPr/>
          <a:lstStyle/>
          <a:p>
            <a:pPr marL="0" indent="0" algn="just">
              <a:buFont typeface="Arial" charset="0"/>
              <a:buNone/>
              <a:defRPr/>
            </a:pPr>
            <a:r>
              <a:rPr lang="cs-CZ" altLang="cs-CZ" sz="2000" b="1" dirty="0" smtClean="0"/>
              <a:t>Vládní návrh zákona, kterým se mění některé zákony  v oblasti daní - sněmovní tisk 873</a:t>
            </a:r>
          </a:p>
          <a:p>
            <a:pPr>
              <a:defRPr/>
            </a:pPr>
            <a:endParaRPr lang="cs-CZ" altLang="cs-CZ" sz="2000" b="1" dirty="0" smtClean="0"/>
          </a:p>
          <a:p>
            <a:pPr algn="just">
              <a:defRPr/>
            </a:pPr>
            <a:r>
              <a:rPr lang="cs-CZ" altLang="cs-CZ" sz="2000" b="1" dirty="0" smtClean="0"/>
              <a:t>podepsán presidentem republiky dne 28. dubna 2017 </a:t>
            </a:r>
          </a:p>
          <a:p>
            <a:pPr marL="0" indent="0" algn="just">
              <a:buFont typeface="Arial" charset="0"/>
              <a:buNone/>
              <a:defRPr/>
            </a:pPr>
            <a:r>
              <a:rPr lang="cs-CZ" altLang="cs-CZ" sz="2000" b="1" dirty="0"/>
              <a:t> </a:t>
            </a:r>
            <a:r>
              <a:rPr lang="cs-CZ" altLang="cs-CZ" sz="2000" b="1" dirty="0" smtClean="0"/>
              <a:t>   – čeká ne zveřejnění ve </a:t>
            </a:r>
            <a:r>
              <a:rPr lang="cs-CZ" altLang="cs-CZ" sz="2000" b="1" dirty="0"/>
              <a:t>S</a:t>
            </a:r>
            <a:r>
              <a:rPr lang="cs-CZ" altLang="cs-CZ" sz="2000" b="1" dirty="0" smtClean="0"/>
              <a:t>bírce zákonů </a:t>
            </a:r>
          </a:p>
          <a:p>
            <a:pPr marL="0" indent="0" algn="just">
              <a:buFont typeface="Arial" charset="0"/>
              <a:buNone/>
              <a:defRPr/>
            </a:pPr>
            <a:endParaRPr lang="cs-CZ" altLang="cs-CZ" sz="2000" b="1" dirty="0" smtClean="0"/>
          </a:p>
          <a:p>
            <a:pPr algn="just">
              <a:defRPr/>
            </a:pPr>
            <a:r>
              <a:rPr lang="cs-CZ" altLang="cs-CZ" sz="2000" b="1" dirty="0" smtClean="0"/>
              <a:t>účinnost předpokládána dnem 1. dubna 2017 – </a:t>
            </a:r>
            <a:r>
              <a:rPr lang="cs-CZ" altLang="cs-CZ" sz="2000" b="1" dirty="0" smtClean="0">
                <a:solidFill>
                  <a:srgbClr val="FF0000"/>
                </a:solidFill>
              </a:rPr>
              <a:t>bude odvislá od vyhlášení ve Sbírce zákonů </a:t>
            </a:r>
            <a:endParaRPr lang="cs-CZ" altLang="cs-CZ" sz="2000" dirty="0" smtClean="0"/>
          </a:p>
        </p:txBody>
      </p:sp>
      <p:sp>
        <p:nvSpPr>
          <p:cNvPr id="53251"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cs-CZ" altLang="cs-CZ" sz="2800" dirty="0" smtClean="0">
                <a:latin typeface="Arial" charset="0"/>
                <a:cs typeface="Arial" charset="0"/>
              </a:rPr>
              <a:t> Novela zákona o místních poplatcích </a:t>
            </a:r>
          </a:p>
        </p:txBody>
      </p:sp>
      <p:sp>
        <p:nvSpPr>
          <p:cNvPr id="53252" name="Rectangle 4"/>
          <p:cNvSpPr>
            <a:spLocks noChangeArrowheads="1"/>
          </p:cNvSpPr>
          <p:nvPr/>
        </p:nvSpPr>
        <p:spPr bwMode="auto">
          <a:xfrm>
            <a:off x="1438275" y="3108325"/>
            <a:ext cx="247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cs-CZ" altLang="cs-CZ">
                <a:solidFill>
                  <a:schemeClr val="tx2"/>
                </a:solidFill>
              </a:rPr>
              <a:t> </a:t>
            </a:r>
            <a:br>
              <a:rPr lang="cs-CZ" altLang="cs-CZ">
                <a:solidFill>
                  <a:schemeClr val="tx2"/>
                </a:solidFill>
              </a:rPr>
            </a:br>
            <a:endParaRPr lang="cs-CZ" altLang="cs-CZ">
              <a:solidFill>
                <a:schemeClr val="tx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395536" y="1447800"/>
            <a:ext cx="8538914" cy="4800600"/>
          </a:xfrm>
        </p:spPr>
        <p:txBody>
          <a:bodyPr/>
          <a:lstStyle/>
          <a:p>
            <a:r>
              <a:rPr lang="cs-CZ" b="1" dirty="0" smtClean="0"/>
              <a:t>§ 10 Poplatek za povolení k vjezdu  …</a:t>
            </a:r>
          </a:p>
          <a:p>
            <a:pPr marL="0" indent="0" algn="just">
              <a:buNone/>
            </a:pPr>
            <a:r>
              <a:rPr lang="cs-CZ" dirty="0" smtClean="0"/>
              <a:t>(</a:t>
            </a:r>
            <a:r>
              <a:rPr lang="cs-CZ" sz="2000" dirty="0" smtClean="0"/>
              <a:t>1) Poplatek za povolení k vjezdu s motorovým vozidlem do vybraných míst a částí měst (dále jen "vybraná místa") platí fyzická nebo právnická osoba, které bylo vydáno povolení k vjezdu s motorovým vozidlem do vybraných míst. Poplatek neplatí fyzické osoby mající trvalý pobyt nebo vlastnící nemovitosti ve vybraném místě, osoby jim blízké,  manželé těchto osob a jejich děti. Dále osoby, které ve vybraném místě užívají nemovitost ke své </a:t>
            </a:r>
            <a:r>
              <a:rPr lang="cs-CZ" sz="2000" strike="sngStrike" dirty="0" smtClean="0">
                <a:solidFill>
                  <a:srgbClr val="FF0000"/>
                </a:solidFill>
              </a:rPr>
              <a:t>hospodářsk</a:t>
            </a:r>
            <a:r>
              <a:rPr lang="cs-CZ" sz="2000" dirty="0" smtClean="0">
                <a:solidFill>
                  <a:srgbClr val="FF0000"/>
                </a:solidFill>
              </a:rPr>
              <a:t>é </a:t>
            </a:r>
            <a:r>
              <a:rPr lang="cs-CZ" sz="2000" dirty="0" smtClean="0">
                <a:solidFill>
                  <a:srgbClr val="00B050"/>
                </a:solidFill>
              </a:rPr>
              <a:t>k podnikání nebo veřejně prospěšné  </a:t>
            </a:r>
            <a:r>
              <a:rPr lang="cs-CZ" sz="2000" dirty="0" smtClean="0"/>
              <a:t>činnosti nebo osoby, které jsou držiteli průkazu ZTP a jejich průvodci.</a:t>
            </a:r>
            <a:endParaRPr lang="cs-CZ" sz="2000" dirty="0"/>
          </a:p>
        </p:txBody>
      </p:sp>
    </p:spTree>
    <p:extLst>
      <p:ext uri="{BB962C8B-B14F-4D97-AF65-F5344CB8AC3E}">
        <p14:creationId xmlns:p14="http://schemas.microsoft.com/office/powerpoint/2010/main" val="25007428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467544" y="1447800"/>
            <a:ext cx="8466906" cy="4800600"/>
          </a:xfrm>
        </p:spPr>
        <p:txBody>
          <a:bodyPr/>
          <a:lstStyle/>
          <a:p>
            <a:r>
              <a:rPr lang="cs-CZ" b="1" dirty="0" smtClean="0"/>
              <a:t>§ 146 nového občanského zákoníku  (z. č. 89/2012 Sb.)</a:t>
            </a:r>
          </a:p>
          <a:p>
            <a:endParaRPr lang="cs-CZ" b="1" dirty="0" smtClean="0"/>
          </a:p>
          <a:p>
            <a:pPr marL="0" indent="0" algn="just">
              <a:buNone/>
            </a:pPr>
            <a:r>
              <a:rPr lang="cs-CZ" sz="2000" b="1" dirty="0" smtClean="0"/>
              <a:t>Veřejně prospěšná </a:t>
            </a:r>
            <a:r>
              <a:rPr lang="cs-CZ" sz="2000" dirty="0" smtClean="0"/>
              <a:t>je právnická osoba, jejímž posláním je přispívat v souladu se zakladatelským právním jednáním vlastní činností k </a:t>
            </a:r>
            <a:r>
              <a:rPr lang="cs-CZ" sz="2000" b="1" dirty="0" smtClean="0"/>
              <a:t>dosahování obecného blaha</a:t>
            </a:r>
            <a:r>
              <a:rPr lang="cs-CZ" sz="2000" dirty="0" smtClean="0"/>
              <a:t>, pokud na rozhodování právnické osoby mají podstatný vliv jen bezúhonné osoby, pokud nabyla majetek z poctivých zdrojů a pokud hospodárně využívá své jmění k veřejně prospěšnému účelu.</a:t>
            </a:r>
            <a:endParaRPr lang="cs-CZ" sz="2000" dirty="0"/>
          </a:p>
        </p:txBody>
      </p:sp>
    </p:spTree>
    <p:extLst>
      <p:ext uri="{BB962C8B-B14F-4D97-AF65-F5344CB8AC3E}">
        <p14:creationId xmlns:p14="http://schemas.microsoft.com/office/powerpoint/2010/main" val="31187909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539552" y="1447800"/>
            <a:ext cx="8394898" cy="4800600"/>
          </a:xfrm>
        </p:spPr>
        <p:txBody>
          <a:bodyPr/>
          <a:lstStyle/>
          <a:p>
            <a:r>
              <a:rPr lang="cs-CZ" b="1" dirty="0" smtClean="0"/>
              <a:t>§ 10 Poplatek za povolení k vjezdu  …</a:t>
            </a:r>
          </a:p>
          <a:p>
            <a:pPr marL="0" indent="0" algn="just">
              <a:buNone/>
            </a:pPr>
            <a:endParaRPr lang="cs-CZ" b="1" dirty="0"/>
          </a:p>
          <a:p>
            <a:pPr marL="0" indent="0" algn="just">
              <a:buNone/>
            </a:pPr>
            <a:r>
              <a:rPr lang="cs-CZ" dirty="0" smtClean="0"/>
              <a:t>(2</a:t>
            </a:r>
            <a:r>
              <a:rPr lang="cs-CZ" sz="2200" dirty="0" smtClean="0"/>
              <a:t>) </a:t>
            </a:r>
            <a:r>
              <a:rPr lang="cs-CZ" sz="2000" dirty="0" smtClean="0"/>
              <a:t>Poplatek se vybírá za vydání povolení k vjezdu s motorovým vozidlem do vybraných míst, do kterých je jinak vjezd zakázán příslušnou dopravní značkou.</a:t>
            </a:r>
          </a:p>
          <a:p>
            <a:pPr marL="0" indent="0" algn="just">
              <a:buNone/>
            </a:pPr>
            <a:endParaRPr lang="cs-CZ" sz="2000" dirty="0" smtClean="0"/>
          </a:p>
          <a:p>
            <a:pPr marL="0" indent="0" algn="just">
              <a:buNone/>
            </a:pPr>
            <a:r>
              <a:rPr lang="cs-CZ" sz="2000" dirty="0" smtClean="0"/>
              <a:t>(3) Sazba poplatku za povolení k vjezdu s motorovým vozidlem do vybraných míst činí až </a:t>
            </a:r>
            <a:r>
              <a:rPr lang="cs-CZ" sz="2000" strike="sngStrike" dirty="0" smtClean="0">
                <a:solidFill>
                  <a:srgbClr val="FF0000"/>
                </a:solidFill>
              </a:rPr>
              <a:t>20</a:t>
            </a:r>
            <a:r>
              <a:rPr lang="cs-CZ" sz="2000" dirty="0" smtClean="0"/>
              <a:t> </a:t>
            </a:r>
            <a:r>
              <a:rPr lang="cs-CZ" sz="2000" dirty="0" smtClean="0">
                <a:solidFill>
                  <a:srgbClr val="00B050"/>
                </a:solidFill>
              </a:rPr>
              <a:t>200</a:t>
            </a:r>
            <a:r>
              <a:rPr lang="cs-CZ" sz="2000" dirty="0" smtClean="0"/>
              <a:t> Kč za </a:t>
            </a:r>
            <a:r>
              <a:rPr lang="cs-CZ" sz="2000" dirty="0" smtClean="0">
                <a:solidFill>
                  <a:srgbClr val="00B050"/>
                </a:solidFill>
              </a:rPr>
              <a:t>každý započatý</a:t>
            </a:r>
            <a:r>
              <a:rPr lang="cs-CZ" sz="2000" dirty="0" smtClean="0"/>
              <a:t> den. Obec může po dohodě s poplatníkem stanovit poplatek také paušální částkou.</a:t>
            </a:r>
          </a:p>
          <a:p>
            <a:pPr marL="0" indent="0">
              <a:buNone/>
            </a:pPr>
            <a:endParaRPr lang="cs-CZ" dirty="0"/>
          </a:p>
        </p:txBody>
      </p:sp>
    </p:spTree>
    <p:extLst>
      <p:ext uri="{BB962C8B-B14F-4D97-AF65-F5344CB8AC3E}">
        <p14:creationId xmlns:p14="http://schemas.microsoft.com/office/powerpoint/2010/main" val="32117573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smtClean="0"/>
              <a:t>Změny v zákoně o místních poplatcích</a:t>
            </a:r>
            <a:endParaRPr lang="cs-CZ" sz="2800" dirty="0"/>
          </a:p>
        </p:txBody>
      </p:sp>
      <p:sp>
        <p:nvSpPr>
          <p:cNvPr id="3" name="Zástupný symbol pro obsah 2"/>
          <p:cNvSpPr>
            <a:spLocks noGrp="1"/>
          </p:cNvSpPr>
          <p:nvPr>
            <p:ph idx="1"/>
          </p:nvPr>
        </p:nvSpPr>
        <p:spPr>
          <a:xfrm>
            <a:off x="467544" y="1447800"/>
            <a:ext cx="8466906" cy="4800600"/>
          </a:xfrm>
        </p:spPr>
        <p:txBody>
          <a:bodyPr/>
          <a:lstStyle/>
          <a:p>
            <a:r>
              <a:rPr lang="cs-CZ" b="1" dirty="0" smtClean="0"/>
              <a:t>§ 10 Poplatek za provoz systému…</a:t>
            </a:r>
          </a:p>
          <a:p>
            <a:pPr marL="0" indent="0" algn="just">
              <a:buNone/>
            </a:pPr>
            <a:r>
              <a:rPr lang="cs-CZ" dirty="0" smtClean="0"/>
              <a:t>(3) </a:t>
            </a:r>
            <a:r>
              <a:rPr lang="cs-CZ" sz="2000" dirty="0" smtClean="0"/>
              <a:t>Od poplatku je osvobozena fyzická osoba </a:t>
            </a:r>
            <a:r>
              <a:rPr lang="cs-CZ" sz="2000" dirty="0" smtClean="0">
                <a:solidFill>
                  <a:srgbClr val="00B050"/>
                </a:solidFill>
              </a:rPr>
              <a:t>podle odstavce 1 písmeno a)</a:t>
            </a:r>
            <a:r>
              <a:rPr lang="cs-CZ" sz="2000" dirty="0" smtClean="0"/>
              <a:t>, která je</a:t>
            </a:r>
          </a:p>
          <a:p>
            <a:pPr marL="0" indent="0" algn="just">
              <a:buNone/>
            </a:pPr>
            <a:r>
              <a:rPr lang="cs-CZ" sz="2000" dirty="0" smtClean="0"/>
              <a:t> a) umístěna do dětského domova pro děti do 3 let věku, školského zařízení pro výkon ústavní nebo ochranné výchovy nebo školského zařízení pro preventivně výchovnou péči na základě rozhodnutí soudu nebo smlouvy,</a:t>
            </a:r>
          </a:p>
          <a:p>
            <a:pPr marL="0" indent="0" algn="just">
              <a:buNone/>
            </a:pPr>
            <a:r>
              <a:rPr lang="cs-CZ" sz="2000" dirty="0" smtClean="0"/>
              <a:t> </a:t>
            </a:r>
          </a:p>
          <a:p>
            <a:pPr marL="0" indent="0" algn="just">
              <a:buNone/>
            </a:pPr>
            <a:r>
              <a:rPr lang="cs-CZ" sz="2000" dirty="0" smtClean="0"/>
              <a:t>b) umístěna do zařízení pro děti vyžadující okamžitou pomoc na základě rozhodnutí soudu, na žádost obecního úřadu obce s rozšířenou působností, zákonného zástupce dítěte nebo nezletilého, </a:t>
            </a:r>
            <a:r>
              <a:rPr lang="cs-CZ" sz="2000" dirty="0" smtClean="0">
                <a:solidFill>
                  <a:srgbClr val="00B050"/>
                </a:solidFill>
              </a:rPr>
              <a:t>nebo  </a:t>
            </a:r>
            <a:endParaRPr lang="cs-CZ" sz="2000" dirty="0">
              <a:solidFill>
                <a:srgbClr val="00B050"/>
              </a:solidFill>
            </a:endParaRPr>
          </a:p>
        </p:txBody>
      </p:sp>
    </p:spTree>
    <p:extLst>
      <p:ext uri="{BB962C8B-B14F-4D97-AF65-F5344CB8AC3E}">
        <p14:creationId xmlns:p14="http://schemas.microsoft.com/office/powerpoint/2010/main" val="12145012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539552" y="1447800"/>
            <a:ext cx="8394898" cy="4800600"/>
          </a:xfrm>
        </p:spPr>
        <p:txBody>
          <a:bodyPr/>
          <a:lstStyle/>
          <a:p>
            <a:r>
              <a:rPr lang="cs-CZ" b="1" dirty="0" smtClean="0"/>
              <a:t>§ 10 Poplatek za provoz systému…</a:t>
            </a:r>
          </a:p>
          <a:p>
            <a:pPr marL="0" indent="0" algn="just">
              <a:buNone/>
            </a:pPr>
            <a:r>
              <a:rPr lang="cs-CZ" sz="1800" dirty="0" smtClean="0"/>
              <a:t>(1) Poplatek za provoz systému shromažďování, sběru, přepravy, třídění, využívání a odstraňování komunálních odpadů platí</a:t>
            </a:r>
          </a:p>
          <a:p>
            <a:pPr marL="0" indent="0" algn="just">
              <a:buNone/>
            </a:pPr>
            <a:r>
              <a:rPr lang="cs-CZ" sz="1800" dirty="0" smtClean="0"/>
              <a:t> a) fyzická osoba,</a:t>
            </a:r>
          </a:p>
          <a:p>
            <a:pPr marL="0" indent="0" algn="just">
              <a:buNone/>
            </a:pPr>
            <a:r>
              <a:rPr lang="cs-CZ" sz="1800" dirty="0" smtClean="0"/>
              <a:t>1. která má v obci </a:t>
            </a:r>
            <a:r>
              <a:rPr lang="cs-CZ" sz="1800" b="1" dirty="0" smtClean="0"/>
              <a:t>trvalý pobyt,</a:t>
            </a:r>
          </a:p>
          <a:p>
            <a:pPr marL="0" indent="0" algn="just">
              <a:buNone/>
            </a:pPr>
            <a:r>
              <a:rPr lang="cs-CZ" sz="1800" dirty="0" smtClean="0"/>
              <a:t>2. které byl podle zákona upravujícího pobyt cizinců na území České republiky povolen </a:t>
            </a:r>
            <a:r>
              <a:rPr lang="cs-CZ" sz="1800" b="1" dirty="0" smtClean="0"/>
              <a:t>trvalý pobyt nebo přechodný pobyt </a:t>
            </a:r>
            <a:r>
              <a:rPr lang="cs-CZ" sz="1800" dirty="0" smtClean="0"/>
              <a:t>na dobu delší než 90 dnů,</a:t>
            </a:r>
          </a:p>
          <a:p>
            <a:pPr marL="0" indent="0" algn="just">
              <a:buNone/>
            </a:pPr>
            <a:r>
              <a:rPr lang="cs-CZ" sz="1800" dirty="0" smtClean="0"/>
              <a:t>3. která podle zákona upravujícího pobyt cizinců na území České republiky </a:t>
            </a:r>
            <a:r>
              <a:rPr lang="cs-CZ" sz="1800" b="1" dirty="0" smtClean="0"/>
              <a:t>pobývá</a:t>
            </a:r>
            <a:r>
              <a:rPr lang="cs-CZ" sz="1800" dirty="0" smtClean="0"/>
              <a:t> na území České republiky </a:t>
            </a:r>
            <a:r>
              <a:rPr lang="cs-CZ" sz="1800" b="1" dirty="0" smtClean="0"/>
              <a:t>přechodně</a:t>
            </a:r>
            <a:r>
              <a:rPr lang="cs-CZ" sz="1800" dirty="0" smtClean="0"/>
              <a:t> po dobu delší 3 měsíců,</a:t>
            </a:r>
          </a:p>
          <a:p>
            <a:pPr marL="0" indent="0" algn="just">
              <a:buNone/>
            </a:pPr>
            <a:r>
              <a:rPr lang="cs-CZ" sz="1800" dirty="0" smtClean="0"/>
              <a:t>4. které byla udělena mezinárodní ochrana podle zákona upravujícího </a:t>
            </a:r>
            <a:r>
              <a:rPr lang="cs-CZ" sz="1800" b="1" dirty="0" smtClean="0"/>
              <a:t>azyl nebo dočasná ochrana </a:t>
            </a:r>
            <a:r>
              <a:rPr lang="cs-CZ" sz="1800" dirty="0" smtClean="0"/>
              <a:t>podle zákona upravujícího dočasnou ochranu cizinců,  </a:t>
            </a:r>
            <a:endParaRPr lang="cs-CZ" sz="1800" dirty="0"/>
          </a:p>
        </p:txBody>
      </p:sp>
    </p:spTree>
    <p:extLst>
      <p:ext uri="{BB962C8B-B14F-4D97-AF65-F5344CB8AC3E}">
        <p14:creationId xmlns:p14="http://schemas.microsoft.com/office/powerpoint/2010/main" val="18358872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539552" y="1447800"/>
            <a:ext cx="8394898" cy="4800600"/>
          </a:xfrm>
        </p:spPr>
        <p:txBody>
          <a:bodyPr/>
          <a:lstStyle/>
          <a:p>
            <a:r>
              <a:rPr lang="cs-CZ" b="1" dirty="0" smtClean="0"/>
              <a:t>§ 10 Poplatek za provoz systému…</a:t>
            </a:r>
          </a:p>
          <a:p>
            <a:pPr marL="0" indent="0" algn="just">
              <a:buNone/>
            </a:pPr>
            <a:r>
              <a:rPr lang="cs-CZ" dirty="0" smtClean="0"/>
              <a:t>(3) </a:t>
            </a:r>
            <a:r>
              <a:rPr lang="cs-CZ" sz="2000" dirty="0" smtClean="0"/>
              <a:t>Od poplatku je osvobozena fyzická osoba </a:t>
            </a:r>
            <a:r>
              <a:rPr lang="cs-CZ" sz="2000" dirty="0" smtClean="0">
                <a:solidFill>
                  <a:srgbClr val="00B050"/>
                </a:solidFill>
              </a:rPr>
              <a:t>podle odstavce 1 písm. a)</a:t>
            </a:r>
            <a:r>
              <a:rPr lang="cs-CZ" sz="2000" dirty="0" smtClean="0"/>
              <a:t>, která je</a:t>
            </a:r>
          </a:p>
          <a:p>
            <a:pPr marL="0" indent="0" algn="just">
              <a:buNone/>
            </a:pPr>
            <a:r>
              <a:rPr lang="cs-CZ" sz="2000" dirty="0" smtClean="0"/>
              <a:t>  </a:t>
            </a:r>
          </a:p>
          <a:p>
            <a:pPr marL="0" indent="0" algn="just">
              <a:buNone/>
            </a:pPr>
            <a:r>
              <a:rPr lang="cs-CZ" sz="2000" strike="sngStrike" dirty="0" smtClean="0">
                <a:solidFill>
                  <a:srgbClr val="FF0000"/>
                </a:solidFill>
              </a:rPr>
              <a:t>c) jako nezaopatřené dítě umístěna v domově pro osoby se zdravotním postižením na základě rozhodnutí soudu nebo smlouvy o poskytnutí sociální služby, nebo</a:t>
            </a:r>
          </a:p>
          <a:p>
            <a:pPr marL="0" indent="0" algn="just">
              <a:buNone/>
            </a:pPr>
            <a:r>
              <a:rPr lang="cs-CZ" sz="2000" dirty="0" smtClean="0"/>
              <a:t> </a:t>
            </a:r>
          </a:p>
          <a:p>
            <a:pPr marL="0" indent="0" algn="just">
              <a:buNone/>
            </a:pPr>
            <a:r>
              <a:rPr lang="cs-CZ" sz="2000" strike="sngStrike" dirty="0" smtClean="0">
                <a:solidFill>
                  <a:srgbClr val="FF0000"/>
                </a:solidFill>
              </a:rPr>
              <a:t>d)</a:t>
            </a:r>
            <a:r>
              <a:rPr lang="cs-CZ" sz="2000" dirty="0"/>
              <a:t> </a:t>
            </a:r>
            <a:r>
              <a:rPr lang="cs-CZ" sz="2000" dirty="0" smtClean="0">
                <a:solidFill>
                  <a:srgbClr val="00B050"/>
                </a:solidFill>
              </a:rPr>
              <a:t>c)</a:t>
            </a:r>
            <a:r>
              <a:rPr lang="cs-CZ" sz="2000" dirty="0" smtClean="0"/>
              <a:t> umístěna v domově pro osoby se zdravotním postižením, domově pro seniory, domově se zvláštním režimem nebo chráněném bydlení.</a:t>
            </a:r>
            <a:endParaRPr lang="cs-CZ" sz="2000" dirty="0"/>
          </a:p>
        </p:txBody>
      </p:sp>
    </p:spTree>
    <p:extLst>
      <p:ext uri="{BB962C8B-B14F-4D97-AF65-F5344CB8AC3E}">
        <p14:creationId xmlns:p14="http://schemas.microsoft.com/office/powerpoint/2010/main" val="19083947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395536" y="1447800"/>
            <a:ext cx="8538914" cy="4800600"/>
          </a:xfrm>
        </p:spPr>
        <p:txBody>
          <a:bodyPr/>
          <a:lstStyle/>
          <a:p>
            <a:r>
              <a:rPr lang="cs-CZ" b="1" dirty="0" smtClean="0"/>
              <a:t>§ 10 Poplatek za zhodnocení stavebního pozemku  …</a:t>
            </a:r>
          </a:p>
          <a:p>
            <a:pPr marL="0" indent="0" algn="just">
              <a:buNone/>
            </a:pPr>
            <a:r>
              <a:rPr lang="cs-CZ" sz="2000" dirty="0" smtClean="0"/>
              <a:t>(1) Poplatek platí vlastník stavebního pozemku zhodnoceného možností připojení na obcí vybudovanou stavbu vodovodu nebo kanalizace po nabytí účinnosti zákona o vodovodech a kanalizacích. Má-li k tomuto stavebnímu pozemku vlastnické právo více subjektů, jsou povinny platit poplatek společně a nerozdílně.</a:t>
            </a:r>
          </a:p>
          <a:p>
            <a:pPr marL="0" indent="0" algn="just">
              <a:buNone/>
            </a:pPr>
            <a:r>
              <a:rPr lang="cs-CZ" sz="2000" dirty="0" smtClean="0"/>
              <a:t> </a:t>
            </a:r>
          </a:p>
          <a:p>
            <a:pPr marL="0" indent="0" algn="just">
              <a:buNone/>
            </a:pPr>
            <a:r>
              <a:rPr lang="cs-CZ" sz="2000" dirty="0" smtClean="0"/>
              <a:t>(2) Poplatek se platí obci, na jejímž území se nachází stavební pozemek uvedený v odstavci 1.</a:t>
            </a:r>
          </a:p>
          <a:p>
            <a:pPr marL="0" indent="0" algn="just">
              <a:buNone/>
            </a:pPr>
            <a:r>
              <a:rPr lang="cs-CZ" sz="2000" dirty="0" smtClean="0"/>
              <a:t>  </a:t>
            </a:r>
            <a:endParaRPr lang="cs-CZ" sz="2000" dirty="0"/>
          </a:p>
        </p:txBody>
      </p:sp>
    </p:spTree>
    <p:extLst>
      <p:ext uri="{BB962C8B-B14F-4D97-AF65-F5344CB8AC3E}">
        <p14:creationId xmlns:p14="http://schemas.microsoft.com/office/powerpoint/2010/main" val="30820329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467544" y="1447800"/>
            <a:ext cx="8466906" cy="4800600"/>
          </a:xfrm>
        </p:spPr>
        <p:txBody>
          <a:bodyPr/>
          <a:lstStyle/>
          <a:p>
            <a:r>
              <a:rPr lang="cs-CZ" b="1" dirty="0" smtClean="0"/>
              <a:t>§ 10 Poplatek za zhodnocení stavebního pozemku  …</a:t>
            </a:r>
          </a:p>
          <a:p>
            <a:pPr marL="0" indent="0" algn="just">
              <a:buNone/>
            </a:pPr>
            <a:r>
              <a:rPr lang="cs-CZ" sz="2000" dirty="0" smtClean="0"/>
              <a:t> (3) Sazba poplatku nesmí přesáhnout rozdíl ceny stavebního pozemku bez možnosti připojení na obcí vybudovanou stavbu vodovodu nebo kanalizace a ceny stavebního pozemku s touto možností. Cena stavebního pozemku v obci se stanoví podle zvláštního právního předpisu v kalendářním roce, ve kterém nabylo právní moci kolaudační rozhodnutí pro stavbu vodovodu nebo kanalizace obcí vybudované. Výše sazby na 1m2 zhodnoceného stavebního pozemku stanoví obec v obecně závazné vyhlášce, </a:t>
            </a:r>
            <a:r>
              <a:rPr lang="cs-CZ" sz="2000" dirty="0" smtClean="0">
                <a:solidFill>
                  <a:srgbClr val="00B050"/>
                </a:solidFill>
              </a:rPr>
              <a:t>kterou může obec vydat nejpozději v kalendářním roce, kdy nabylo právní moci rozhodnutí vydané podle věty druhé.</a:t>
            </a:r>
            <a:endParaRPr lang="cs-CZ" sz="2000" dirty="0">
              <a:solidFill>
                <a:srgbClr val="00B050"/>
              </a:solidFill>
            </a:endParaRPr>
          </a:p>
        </p:txBody>
      </p:sp>
    </p:spTree>
    <p:extLst>
      <p:ext uri="{BB962C8B-B14F-4D97-AF65-F5344CB8AC3E}">
        <p14:creationId xmlns:p14="http://schemas.microsoft.com/office/powerpoint/2010/main" val="30326467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467544" y="1268760"/>
            <a:ext cx="8435454" cy="4800600"/>
          </a:xfrm>
        </p:spPr>
        <p:txBody>
          <a:bodyPr/>
          <a:lstStyle/>
          <a:p>
            <a:r>
              <a:rPr lang="cs-CZ" b="1" dirty="0" smtClean="0"/>
              <a:t>§ 11  </a:t>
            </a:r>
          </a:p>
          <a:p>
            <a:pPr marL="0" indent="0" algn="just">
              <a:buNone/>
            </a:pPr>
            <a:r>
              <a:rPr lang="cs-CZ" sz="2000" dirty="0" smtClean="0"/>
              <a:t> (1) Nebudou-li poplatky zaplaceny poplatníkem včas nebo ve správné výši, vyměří mu obecní úřad poplatek platebním výměrem nebo hromadným předpisným seznamem.</a:t>
            </a:r>
          </a:p>
          <a:p>
            <a:pPr marL="0" indent="0" algn="just">
              <a:buNone/>
            </a:pPr>
            <a:r>
              <a:rPr lang="cs-CZ" sz="2000" dirty="0" smtClean="0"/>
              <a:t> (2) Nebudou-li poplatky odvedeny plátcem poplatku včas nebo ve správné výši, vyměří mu obecní úřad poplatek platebním výměrem              k přímé úhradě.</a:t>
            </a:r>
          </a:p>
          <a:p>
            <a:pPr marL="0" indent="0" algn="just">
              <a:buNone/>
            </a:pPr>
            <a:r>
              <a:rPr lang="cs-CZ" sz="2000" dirty="0" smtClean="0"/>
              <a:t> 3) Včas nezaplacené nebo neodvedené poplatky nebo část těchto poplatků může obecní úřad zvýšit až na trojnásobek; toto zvýšení je příslušenstvím poplatku.</a:t>
            </a:r>
          </a:p>
          <a:p>
            <a:pPr marL="0" indent="0" algn="just">
              <a:buNone/>
            </a:pPr>
            <a:r>
              <a:rPr lang="cs-CZ" sz="2000" dirty="0" smtClean="0"/>
              <a:t> (4) Penále, úroky a pokuty, upravené daňovým řádem, s výjimkou pořádkových pokut </a:t>
            </a:r>
            <a:r>
              <a:rPr lang="cs-CZ" sz="2000" dirty="0" smtClean="0">
                <a:solidFill>
                  <a:srgbClr val="00B050"/>
                </a:solidFill>
              </a:rPr>
              <a:t>a pokut za nesplnění povinnosti nepeněžité povahy,</a:t>
            </a:r>
            <a:r>
              <a:rPr lang="cs-CZ" sz="2000" dirty="0" smtClean="0"/>
              <a:t> se neuplatňují.</a:t>
            </a:r>
            <a:endParaRPr lang="cs-CZ" sz="2000" dirty="0">
              <a:solidFill>
                <a:srgbClr val="00B050"/>
              </a:solidFill>
            </a:endParaRPr>
          </a:p>
        </p:txBody>
      </p:sp>
    </p:spTree>
    <p:extLst>
      <p:ext uri="{BB962C8B-B14F-4D97-AF65-F5344CB8AC3E}">
        <p14:creationId xmlns:p14="http://schemas.microsoft.com/office/powerpoint/2010/main" val="2685485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v daňovém řádu </a:t>
            </a:r>
            <a:endParaRPr lang="cs-CZ" dirty="0"/>
          </a:p>
        </p:txBody>
      </p:sp>
      <p:sp>
        <p:nvSpPr>
          <p:cNvPr id="3" name="Zástupný symbol pro obsah 2"/>
          <p:cNvSpPr>
            <a:spLocks noGrp="1"/>
          </p:cNvSpPr>
          <p:nvPr>
            <p:ph idx="1"/>
          </p:nvPr>
        </p:nvSpPr>
        <p:spPr>
          <a:xfrm>
            <a:off x="323528" y="1268760"/>
            <a:ext cx="8568952" cy="4800600"/>
          </a:xfrm>
        </p:spPr>
        <p:txBody>
          <a:bodyPr/>
          <a:lstStyle/>
          <a:p>
            <a:pPr marL="0" indent="0">
              <a:buNone/>
            </a:pPr>
            <a:r>
              <a:rPr lang="cs-CZ" b="1" dirty="0" smtClean="0"/>
              <a:t>§ 247  Pořádková pokuta</a:t>
            </a:r>
          </a:p>
          <a:p>
            <a:pPr marL="0" indent="0" algn="just">
              <a:buNone/>
            </a:pPr>
            <a:r>
              <a:rPr lang="cs-CZ" dirty="0" smtClean="0"/>
              <a:t>(</a:t>
            </a:r>
            <a:r>
              <a:rPr lang="cs-CZ" sz="2000" dirty="0" smtClean="0"/>
              <a:t>1) Pořádkovou pokutu do 50 000 Kč může správce daně uložit tomu, kdo při jednání vedeném správcem daně závažně ztěžuje správu daní tím, že</a:t>
            </a:r>
          </a:p>
          <a:p>
            <a:pPr marL="0" indent="0" algn="just">
              <a:buNone/>
            </a:pPr>
            <a:r>
              <a:rPr lang="cs-CZ" sz="2000" dirty="0" smtClean="0"/>
              <a:t> a) navzdory předchozímu napomenutí ruší pořádek,</a:t>
            </a:r>
          </a:p>
          <a:p>
            <a:pPr marL="0" indent="0" algn="just">
              <a:buNone/>
            </a:pPr>
            <a:r>
              <a:rPr lang="cs-CZ" sz="2000" dirty="0" smtClean="0"/>
              <a:t> b) neuposlechne pokynu úřední osoby, nebo</a:t>
            </a:r>
          </a:p>
          <a:p>
            <a:pPr marL="0" indent="0" algn="just">
              <a:buNone/>
            </a:pPr>
            <a:r>
              <a:rPr lang="cs-CZ" sz="2000" dirty="0" smtClean="0"/>
              <a:t> c) navzdory předchozímu napomenutí se chová urážlivě k úřední osobě nebo osobě zúčastněné na správě daní.</a:t>
            </a:r>
          </a:p>
          <a:p>
            <a:pPr marL="0" indent="0" algn="just">
              <a:buNone/>
            </a:pPr>
            <a:r>
              <a:rPr lang="cs-CZ" dirty="0" smtClean="0"/>
              <a:t> (</a:t>
            </a:r>
            <a:r>
              <a:rPr lang="cs-CZ" sz="2000" dirty="0" smtClean="0"/>
              <a:t>2) Pořádkovou pokutu do 500 000 Kč může správce daně uložit tomu, kdo závažně ztěžuje nebo maří správu daní tím, že bez dostatečné omluvy </a:t>
            </a:r>
            <a:r>
              <a:rPr lang="cs-CZ" sz="2000" b="1" u="sng" dirty="0" smtClean="0"/>
              <a:t>nevyhoví ve stanovené lhůtě výzvě ke splnění procesní povinnosti nepeněžité povahy, která mu byla stanovena zákonem nebo správcem daně</a:t>
            </a:r>
            <a:r>
              <a:rPr lang="cs-CZ" sz="2000" b="1" dirty="0" smtClean="0"/>
              <a:t>,</a:t>
            </a:r>
            <a:r>
              <a:rPr lang="cs-CZ" sz="2000" dirty="0" smtClean="0"/>
              <a:t> nestanoví-li zákon jiný důsledek. </a:t>
            </a:r>
            <a:endParaRPr lang="cs-CZ" sz="2000" dirty="0">
              <a:solidFill>
                <a:srgbClr val="00B050"/>
              </a:solidFill>
            </a:endParaRPr>
          </a:p>
        </p:txBody>
      </p:sp>
    </p:spTree>
    <p:extLst>
      <p:ext uri="{BB962C8B-B14F-4D97-AF65-F5344CB8AC3E}">
        <p14:creationId xmlns:p14="http://schemas.microsoft.com/office/powerpoint/2010/main" val="34676730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v daňovém řádu </a:t>
            </a:r>
            <a:endParaRPr lang="cs-CZ" dirty="0"/>
          </a:p>
        </p:txBody>
      </p:sp>
      <p:sp>
        <p:nvSpPr>
          <p:cNvPr id="3" name="Zástupný symbol pro obsah 2"/>
          <p:cNvSpPr>
            <a:spLocks noGrp="1"/>
          </p:cNvSpPr>
          <p:nvPr>
            <p:ph idx="1"/>
          </p:nvPr>
        </p:nvSpPr>
        <p:spPr>
          <a:xfrm>
            <a:off x="323528" y="1268760"/>
            <a:ext cx="8568952" cy="4800600"/>
          </a:xfrm>
        </p:spPr>
        <p:txBody>
          <a:bodyPr/>
          <a:lstStyle/>
          <a:p>
            <a:pPr marL="0" indent="0">
              <a:buNone/>
            </a:pPr>
            <a:r>
              <a:rPr lang="cs-CZ" b="1" dirty="0" smtClean="0"/>
              <a:t>§ 247  Pořádková pokuta</a:t>
            </a:r>
          </a:p>
          <a:p>
            <a:pPr marL="0" indent="0" algn="just">
              <a:buNone/>
            </a:pPr>
            <a:r>
              <a:rPr lang="cs-CZ" sz="2000" dirty="0" smtClean="0"/>
              <a:t>(3</a:t>
            </a:r>
            <a:r>
              <a:rPr lang="cs-CZ" sz="2000" dirty="0"/>
              <a:t>) </a:t>
            </a:r>
            <a:r>
              <a:rPr lang="cs-CZ" sz="2000" strike="sngStrike" dirty="0">
                <a:solidFill>
                  <a:srgbClr val="FF0000"/>
                </a:solidFill>
              </a:rPr>
              <a:t>Rozhodnutí o uložení pořádkové pokuty podle odstavce 1 lze vydat pouze při jednání vedeném správcem daně, při kterém vznikly důvody k jejímu </a:t>
            </a:r>
            <a:r>
              <a:rPr lang="cs-CZ" sz="2000" strike="sngStrike" dirty="0" smtClean="0">
                <a:solidFill>
                  <a:srgbClr val="FF0000"/>
                </a:solidFill>
              </a:rPr>
              <a:t>uložení.</a:t>
            </a:r>
            <a:r>
              <a:rPr lang="cs-CZ" sz="2000" dirty="0" smtClean="0">
                <a:solidFill>
                  <a:srgbClr val="00B050"/>
                </a:solidFill>
              </a:rPr>
              <a:t> </a:t>
            </a:r>
            <a:r>
              <a:rPr lang="cs-CZ" sz="2000" b="1" dirty="0" smtClean="0">
                <a:solidFill>
                  <a:srgbClr val="00B050"/>
                </a:solidFill>
              </a:rPr>
              <a:t>Pořádkovou </a:t>
            </a:r>
            <a:r>
              <a:rPr lang="cs-CZ" sz="2000" b="1" dirty="0">
                <a:solidFill>
                  <a:srgbClr val="00B050"/>
                </a:solidFill>
              </a:rPr>
              <a:t>pokutu podle odstavce 1 lze uložit i tomu, kdo učiní hrubě urážlivé </a:t>
            </a:r>
            <a:r>
              <a:rPr lang="cs-CZ" sz="2000" b="1" dirty="0" smtClean="0">
                <a:solidFill>
                  <a:srgbClr val="00B050"/>
                </a:solidFill>
              </a:rPr>
              <a:t>podání. </a:t>
            </a:r>
            <a:endParaRPr lang="cs-CZ" sz="2000" b="1" dirty="0">
              <a:solidFill>
                <a:srgbClr val="00B050"/>
              </a:solidFill>
            </a:endParaRPr>
          </a:p>
          <a:p>
            <a:pPr marL="0" indent="0" algn="r">
              <a:buNone/>
            </a:pPr>
            <a:r>
              <a:rPr lang="cs-CZ" sz="2000" dirty="0"/>
              <a:t> </a:t>
            </a:r>
          </a:p>
          <a:p>
            <a:pPr marL="0" indent="0">
              <a:buNone/>
            </a:pPr>
            <a:r>
              <a:rPr lang="cs-CZ" sz="2000" dirty="0" smtClean="0"/>
              <a:t>(</a:t>
            </a:r>
            <a:r>
              <a:rPr lang="cs-CZ" sz="2000" dirty="0"/>
              <a:t>4) Pořádkovou pokutu lze uložit nejpozději do 1 roku ode dne, ve kterém došlo k jednání podle </a:t>
            </a:r>
            <a:r>
              <a:rPr lang="cs-CZ" sz="2000" strike="sngStrike" dirty="0">
                <a:solidFill>
                  <a:srgbClr val="FF0000"/>
                </a:solidFill>
              </a:rPr>
              <a:t>odstavce </a:t>
            </a:r>
            <a:r>
              <a:rPr lang="cs-CZ" sz="2000" strike="sngStrike" dirty="0" smtClean="0">
                <a:solidFill>
                  <a:srgbClr val="FF0000"/>
                </a:solidFill>
              </a:rPr>
              <a:t>2,</a:t>
            </a:r>
            <a:r>
              <a:rPr lang="cs-CZ" sz="2000" dirty="0" smtClean="0"/>
              <a:t> </a:t>
            </a:r>
            <a:r>
              <a:rPr lang="cs-CZ" sz="2000" dirty="0" smtClean="0">
                <a:solidFill>
                  <a:srgbClr val="00B050"/>
                </a:solidFill>
              </a:rPr>
              <a:t>které </a:t>
            </a:r>
            <a:r>
              <a:rPr lang="cs-CZ" sz="2000" dirty="0">
                <a:solidFill>
                  <a:srgbClr val="00B050"/>
                </a:solidFill>
              </a:rPr>
              <a:t>je </a:t>
            </a:r>
            <a:r>
              <a:rPr lang="cs-CZ" sz="2000" dirty="0" smtClean="0">
                <a:solidFill>
                  <a:srgbClr val="00B050"/>
                </a:solidFill>
              </a:rPr>
              <a:t>důvodem k </a:t>
            </a:r>
            <a:r>
              <a:rPr lang="cs-CZ" sz="2000" dirty="0">
                <a:solidFill>
                  <a:srgbClr val="00B050"/>
                </a:solidFill>
              </a:rPr>
              <a:t>jejímu uložení</a:t>
            </a:r>
            <a:r>
              <a:rPr lang="cs-CZ" sz="2000" dirty="0" smtClean="0">
                <a:solidFill>
                  <a:srgbClr val="00B050"/>
                </a:solidFill>
              </a:rPr>
              <a:t>.</a:t>
            </a:r>
            <a:endParaRPr lang="cs-CZ" sz="2000" dirty="0">
              <a:solidFill>
                <a:srgbClr val="00B050"/>
              </a:solidFill>
            </a:endParaRPr>
          </a:p>
          <a:p>
            <a:pPr marL="0" indent="0" algn="just">
              <a:buNone/>
            </a:pPr>
            <a:r>
              <a:rPr lang="cs-CZ" sz="2000" dirty="0"/>
              <a:t> </a:t>
            </a:r>
          </a:p>
          <a:p>
            <a:pPr marL="0" indent="0" algn="just">
              <a:buNone/>
            </a:pPr>
            <a:r>
              <a:rPr lang="cs-CZ" sz="2000" dirty="0"/>
              <a:t>	(5) Pořádkovou pokutu lze ukládat i opakovaně, nevedlo-li dosavadní uložení pokuty k nápravě a protiprávní stav trvá. </a:t>
            </a:r>
          </a:p>
        </p:txBody>
      </p:sp>
    </p:spTree>
    <p:extLst>
      <p:ext uri="{BB962C8B-B14F-4D97-AF65-F5344CB8AC3E}">
        <p14:creationId xmlns:p14="http://schemas.microsoft.com/office/powerpoint/2010/main" val="38728177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Změny v daňovém řádu </a:t>
            </a:r>
            <a:endParaRPr lang="cs-CZ" dirty="0"/>
          </a:p>
        </p:txBody>
      </p:sp>
      <p:sp>
        <p:nvSpPr>
          <p:cNvPr id="3" name="Zástupný symbol pro obsah 2"/>
          <p:cNvSpPr>
            <a:spLocks noGrp="1"/>
          </p:cNvSpPr>
          <p:nvPr>
            <p:ph idx="1"/>
          </p:nvPr>
        </p:nvSpPr>
        <p:spPr>
          <a:xfrm>
            <a:off x="323528" y="1268760"/>
            <a:ext cx="8568952" cy="4800600"/>
          </a:xfrm>
        </p:spPr>
        <p:txBody>
          <a:bodyPr/>
          <a:lstStyle/>
          <a:p>
            <a:pPr marL="0" indent="0">
              <a:buNone/>
            </a:pPr>
            <a:r>
              <a:rPr lang="cs-CZ" b="1" dirty="0" smtClean="0"/>
              <a:t>§ 247a </a:t>
            </a:r>
            <a:r>
              <a:rPr lang="cs-CZ" b="1" dirty="0"/>
              <a:t>Pokuta za nesplnění povinnosti nepeněžité povahy</a:t>
            </a:r>
          </a:p>
          <a:p>
            <a:pPr marL="0" indent="0" algn="just">
              <a:buNone/>
            </a:pPr>
            <a:r>
              <a:rPr lang="cs-CZ" sz="2000" dirty="0" smtClean="0"/>
              <a:t>(</a:t>
            </a:r>
            <a:r>
              <a:rPr lang="cs-CZ" sz="2000" dirty="0"/>
              <a:t>1) Pokutu do 500 000 Kč může správce daně uložit tomu, kdo</a:t>
            </a:r>
          </a:p>
          <a:p>
            <a:pPr marL="0" indent="0" algn="just">
              <a:buNone/>
            </a:pPr>
            <a:endParaRPr lang="cs-CZ" sz="2000" dirty="0" smtClean="0"/>
          </a:p>
          <a:p>
            <a:pPr marL="0" indent="0" algn="just">
              <a:buNone/>
            </a:pPr>
            <a:r>
              <a:rPr lang="cs-CZ" sz="2000" dirty="0" smtClean="0"/>
              <a:t>a</a:t>
            </a:r>
            <a:r>
              <a:rPr lang="cs-CZ" sz="2000" dirty="0"/>
              <a:t>) </a:t>
            </a:r>
            <a:r>
              <a:rPr lang="cs-CZ" sz="2000" b="1" u="sng" dirty="0"/>
              <a:t>nesplní </a:t>
            </a:r>
            <a:r>
              <a:rPr lang="cs-CZ" sz="2000" u="sng" dirty="0"/>
              <a:t>registrační, </a:t>
            </a:r>
            <a:r>
              <a:rPr lang="cs-CZ" sz="2000" b="1" u="sng" dirty="0"/>
              <a:t>ohlašovací </a:t>
            </a:r>
            <a:r>
              <a:rPr lang="cs-CZ" sz="2000" u="sng" dirty="0"/>
              <a:t>nebo jinou oznamovací </a:t>
            </a:r>
            <a:r>
              <a:rPr lang="cs-CZ" sz="2000" b="1" u="sng" dirty="0"/>
              <a:t>povinnost </a:t>
            </a:r>
            <a:r>
              <a:rPr lang="cs-CZ" sz="2000" u="sng" dirty="0"/>
              <a:t>stanovenou daňovým zákonem nebo správcem daně, nebo</a:t>
            </a:r>
          </a:p>
          <a:p>
            <a:pPr marL="0" indent="0" algn="just">
              <a:buNone/>
            </a:pPr>
            <a:r>
              <a:rPr lang="cs-CZ" sz="2000" dirty="0"/>
              <a:t> </a:t>
            </a:r>
          </a:p>
          <a:p>
            <a:pPr marL="0" indent="0" algn="just">
              <a:buNone/>
            </a:pPr>
            <a:r>
              <a:rPr lang="cs-CZ" sz="2000" dirty="0"/>
              <a:t>b) nesplní záznamní nebo jinou evidenční povinnost stanovenou daňovým zákonem nebo správcem daně.</a:t>
            </a:r>
          </a:p>
          <a:p>
            <a:pPr marL="0" indent="0" algn="just">
              <a:buNone/>
            </a:pPr>
            <a:r>
              <a:rPr lang="cs-CZ" sz="2000" dirty="0"/>
              <a:t> </a:t>
            </a:r>
            <a:r>
              <a:rPr lang="cs-CZ" sz="2000" dirty="0" smtClean="0"/>
              <a:t> </a:t>
            </a:r>
          </a:p>
          <a:p>
            <a:pPr marL="0" indent="0" algn="just">
              <a:buNone/>
            </a:pPr>
            <a:r>
              <a:rPr lang="cs-CZ" sz="2000" i="1" dirty="0" smtClean="0">
                <a:solidFill>
                  <a:srgbClr val="FF0000"/>
                </a:solidFill>
              </a:rPr>
              <a:t>Poznámka: účinné od 1. ledna 2015</a:t>
            </a:r>
            <a:endParaRPr lang="cs-CZ" sz="2000" i="1" dirty="0">
              <a:solidFill>
                <a:srgbClr val="FF0000"/>
              </a:solidFill>
            </a:endParaRPr>
          </a:p>
        </p:txBody>
      </p:sp>
    </p:spTree>
    <p:extLst>
      <p:ext uri="{BB962C8B-B14F-4D97-AF65-F5344CB8AC3E}">
        <p14:creationId xmlns:p14="http://schemas.microsoft.com/office/powerpoint/2010/main" val="158828166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395536" y="1268760"/>
            <a:ext cx="8507462" cy="4800600"/>
          </a:xfrm>
        </p:spPr>
        <p:txBody>
          <a:bodyPr/>
          <a:lstStyle/>
          <a:p>
            <a:r>
              <a:rPr lang="cs-CZ" b="1" dirty="0" smtClean="0"/>
              <a:t>§ 14  </a:t>
            </a:r>
          </a:p>
          <a:p>
            <a:pPr marL="0" indent="0" algn="just">
              <a:buNone/>
            </a:pPr>
            <a:r>
              <a:rPr lang="cs-CZ" sz="2000" dirty="0" smtClean="0"/>
              <a:t>(1) Stanovení poplatků patří do samostatné působnosti obce, která je ve svém území zavedla.</a:t>
            </a:r>
          </a:p>
          <a:p>
            <a:pPr marL="0" indent="0" algn="just">
              <a:buNone/>
            </a:pPr>
            <a:r>
              <a:rPr lang="cs-CZ" sz="2000" dirty="0" smtClean="0"/>
              <a:t> (2) Poplatky zavede obec obecně závaznou vyhláškou, ve které upraví podrobnosti jejich vybírání, zejména stanoví konkrétní sazbu poplatku, vznik a zánik poplatkové povinnosti, lhůty pro plnění ohlašovací povinnosti, splatnost, úlevy a případné osvobození od poplatků. </a:t>
            </a:r>
            <a:r>
              <a:rPr lang="cs-CZ" sz="2000" b="1" dirty="0" smtClean="0">
                <a:solidFill>
                  <a:srgbClr val="00B050"/>
                </a:solidFill>
              </a:rPr>
              <a:t>Obec může obecně závaznou vyhláškou upravit další způsob placení a jemu odpovídající den platby poplatku, než je způsob placení a den platby podle daňového řádu.</a:t>
            </a:r>
            <a:r>
              <a:rPr lang="cs-CZ" sz="2000" dirty="0" smtClean="0">
                <a:solidFill>
                  <a:srgbClr val="00B050"/>
                </a:solidFill>
              </a:rPr>
              <a:t> </a:t>
            </a:r>
            <a:r>
              <a:rPr lang="cs-CZ" sz="2000" dirty="0" smtClean="0"/>
              <a:t>U poplatku za užívání veřejného prostranství určí místa, která v obci podléhají poplatku za užívání veřejného prostranství. </a:t>
            </a:r>
            <a:endParaRPr lang="cs-CZ" sz="2000" dirty="0">
              <a:solidFill>
                <a:srgbClr val="00B050"/>
              </a:solidFill>
            </a:endParaRPr>
          </a:p>
        </p:txBody>
      </p:sp>
    </p:spTree>
    <p:extLst>
      <p:ext uri="{BB962C8B-B14F-4D97-AF65-F5344CB8AC3E}">
        <p14:creationId xmlns:p14="http://schemas.microsoft.com/office/powerpoint/2010/main" val="26362058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395536" y="1196752"/>
            <a:ext cx="8507462" cy="4752528"/>
          </a:xfrm>
        </p:spPr>
        <p:txBody>
          <a:bodyPr/>
          <a:lstStyle/>
          <a:p>
            <a:pPr marL="0" indent="0">
              <a:buNone/>
            </a:pPr>
            <a:r>
              <a:rPr lang="cs-CZ" b="1" dirty="0" smtClean="0"/>
              <a:t>Způsob placení daně § 163 daňového řádu </a:t>
            </a:r>
          </a:p>
          <a:p>
            <a:pPr marL="0" indent="0">
              <a:buNone/>
            </a:pPr>
            <a:r>
              <a:rPr lang="cs-CZ" dirty="0" smtClean="0"/>
              <a:t> </a:t>
            </a:r>
            <a:r>
              <a:rPr lang="cs-CZ" sz="1800" dirty="0" smtClean="0"/>
              <a:t>(3) Daň lze platit </a:t>
            </a:r>
          </a:p>
          <a:p>
            <a:pPr marL="0" indent="0" algn="just">
              <a:buNone/>
            </a:pPr>
            <a:r>
              <a:rPr lang="cs-CZ" sz="1800" dirty="0" smtClean="0"/>
              <a:t> a) bezhotovostním převodem ,</a:t>
            </a:r>
          </a:p>
          <a:p>
            <a:pPr marL="0" indent="0" algn="just">
              <a:buNone/>
            </a:pPr>
            <a:r>
              <a:rPr lang="cs-CZ" sz="1800" dirty="0" smtClean="0"/>
              <a:t> b) v hotovosti</a:t>
            </a:r>
          </a:p>
          <a:p>
            <a:pPr marL="0" indent="0" algn="just">
              <a:buNone/>
            </a:pPr>
            <a:r>
              <a:rPr lang="cs-CZ" sz="1800" dirty="0" smtClean="0"/>
              <a:t>1. prostřednictvím poskytovatele platebních služeb nebo poštovním poukazem na příslušný účet správce daně,</a:t>
            </a:r>
          </a:p>
          <a:p>
            <a:pPr marL="0" indent="0" algn="just">
              <a:buNone/>
            </a:pPr>
            <a:r>
              <a:rPr lang="cs-CZ" sz="1800" dirty="0" smtClean="0"/>
              <a:t>2. úřední osobě pověřené přijímat tyto platby </a:t>
            </a:r>
          </a:p>
          <a:p>
            <a:pPr marL="0" indent="0" algn="just">
              <a:buNone/>
            </a:pPr>
            <a:r>
              <a:rPr lang="cs-CZ" sz="1800" dirty="0" smtClean="0"/>
              <a:t>3. šekem,  </a:t>
            </a:r>
          </a:p>
          <a:p>
            <a:pPr marL="0" indent="0" algn="just">
              <a:buNone/>
            </a:pPr>
            <a:r>
              <a:rPr lang="cs-CZ" sz="1800" dirty="0" smtClean="0"/>
              <a:t>4. daňovému exekutorovi,  </a:t>
            </a:r>
          </a:p>
          <a:p>
            <a:pPr marL="0" indent="0" algn="just">
              <a:buNone/>
            </a:pPr>
            <a:r>
              <a:rPr lang="cs-CZ" sz="1800" dirty="0" smtClean="0"/>
              <a:t>5. oprávněné úřední osobě,  ,</a:t>
            </a:r>
          </a:p>
          <a:p>
            <a:pPr marL="0" indent="0" algn="just">
              <a:buNone/>
            </a:pPr>
            <a:r>
              <a:rPr lang="cs-CZ" sz="1800" dirty="0" smtClean="0"/>
              <a:t> c) kolkovými známkami, stanoví-li tak zákon,</a:t>
            </a:r>
          </a:p>
          <a:p>
            <a:pPr marL="0" indent="0" algn="just">
              <a:buNone/>
            </a:pPr>
            <a:r>
              <a:rPr lang="cs-CZ" sz="1800" dirty="0" smtClean="0"/>
              <a:t> d) přeplatkem na jiné dani.</a:t>
            </a:r>
          </a:p>
          <a:p>
            <a:pPr marL="0" indent="0">
              <a:buNone/>
            </a:pPr>
            <a:r>
              <a:rPr lang="cs-CZ" b="1" dirty="0" smtClean="0"/>
              <a:t>  </a:t>
            </a:r>
            <a:r>
              <a:rPr lang="cs-CZ" sz="1600" b="1" i="1" dirty="0" smtClean="0">
                <a:solidFill>
                  <a:srgbClr val="FF0000"/>
                </a:solidFill>
              </a:rPr>
              <a:t>poznámka – jedná se o zjednodušený výčet</a:t>
            </a:r>
            <a:endParaRPr lang="cs-CZ" sz="1600" i="1" dirty="0">
              <a:solidFill>
                <a:srgbClr val="00B050"/>
              </a:solidFill>
            </a:endParaRPr>
          </a:p>
        </p:txBody>
      </p:sp>
    </p:spTree>
    <p:extLst>
      <p:ext uri="{BB962C8B-B14F-4D97-AF65-F5344CB8AC3E}">
        <p14:creationId xmlns:p14="http://schemas.microsoft.com/office/powerpoint/2010/main" val="125921072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a:t>Změny v zákoně o místních poplatcích</a:t>
            </a:r>
          </a:p>
        </p:txBody>
      </p:sp>
      <p:sp>
        <p:nvSpPr>
          <p:cNvPr id="3" name="Zástupný symbol pro obsah 2"/>
          <p:cNvSpPr>
            <a:spLocks noGrp="1"/>
          </p:cNvSpPr>
          <p:nvPr>
            <p:ph idx="1"/>
          </p:nvPr>
        </p:nvSpPr>
        <p:spPr>
          <a:xfrm>
            <a:off x="467544" y="1268760"/>
            <a:ext cx="8435454" cy="4800600"/>
          </a:xfrm>
        </p:spPr>
        <p:txBody>
          <a:bodyPr/>
          <a:lstStyle/>
          <a:p>
            <a:pPr marL="0" indent="0">
              <a:buNone/>
            </a:pPr>
            <a:r>
              <a:rPr lang="cs-CZ" b="1" dirty="0" smtClean="0"/>
              <a:t>§ 14a  </a:t>
            </a:r>
          </a:p>
          <a:p>
            <a:pPr marL="0" indent="0" algn="just">
              <a:buNone/>
            </a:pPr>
            <a:r>
              <a:rPr lang="cs-CZ" sz="1800" b="1" dirty="0" smtClean="0"/>
              <a:t>(1</a:t>
            </a:r>
            <a:r>
              <a:rPr lang="cs-CZ" sz="1800" dirty="0" smtClean="0"/>
              <a:t>) V ohlášení poplatník nebo plátce uvede</a:t>
            </a:r>
          </a:p>
          <a:p>
            <a:pPr marL="0" indent="0" algn="just">
              <a:buNone/>
            </a:pPr>
            <a:r>
              <a:rPr lang="cs-CZ" sz="1800" dirty="0" smtClean="0"/>
              <a:t> a) jméno, popřípadě jména, a příjmení …</a:t>
            </a:r>
          </a:p>
          <a:p>
            <a:pPr marL="0" indent="0" algn="just">
              <a:buNone/>
            </a:pPr>
            <a:r>
              <a:rPr lang="cs-CZ" sz="1800" dirty="0" smtClean="0"/>
              <a:t>b) čísla všech svých účtů …</a:t>
            </a:r>
          </a:p>
          <a:p>
            <a:pPr marL="0" indent="0" algn="just">
              <a:buNone/>
            </a:pPr>
            <a:r>
              <a:rPr lang="cs-CZ" sz="1800" dirty="0" smtClean="0"/>
              <a:t>c) údaje rozhodné pro stanovení výše poplatkové povinnosti.</a:t>
            </a:r>
          </a:p>
          <a:p>
            <a:pPr marL="0" indent="0" algn="just">
              <a:buNone/>
            </a:pPr>
            <a:endParaRPr lang="cs-CZ" sz="1800" dirty="0" smtClean="0"/>
          </a:p>
          <a:p>
            <a:pPr marL="0" indent="0" algn="just">
              <a:buNone/>
            </a:pPr>
            <a:r>
              <a:rPr lang="cs-CZ" sz="1800" dirty="0" smtClean="0"/>
              <a:t>(2) Poplatník nebo plátce, který nemá sídlo nebo bydliště na území členského státu Evropské unie, jiného smluvního státu Dohody                     o Evropském hospodářském prostoru nebo Švýcarské konfederace, uvede kromě údajů požadovaných v odstavci 2 adresu svého zmocněnce v tuzemsku pro doručování.</a:t>
            </a:r>
          </a:p>
          <a:p>
            <a:pPr marL="0" indent="0">
              <a:buNone/>
            </a:pPr>
            <a:r>
              <a:rPr lang="cs-CZ" sz="1800" dirty="0"/>
              <a:t> </a:t>
            </a:r>
          </a:p>
          <a:p>
            <a:pPr marL="0" indent="0" algn="just">
              <a:buNone/>
            </a:pPr>
            <a:endParaRPr lang="cs-CZ" sz="2000" dirty="0">
              <a:solidFill>
                <a:srgbClr val="00B050"/>
              </a:solidFill>
            </a:endParaRPr>
          </a:p>
        </p:txBody>
      </p:sp>
    </p:spTree>
    <p:extLst>
      <p:ext uri="{BB962C8B-B14F-4D97-AF65-F5344CB8AC3E}">
        <p14:creationId xmlns:p14="http://schemas.microsoft.com/office/powerpoint/2010/main" val="199615793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2800" dirty="0" smtClean="0"/>
              <a:t>Změny v zákoně o místních poplatcích</a:t>
            </a:r>
            <a:endParaRPr lang="cs-CZ" sz="2800" dirty="0"/>
          </a:p>
        </p:txBody>
      </p:sp>
      <p:sp>
        <p:nvSpPr>
          <p:cNvPr id="3" name="Zástupný symbol pro obsah 2"/>
          <p:cNvSpPr>
            <a:spLocks noGrp="1"/>
          </p:cNvSpPr>
          <p:nvPr>
            <p:ph idx="1"/>
          </p:nvPr>
        </p:nvSpPr>
        <p:spPr>
          <a:xfrm>
            <a:off x="467544" y="1268760"/>
            <a:ext cx="8435454" cy="4800600"/>
          </a:xfrm>
        </p:spPr>
        <p:txBody>
          <a:bodyPr/>
          <a:lstStyle/>
          <a:p>
            <a:pPr marL="0" indent="0">
              <a:buNone/>
            </a:pPr>
            <a:r>
              <a:rPr lang="cs-CZ" b="1" dirty="0" smtClean="0"/>
              <a:t>§ 14a  </a:t>
            </a:r>
          </a:p>
          <a:p>
            <a:pPr marL="0" indent="0">
              <a:buNone/>
            </a:pPr>
            <a:endParaRPr lang="cs-CZ" b="1" dirty="0" smtClean="0"/>
          </a:p>
          <a:p>
            <a:pPr marL="0" indent="0" algn="just">
              <a:buNone/>
            </a:pPr>
            <a:r>
              <a:rPr lang="cs-CZ" sz="1800" b="1" dirty="0" smtClean="0"/>
              <a:t> </a:t>
            </a:r>
            <a:r>
              <a:rPr lang="cs-CZ" sz="1800" dirty="0" smtClean="0"/>
              <a:t>(3) Dojde-li ke změně údajů uvedených v ohlášení, je poplatník nebo plátce povinen tuto změnu oznámit do 15 dnů ode dne, kdy nastala.</a:t>
            </a:r>
          </a:p>
          <a:p>
            <a:pPr marL="0" indent="0" algn="just">
              <a:buNone/>
            </a:pPr>
            <a:endParaRPr lang="cs-CZ" sz="1800" dirty="0" smtClean="0"/>
          </a:p>
          <a:p>
            <a:pPr marL="0" indent="0" algn="just">
              <a:buNone/>
            </a:pPr>
            <a:r>
              <a:rPr lang="cs-CZ" sz="1800" b="1" dirty="0" smtClean="0">
                <a:solidFill>
                  <a:srgbClr val="00B050"/>
                </a:solidFill>
              </a:rPr>
              <a:t>(4) </a:t>
            </a:r>
            <a:r>
              <a:rPr lang="cs-CZ" sz="1800" b="1" dirty="0">
                <a:solidFill>
                  <a:srgbClr val="00B050"/>
                </a:solidFill>
              </a:rPr>
              <a:t>V případě, že poplatník nesplní povinnost ohlásit údaj rozhodný pro osvobození nebo úlevu od poplatku ve lhůtě stanovené obecně závaznou vyhláškou nebo ve lhůtě podle odstavce 3, nárok na osvobození nebo úlevu od tohoto poplatku zaniká; za nesplnění této povinnosti nelze uložit pokutu za nesplnění povinnosti nepeněžité povahy.“</a:t>
            </a:r>
          </a:p>
          <a:p>
            <a:pPr marL="0" indent="0">
              <a:buNone/>
            </a:pPr>
            <a:endParaRPr lang="cs-CZ" sz="1800" dirty="0"/>
          </a:p>
          <a:p>
            <a:pPr marL="0" indent="0" algn="just">
              <a:buNone/>
            </a:pPr>
            <a:endParaRPr lang="cs-CZ" sz="2000" dirty="0">
              <a:solidFill>
                <a:srgbClr val="00B050"/>
              </a:solidFill>
            </a:endParaRPr>
          </a:p>
        </p:txBody>
      </p:sp>
    </p:spTree>
    <p:extLst>
      <p:ext uri="{BB962C8B-B14F-4D97-AF65-F5344CB8AC3E}">
        <p14:creationId xmlns:p14="http://schemas.microsoft.com/office/powerpoint/2010/main" val="36282107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3"/>
          <p:cNvSpPr>
            <a:spLocks noGrp="1" noChangeArrowheads="1"/>
          </p:cNvSpPr>
          <p:nvPr>
            <p:ph idx="1"/>
          </p:nvPr>
        </p:nvSpPr>
        <p:spPr>
          <a:xfrm>
            <a:off x="395536" y="1412776"/>
            <a:ext cx="8538914" cy="4032448"/>
          </a:xfrm>
        </p:spPr>
        <p:txBody>
          <a:bodyPr/>
          <a:lstStyle/>
          <a:p>
            <a:pPr marL="0" indent="0">
              <a:buFont typeface="Arial" charset="0"/>
              <a:buNone/>
              <a:defRPr/>
            </a:pPr>
            <a:r>
              <a:rPr lang="cs-CZ" altLang="cs-CZ" sz="2000" b="1" u="sng" dirty="0" smtClean="0">
                <a:solidFill>
                  <a:srgbClr val="FF0000"/>
                </a:solidFill>
              </a:rPr>
              <a:t> Účinnost novely:</a:t>
            </a:r>
          </a:p>
          <a:p>
            <a:pPr>
              <a:buFont typeface="Wingdings" panose="05000000000000000000" pitchFamily="2" charset="2"/>
              <a:buChar char="Ø"/>
              <a:defRPr/>
            </a:pPr>
            <a:r>
              <a:rPr lang="cs-CZ" altLang="cs-CZ" sz="2000" b="1" dirty="0">
                <a:solidFill>
                  <a:srgbClr val="FF0000"/>
                </a:solidFill>
              </a:rPr>
              <a:t>15. dnem po vyhlášení </a:t>
            </a:r>
          </a:p>
          <a:p>
            <a:pPr marL="0" indent="0">
              <a:buFont typeface="Arial" charset="0"/>
              <a:buNone/>
              <a:defRPr/>
            </a:pPr>
            <a:endParaRPr lang="cs-CZ" altLang="cs-CZ" sz="2000" u="sng" dirty="0" smtClean="0">
              <a:solidFill>
                <a:srgbClr val="FF0000"/>
              </a:solidFill>
            </a:endParaRPr>
          </a:p>
          <a:p>
            <a:pPr>
              <a:defRPr/>
            </a:pPr>
            <a:r>
              <a:rPr lang="cs-CZ" altLang="cs-CZ" sz="2000" b="1" u="sng" dirty="0" smtClean="0"/>
              <a:t>Poplatek za povolení vjezdu</a:t>
            </a:r>
            <a:endParaRPr lang="cs-CZ" altLang="cs-CZ" sz="2000" dirty="0" smtClean="0"/>
          </a:p>
          <a:p>
            <a:pPr lvl="1">
              <a:buFont typeface="Wingdings" panose="05000000000000000000" pitchFamily="2" charset="2"/>
              <a:buChar char="Ø"/>
              <a:defRPr/>
            </a:pPr>
            <a:r>
              <a:rPr lang="cs-CZ" altLang="cs-CZ" sz="2000" u="sng" dirty="0" smtClean="0">
                <a:latin typeface="Arial" panose="020B0604020202020204" pitchFamily="34" charset="0"/>
                <a:cs typeface="Arial" panose="020B0604020202020204" pitchFamily="34" charset="0"/>
              </a:rPr>
              <a:t>navýšení maximální výše sazby z 20 Kč na 200 Kč/den</a:t>
            </a:r>
          </a:p>
          <a:p>
            <a:pPr lvl="1">
              <a:buFont typeface="Wingdings" panose="05000000000000000000" pitchFamily="2" charset="2"/>
              <a:buChar char="Ø"/>
              <a:defRPr/>
            </a:pPr>
            <a:endParaRPr lang="cs-CZ" altLang="cs-CZ" sz="2000" u="sng" dirty="0" smtClean="0">
              <a:latin typeface="Arial" panose="020B0604020202020204" pitchFamily="34" charset="0"/>
              <a:cs typeface="Arial" panose="020B0604020202020204" pitchFamily="34" charset="0"/>
            </a:endParaRPr>
          </a:p>
          <a:p>
            <a:pPr algn="just">
              <a:defRPr/>
            </a:pPr>
            <a:r>
              <a:rPr lang="cs-CZ" altLang="cs-CZ" sz="2000" b="1" u="sng" dirty="0" smtClean="0"/>
              <a:t>Poplatek za zhodnocení stavebního pozemku</a:t>
            </a:r>
            <a:endParaRPr lang="cs-CZ" altLang="cs-CZ" sz="2000" dirty="0" smtClean="0"/>
          </a:p>
          <a:p>
            <a:pPr lvl="1" algn="just">
              <a:buFont typeface="Wingdings" panose="05000000000000000000" pitchFamily="2" charset="2"/>
              <a:buChar char="Ø"/>
              <a:defRPr/>
            </a:pPr>
            <a:r>
              <a:rPr lang="cs-CZ" altLang="cs-CZ" sz="2000" u="sng" dirty="0" smtClean="0">
                <a:latin typeface="Arial" panose="020B0604020202020204" pitchFamily="34" charset="0"/>
                <a:cs typeface="Arial" panose="020B0604020202020204" pitchFamily="34" charset="0"/>
              </a:rPr>
              <a:t>časové omezení možnosti vydat OZV v návaznosti na vlastní zhodnocení (výstavbu vodovodu či kanalizace)  </a:t>
            </a:r>
            <a:endParaRPr lang="cs-CZ" altLang="cs-CZ" sz="2000" dirty="0" smtClean="0">
              <a:latin typeface="Arial" panose="020B0604020202020204" pitchFamily="34" charset="0"/>
              <a:cs typeface="Arial" panose="020B0604020202020204" pitchFamily="34" charset="0"/>
            </a:endParaRPr>
          </a:p>
          <a:p>
            <a:pPr marL="0" indent="0">
              <a:buFont typeface="Arial" charset="0"/>
              <a:buNone/>
              <a:defRPr/>
            </a:pPr>
            <a:endParaRPr lang="cs-CZ" altLang="cs-CZ" sz="2000" b="1" dirty="0" smtClean="0">
              <a:solidFill>
                <a:srgbClr val="FF0000"/>
              </a:solidFill>
            </a:endParaRPr>
          </a:p>
        </p:txBody>
      </p:sp>
      <p:sp>
        <p:nvSpPr>
          <p:cNvPr id="54275"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cs-CZ" altLang="cs-CZ" sz="3600" u="sng" smtClean="0">
                <a:latin typeface="Arial" charset="0"/>
                <a:cs typeface="Arial" charset="0"/>
              </a:rPr>
              <a:t> </a:t>
            </a:r>
            <a:endParaRPr lang="cs-CZ" altLang="cs-CZ" smtClean="0">
              <a:latin typeface="Arial" charset="0"/>
              <a:cs typeface="Arial" charset="0"/>
            </a:endParaRPr>
          </a:p>
        </p:txBody>
      </p:sp>
      <p:sp>
        <p:nvSpPr>
          <p:cNvPr id="54276" name="Rectangle 4"/>
          <p:cNvSpPr>
            <a:spLocks noChangeArrowheads="1"/>
          </p:cNvSpPr>
          <p:nvPr/>
        </p:nvSpPr>
        <p:spPr bwMode="auto">
          <a:xfrm>
            <a:off x="1438275" y="3108325"/>
            <a:ext cx="247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cs-CZ" altLang="cs-CZ">
                <a:solidFill>
                  <a:schemeClr val="tx2"/>
                </a:solidFill>
              </a:rPr>
              <a:t> </a:t>
            </a:r>
            <a:br>
              <a:rPr lang="cs-CZ" altLang="cs-CZ">
                <a:solidFill>
                  <a:schemeClr val="tx2"/>
                </a:solidFill>
              </a:rPr>
            </a:br>
            <a:endParaRPr lang="cs-CZ" altLang="cs-CZ">
              <a:solidFill>
                <a:schemeClr val="tx2"/>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3"/>
          <p:cNvSpPr>
            <a:spLocks noGrp="1" noChangeArrowheads="1"/>
          </p:cNvSpPr>
          <p:nvPr>
            <p:ph idx="1"/>
          </p:nvPr>
        </p:nvSpPr>
        <p:spPr>
          <a:xfrm>
            <a:off x="1435100" y="260648"/>
            <a:ext cx="7499350" cy="5987752"/>
          </a:xfrm>
        </p:spPr>
        <p:txBody>
          <a:bodyPr/>
          <a:lstStyle/>
          <a:p>
            <a:pPr marL="0" indent="0">
              <a:buNone/>
              <a:defRPr/>
            </a:pPr>
            <a:r>
              <a:rPr lang="cs-CZ" altLang="cs-CZ" sz="2000" b="1" u="sng" dirty="0">
                <a:solidFill>
                  <a:srgbClr val="FF0000"/>
                </a:solidFill>
              </a:rPr>
              <a:t> Účinnost novely:</a:t>
            </a:r>
            <a:endParaRPr lang="cs-CZ" altLang="cs-CZ" sz="2000" u="sng" dirty="0">
              <a:solidFill>
                <a:srgbClr val="FF0000"/>
              </a:solidFill>
            </a:endParaRPr>
          </a:p>
          <a:p>
            <a:pPr>
              <a:buFont typeface="Wingdings" panose="05000000000000000000" pitchFamily="2" charset="2"/>
              <a:buChar char="Ø"/>
              <a:defRPr/>
            </a:pPr>
            <a:r>
              <a:rPr lang="cs-CZ" altLang="cs-CZ" sz="2000" b="1" dirty="0">
                <a:solidFill>
                  <a:srgbClr val="FF0000"/>
                </a:solidFill>
              </a:rPr>
              <a:t>Od poplatkového období 2018</a:t>
            </a:r>
          </a:p>
          <a:p>
            <a:pPr>
              <a:defRPr/>
            </a:pPr>
            <a:r>
              <a:rPr lang="cs-CZ" altLang="cs-CZ" sz="2000" b="1" u="sng" dirty="0" smtClean="0"/>
              <a:t>Poplatek </a:t>
            </a:r>
            <a:r>
              <a:rPr lang="cs-CZ" altLang="cs-CZ" sz="2000" b="1" u="sng" dirty="0"/>
              <a:t>za odpad</a:t>
            </a:r>
            <a:endParaRPr lang="cs-CZ" altLang="cs-CZ" sz="2000" dirty="0"/>
          </a:p>
          <a:p>
            <a:pPr lvl="1" algn="just">
              <a:buFont typeface="Wingdings" panose="05000000000000000000" pitchFamily="2" charset="2"/>
              <a:buChar char="Ø"/>
              <a:defRPr/>
            </a:pPr>
            <a:r>
              <a:rPr lang="cs-CZ" altLang="cs-CZ" sz="2000" u="sng" dirty="0">
                <a:latin typeface="Arial" panose="020B0604020202020204" pitchFamily="34" charset="0"/>
                <a:cs typeface="Arial" panose="020B0604020202020204" pitchFamily="34" charset="0"/>
              </a:rPr>
              <a:t>zúžení zákonného osvobození (např. pouze na osoby s pobytem na území obce)</a:t>
            </a:r>
          </a:p>
          <a:p>
            <a:pPr algn="just">
              <a:buFont typeface="Arial" panose="020B0604020202020204" pitchFamily="34" charset="0"/>
              <a:buChar char="•"/>
              <a:defRPr/>
            </a:pPr>
            <a:r>
              <a:rPr lang="cs-CZ" altLang="cs-CZ" sz="2000" b="1" u="sng" dirty="0"/>
              <a:t>OBECNĚ</a:t>
            </a:r>
          </a:p>
          <a:p>
            <a:pPr lvl="1" algn="just">
              <a:buFont typeface="Wingdings" panose="05000000000000000000" pitchFamily="2" charset="2"/>
              <a:buChar char="Ø"/>
              <a:defRPr/>
            </a:pPr>
            <a:r>
              <a:rPr lang="cs-CZ" altLang="cs-CZ" sz="2000" u="sng" dirty="0" smtClean="0">
                <a:latin typeface="Arial" panose="020B0604020202020204" pitchFamily="34" charset="0"/>
                <a:cs typeface="Arial" panose="020B0604020202020204" pitchFamily="34" charset="0"/>
              </a:rPr>
              <a:t>zavedení sankce zániku nároku na osvobození či úlevu v případě neplnění oznamovací povinnosti </a:t>
            </a:r>
          </a:p>
          <a:p>
            <a:pPr lvl="1" algn="just">
              <a:buFont typeface="Wingdings" panose="05000000000000000000" pitchFamily="2" charset="2"/>
              <a:buChar char="Ø"/>
              <a:defRPr/>
            </a:pPr>
            <a:r>
              <a:rPr lang="cs-CZ" altLang="cs-CZ" sz="2000" u="sng" dirty="0" smtClean="0">
                <a:latin typeface="Arial" panose="020B0604020202020204" pitchFamily="34" charset="0"/>
                <a:cs typeface="Arial" panose="020B0604020202020204" pitchFamily="34" charset="0"/>
              </a:rPr>
              <a:t>zavedení možnosti stanovit platby poplatku i jiným způsobem – např. vjezdové automaty</a:t>
            </a:r>
            <a:endParaRPr lang="cs-CZ" altLang="cs-CZ" sz="2000" dirty="0" smtClean="0">
              <a:latin typeface="Arial" panose="020B0604020202020204" pitchFamily="34" charset="0"/>
              <a:cs typeface="Arial" panose="020B0604020202020204" pitchFamily="34" charset="0"/>
            </a:endParaRPr>
          </a:p>
          <a:p>
            <a:pPr>
              <a:buFont typeface="Wingdings" panose="05000000000000000000" pitchFamily="2" charset="2"/>
              <a:buChar char="Ø"/>
              <a:defRPr/>
            </a:pPr>
            <a:endParaRPr lang="cs-CZ" altLang="cs-CZ" sz="2000" b="1" dirty="0" smtClean="0">
              <a:solidFill>
                <a:srgbClr val="FF0000"/>
              </a:solidFill>
            </a:endParaRPr>
          </a:p>
          <a:p>
            <a:pPr marL="0" indent="0">
              <a:buFont typeface="Arial" charset="0"/>
              <a:buNone/>
              <a:defRPr/>
            </a:pPr>
            <a:r>
              <a:rPr lang="cs-CZ" altLang="cs-CZ" sz="2000" b="1" u="sng" dirty="0" smtClean="0">
                <a:solidFill>
                  <a:srgbClr val="FF0000"/>
                </a:solidFill>
              </a:rPr>
              <a:t>Dopady na normotvorbu obcí:</a:t>
            </a:r>
            <a:endParaRPr lang="cs-CZ" altLang="cs-CZ" sz="2000" dirty="0" smtClean="0">
              <a:solidFill>
                <a:srgbClr val="FF0000"/>
              </a:solidFill>
            </a:endParaRPr>
          </a:p>
          <a:p>
            <a:pPr>
              <a:defRPr/>
            </a:pPr>
            <a:r>
              <a:rPr lang="cs-CZ" altLang="cs-CZ" sz="2000" b="1" dirty="0" smtClean="0">
                <a:solidFill>
                  <a:srgbClr val="00B050"/>
                </a:solidFill>
              </a:rPr>
              <a:t>Nepředpokládá se, že by novela zákona měla mít zásadní dopady na zákonnost již vydaných OZV. </a:t>
            </a:r>
          </a:p>
          <a:p>
            <a:pPr>
              <a:lnSpc>
                <a:spcPct val="90000"/>
              </a:lnSpc>
              <a:defRPr/>
            </a:pPr>
            <a:endParaRPr lang="cs-CZ" altLang="cs-CZ" sz="2000" b="1" dirty="0" smtClean="0"/>
          </a:p>
          <a:p>
            <a:pPr>
              <a:lnSpc>
                <a:spcPct val="90000"/>
              </a:lnSpc>
              <a:defRPr/>
            </a:pPr>
            <a:endParaRPr lang="cs-CZ" altLang="cs-CZ" sz="2000" b="1" dirty="0" smtClean="0"/>
          </a:p>
          <a:p>
            <a:pPr>
              <a:lnSpc>
                <a:spcPct val="90000"/>
              </a:lnSpc>
              <a:defRPr/>
            </a:pPr>
            <a:endParaRPr lang="cs-CZ" altLang="cs-CZ" sz="2000" b="1" dirty="0" smtClean="0"/>
          </a:p>
          <a:p>
            <a:pPr>
              <a:lnSpc>
                <a:spcPct val="90000"/>
              </a:lnSpc>
              <a:defRPr/>
            </a:pPr>
            <a:endParaRPr lang="cs-CZ" altLang="cs-CZ" sz="2000" b="1" dirty="0" smtClean="0"/>
          </a:p>
          <a:p>
            <a:pPr>
              <a:lnSpc>
                <a:spcPct val="90000"/>
              </a:lnSpc>
              <a:defRPr/>
            </a:pPr>
            <a:endParaRPr lang="cs-CZ" altLang="cs-CZ" sz="2000" b="1" dirty="0" smtClean="0"/>
          </a:p>
          <a:p>
            <a:pPr>
              <a:lnSpc>
                <a:spcPct val="90000"/>
              </a:lnSpc>
              <a:buFontTx/>
              <a:buNone/>
              <a:defRPr/>
            </a:pPr>
            <a:endParaRPr lang="cs-CZ" altLang="cs-CZ" sz="2000" b="1" dirty="0" smtClean="0"/>
          </a:p>
          <a:p>
            <a:pPr>
              <a:lnSpc>
                <a:spcPct val="90000"/>
              </a:lnSpc>
              <a:defRPr/>
            </a:pPr>
            <a:endParaRPr lang="cs-CZ" altLang="cs-CZ" sz="2000" dirty="0" smtClean="0"/>
          </a:p>
        </p:txBody>
      </p:sp>
      <p:sp>
        <p:nvSpPr>
          <p:cNvPr id="149506" name="Rectangle 2"/>
          <p:cNvSpPr>
            <a:spLocks noGrp="1" noChangeArrowheads="1"/>
          </p:cNvSpPr>
          <p:nvPr>
            <p:ph type="title"/>
          </p:nvPr>
        </p:nvSpPr>
        <p:spPr/>
        <p:txBody>
          <a:bodyPr>
            <a:normAutofit/>
          </a:bodyPr>
          <a:lstStyle/>
          <a:p>
            <a:pPr fontAlgn="auto">
              <a:spcAft>
                <a:spcPts val="0"/>
              </a:spcAft>
              <a:defRPr/>
            </a:pPr>
            <a:r>
              <a:rPr lang="cs-CZ" altLang="cs-CZ" sz="3600" u="sng" dirty="0" smtClean="0"/>
              <a:t> </a:t>
            </a:r>
            <a:endParaRPr lang="cs-CZ" altLang="cs-CZ" dirty="0"/>
          </a:p>
        </p:txBody>
      </p:sp>
      <p:sp>
        <p:nvSpPr>
          <p:cNvPr id="55300" name="Rectangle 4"/>
          <p:cNvSpPr>
            <a:spLocks noChangeArrowheads="1"/>
          </p:cNvSpPr>
          <p:nvPr/>
        </p:nvSpPr>
        <p:spPr bwMode="auto">
          <a:xfrm>
            <a:off x="1438275" y="3108325"/>
            <a:ext cx="247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cs-CZ" altLang="cs-CZ">
                <a:solidFill>
                  <a:schemeClr val="tx2"/>
                </a:solidFill>
              </a:rPr>
              <a:t> </a:t>
            </a:r>
            <a:br>
              <a:rPr lang="cs-CZ" altLang="cs-CZ">
                <a:solidFill>
                  <a:schemeClr val="tx2"/>
                </a:solidFill>
              </a:rPr>
            </a:br>
            <a:endParaRPr lang="cs-CZ" altLang="cs-CZ">
              <a:solidFill>
                <a:schemeClr val="tx2"/>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Nadpis 7"/>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just"/>
            <a:endParaRPr lang="cs-CZ" altLang="cs-CZ" sz="2000" smtClean="0">
              <a:latin typeface="Arial" charset="0"/>
              <a:cs typeface="Arial" charset="0"/>
            </a:endParaRPr>
          </a:p>
        </p:txBody>
      </p:sp>
      <p:sp>
        <p:nvSpPr>
          <p:cNvPr id="8195" name="Zástupný symbol pro obsah 9"/>
          <p:cNvSpPr>
            <a:spLocks noGrp="1"/>
          </p:cNvSpPr>
          <p:nvPr>
            <p:ph idx="1"/>
          </p:nvPr>
        </p:nvSpPr>
        <p:spPr>
          <a:xfrm>
            <a:off x="900113" y="1600200"/>
            <a:ext cx="7786687" cy="3844925"/>
          </a:xfrm>
          <a:extLst/>
        </p:spPr>
        <p:txBody>
          <a:bodyPr/>
          <a:lstStyle/>
          <a:p>
            <a:pPr>
              <a:buFont typeface="Arial" charset="0"/>
              <a:buNone/>
              <a:defRPr/>
            </a:pPr>
            <a:endParaRPr lang="cs-CZ" altLang="cs-CZ" dirty="0" smtClean="0">
              <a:cs typeface="Arial" charset="0"/>
            </a:endParaRPr>
          </a:p>
          <a:p>
            <a:pPr>
              <a:buFont typeface="Arial" charset="0"/>
              <a:buNone/>
              <a:defRPr/>
            </a:pPr>
            <a:endParaRPr lang="cs-CZ" altLang="cs-CZ" dirty="0" smtClean="0">
              <a:cs typeface="Arial" charset="0"/>
            </a:endParaRPr>
          </a:p>
          <a:p>
            <a:pPr marL="0" indent="0" algn="ctr">
              <a:buFont typeface="Arial" charset="0"/>
              <a:buNone/>
              <a:defRPr/>
            </a:pPr>
            <a:r>
              <a:rPr lang="cs-CZ" sz="4000" b="1" dirty="0" smtClean="0"/>
              <a:t>Zákon o některých přestupcích</a:t>
            </a: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a:p>
            <a:pPr>
              <a:buFont typeface="Arial" charset="0"/>
              <a:buNone/>
              <a:defRPr/>
            </a:pPr>
            <a:endParaRPr lang="cs-CZ" altLang="cs-CZ" sz="2000" dirty="0" smtClean="0">
              <a:cs typeface="Arial" charset="0"/>
            </a:endParaRPr>
          </a:p>
        </p:txBody>
      </p:sp>
      <p:sp>
        <p:nvSpPr>
          <p:cNvPr id="4" name="TextovéPole 3"/>
          <p:cNvSpPr txBox="1"/>
          <p:nvPr/>
        </p:nvSpPr>
        <p:spPr>
          <a:xfrm>
            <a:off x="1619250" y="1268413"/>
            <a:ext cx="5616575" cy="307975"/>
          </a:xfrm>
          <a:prstGeom prst="rect">
            <a:avLst/>
          </a:prstGeom>
          <a:noFill/>
        </p:spPr>
        <p:txBody>
          <a:bodyPr>
            <a:spAutoFit/>
          </a:bodyPr>
          <a:lstStyle/>
          <a:p>
            <a:pPr algn="ctr">
              <a:defRPr/>
            </a:pPr>
            <a:endParaRPr lang="cs-CZ" sz="1400" b="1" dirty="0">
              <a:solidFill>
                <a:srgbClr val="00A9E2"/>
              </a:solidFill>
              <a:ea typeface="+mj-ea"/>
              <a:cs typeface="Arial" charset="0"/>
            </a:endParaRP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Nadpis 1"/>
          <p:cNvSpPr>
            <a:spLocks noGrp="1"/>
          </p:cNvSpPr>
          <p:nvPr>
            <p:ph type="title"/>
          </p:nvPr>
        </p:nvSpPr>
        <p:spPr bwMode="auto">
          <a:xfrm>
            <a:off x="900113" y="274638"/>
            <a:ext cx="7786687" cy="993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Právní úprava </a:t>
            </a:r>
            <a:br>
              <a:rPr lang="cs-CZ" altLang="cs-CZ" sz="2400" smtClean="0">
                <a:latin typeface="Arial" charset="0"/>
                <a:cs typeface="Arial" charset="0"/>
              </a:rPr>
            </a:br>
            <a:endParaRPr lang="cs-CZ" altLang="cs-CZ" sz="2400" smtClean="0">
              <a:latin typeface="Arial" charset="0"/>
              <a:cs typeface="Arial" charset="0"/>
            </a:endParaRPr>
          </a:p>
        </p:txBody>
      </p:sp>
      <p:sp>
        <p:nvSpPr>
          <p:cNvPr id="9219" name="Zástupný symbol pro obsah 2"/>
          <p:cNvSpPr>
            <a:spLocks noGrp="1"/>
          </p:cNvSpPr>
          <p:nvPr>
            <p:ph idx="1"/>
          </p:nvPr>
        </p:nvSpPr>
        <p:spPr bwMode="auto">
          <a:xfrm>
            <a:off x="467545" y="1196975"/>
            <a:ext cx="8219256" cy="42481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charset="0"/>
              <a:buNone/>
              <a:defRPr/>
            </a:pPr>
            <a:r>
              <a:rPr lang="cs-CZ" altLang="cs-CZ" sz="2000" b="1" dirty="0" smtClean="0">
                <a:latin typeface="Arial" charset="0"/>
                <a:cs typeface="Arial" charset="0"/>
              </a:rPr>
              <a:t>Zákon č. 251/2016 Sb., o některých přestupcích  </a:t>
            </a:r>
          </a:p>
          <a:p>
            <a:pPr marL="0" indent="0" algn="ctr">
              <a:buFont typeface="Arial" charset="0"/>
              <a:buNone/>
              <a:defRPr/>
            </a:pPr>
            <a:endParaRPr lang="cs-CZ" sz="2000" b="1" dirty="0">
              <a:latin typeface="Arial" charset="0"/>
              <a:cs typeface="Arial" charset="0"/>
            </a:endParaRPr>
          </a:p>
          <a:p>
            <a:pPr algn="just">
              <a:defRPr/>
            </a:pPr>
            <a:r>
              <a:rPr lang="cs-CZ" altLang="cs-CZ" sz="2000" dirty="0">
                <a:cs typeface="Arial" charset="0"/>
              </a:rPr>
              <a:t>Zveřejněn ve Sbírce zákonů dne </a:t>
            </a:r>
            <a:r>
              <a:rPr lang="cs-CZ" altLang="cs-CZ" sz="2000" dirty="0" smtClean="0">
                <a:cs typeface="Arial" charset="0"/>
              </a:rPr>
              <a:t>3. srpna 2016</a:t>
            </a:r>
            <a:endParaRPr lang="cs-CZ" altLang="cs-CZ" sz="2000" dirty="0">
              <a:cs typeface="Arial" charset="0"/>
            </a:endParaRPr>
          </a:p>
          <a:p>
            <a:pPr algn="just">
              <a:defRPr/>
            </a:pPr>
            <a:endParaRPr lang="cs-CZ" altLang="cs-CZ" sz="2000" b="1" dirty="0" smtClean="0">
              <a:cs typeface="Arial" charset="0"/>
            </a:endParaRPr>
          </a:p>
          <a:p>
            <a:pPr algn="just">
              <a:defRPr/>
            </a:pPr>
            <a:r>
              <a:rPr lang="cs-CZ" altLang="cs-CZ" sz="2000" b="1" dirty="0" smtClean="0">
                <a:cs typeface="Arial" charset="0"/>
              </a:rPr>
              <a:t>Účinnost  </a:t>
            </a:r>
            <a:r>
              <a:rPr lang="cs-CZ" altLang="cs-CZ" sz="2000" dirty="0" smtClean="0">
                <a:cs typeface="Arial" charset="0"/>
              </a:rPr>
              <a:t>od </a:t>
            </a:r>
            <a:r>
              <a:rPr lang="cs-CZ" altLang="cs-CZ" sz="2000" b="1" dirty="0" smtClean="0">
                <a:solidFill>
                  <a:srgbClr val="00B050"/>
                </a:solidFill>
                <a:cs typeface="Arial" charset="0"/>
              </a:rPr>
              <a:t>1. července 2017</a:t>
            </a:r>
          </a:p>
          <a:p>
            <a:pPr algn="just">
              <a:defRPr/>
            </a:pPr>
            <a:endParaRPr lang="cs-CZ" altLang="cs-CZ" sz="2000" b="1" dirty="0" smtClean="0">
              <a:solidFill>
                <a:srgbClr val="00B050"/>
              </a:solidFill>
              <a:cs typeface="Arial" charset="0"/>
            </a:endParaRPr>
          </a:p>
          <a:p>
            <a:pPr algn="just">
              <a:defRPr/>
            </a:pPr>
            <a:endParaRPr lang="cs-CZ" altLang="cs-CZ" sz="2000" b="1" dirty="0" smtClean="0">
              <a:solidFill>
                <a:srgbClr val="00B050"/>
              </a:solidFill>
              <a:cs typeface="Arial" charset="0"/>
            </a:endParaRPr>
          </a:p>
          <a:p>
            <a:pPr marL="0" indent="0">
              <a:buFont typeface="Arial" charset="0"/>
              <a:buNone/>
              <a:defRPr/>
            </a:pPr>
            <a:r>
              <a:rPr lang="cs-CZ" altLang="cs-CZ" sz="2000" dirty="0">
                <a:cs typeface="Arial" charset="0"/>
              </a:rPr>
              <a:t>dosavadní právní úprava – </a:t>
            </a:r>
            <a:r>
              <a:rPr lang="cs-CZ" altLang="cs-CZ" sz="2000" b="1" dirty="0" smtClean="0">
                <a:latin typeface="Arial" charset="0"/>
                <a:cs typeface="Arial" charset="0"/>
              </a:rPr>
              <a:t>zákon č. </a:t>
            </a:r>
            <a:r>
              <a:rPr lang="cs-CZ" altLang="cs-CZ" sz="2000" b="1" u="sng" dirty="0" smtClean="0">
                <a:latin typeface="Arial" charset="0"/>
                <a:cs typeface="Arial" charset="0"/>
                <a:hlinkClick r:id="rId2" action="ppaction://hlinkfile"/>
              </a:rPr>
              <a:t>200/1990 Sb.</a:t>
            </a:r>
            <a:r>
              <a:rPr lang="cs-CZ" altLang="cs-CZ" sz="2000" b="1" dirty="0" smtClean="0">
                <a:latin typeface="Arial" charset="0"/>
                <a:cs typeface="Arial" charset="0"/>
              </a:rPr>
              <a:t>, o přestupcích,             ve znění pozdějších předpisů </a:t>
            </a:r>
          </a:p>
          <a:p>
            <a:pPr algn="just">
              <a:buFont typeface="Arial" charset="0"/>
              <a:buNone/>
              <a:defRPr/>
            </a:pPr>
            <a:endParaRPr lang="cs-CZ" altLang="cs-CZ" sz="20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Zmocnění k vydání obecně závazné vyhlášky</a:t>
            </a:r>
          </a:p>
        </p:txBody>
      </p:sp>
      <p:sp>
        <p:nvSpPr>
          <p:cNvPr id="10243" name="Zástupný symbol pro obsah 2"/>
          <p:cNvSpPr>
            <a:spLocks noGrp="1"/>
          </p:cNvSpPr>
          <p:nvPr>
            <p:ph idx="1"/>
          </p:nvPr>
        </p:nvSpPr>
        <p:spPr bwMode="auto">
          <a:xfrm>
            <a:off x="467544" y="1268413"/>
            <a:ext cx="8065269"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defRPr/>
            </a:pPr>
            <a:r>
              <a:rPr lang="cs-CZ" altLang="cs-CZ" sz="2000" dirty="0" smtClean="0">
                <a:solidFill>
                  <a:srgbClr val="FF0000"/>
                </a:solidFill>
                <a:latin typeface="Arial" charset="0"/>
                <a:cs typeface="Arial" charset="0"/>
              </a:rPr>
              <a:t>do 30. června 2017</a:t>
            </a:r>
          </a:p>
          <a:p>
            <a:pPr marL="0" indent="0">
              <a:buFont typeface="Arial" charset="0"/>
              <a:buNone/>
              <a:defRPr/>
            </a:pPr>
            <a:r>
              <a:rPr lang="cs-CZ" altLang="cs-CZ" sz="1600" u="sng" dirty="0">
                <a:latin typeface="Arial" charset="0"/>
                <a:cs typeface="Arial" charset="0"/>
              </a:rPr>
              <a:t>§ 47 odst. </a:t>
            </a:r>
            <a:r>
              <a:rPr lang="cs-CZ" altLang="cs-CZ" sz="1600" u="sng" dirty="0" smtClean="0">
                <a:latin typeface="Arial" charset="0"/>
                <a:cs typeface="Arial" charset="0"/>
              </a:rPr>
              <a:t>6 zákona č. 200/1990 Sb.</a:t>
            </a:r>
            <a:r>
              <a:rPr lang="cs-CZ" altLang="cs-CZ" sz="1600" dirty="0" smtClean="0">
                <a:latin typeface="Arial" charset="0"/>
                <a:cs typeface="Arial" charset="0"/>
              </a:rPr>
              <a:t>:</a:t>
            </a:r>
            <a:endParaRPr lang="cs-CZ" sz="1600" dirty="0"/>
          </a:p>
          <a:p>
            <a:pPr marL="0" indent="0" algn="just">
              <a:spcBef>
                <a:spcPts val="0"/>
              </a:spcBef>
              <a:buFont typeface="Arial" charset="0"/>
              <a:buNone/>
              <a:defRPr/>
            </a:pPr>
            <a:r>
              <a:rPr lang="cs-CZ" sz="1600" dirty="0" smtClean="0"/>
              <a:t>„</a:t>
            </a:r>
            <a:r>
              <a:rPr lang="cs-CZ" sz="1600" i="1" dirty="0" smtClean="0"/>
              <a:t> </a:t>
            </a:r>
            <a:r>
              <a:rPr lang="cs-CZ" altLang="cs-CZ" sz="1800" i="1" dirty="0" smtClean="0">
                <a:latin typeface="Arial" charset="0"/>
                <a:cs typeface="Arial" charset="0"/>
              </a:rPr>
              <a:t>Dobou nočního klidu se rozumí doba od 22. do 6. hodiny. Obec může obecně závaznou vyhláškou stanovit výjimečné případy, zejména slavnosti nebo obdobné společenské nebo rodinné akce, při nichž je doba nočního klidu </a:t>
            </a:r>
            <a:r>
              <a:rPr lang="cs-CZ" altLang="cs-CZ" sz="1800" i="1" dirty="0" smtClean="0">
                <a:solidFill>
                  <a:srgbClr val="FF0000"/>
                </a:solidFill>
                <a:latin typeface="Arial" charset="0"/>
                <a:cs typeface="Arial" charset="0"/>
              </a:rPr>
              <a:t>vymezena dobou kratší nebo žádnou.</a:t>
            </a:r>
            <a:r>
              <a:rPr lang="cs-CZ" altLang="cs-CZ" sz="1800" dirty="0" smtClean="0">
                <a:solidFill>
                  <a:srgbClr val="FF0000"/>
                </a:solidFill>
                <a:latin typeface="Arial" charset="0"/>
                <a:cs typeface="Arial" charset="0"/>
              </a:rPr>
              <a:t>“</a:t>
            </a:r>
          </a:p>
          <a:p>
            <a:pPr marL="0" indent="0" algn="just">
              <a:buFont typeface="Arial" charset="0"/>
              <a:buNone/>
              <a:defRPr/>
            </a:pPr>
            <a:endParaRPr lang="cs-CZ" altLang="cs-CZ" sz="1800" dirty="0" smtClean="0">
              <a:latin typeface="Arial" charset="0"/>
              <a:cs typeface="Arial" charset="0"/>
            </a:endParaRPr>
          </a:p>
          <a:p>
            <a:pPr algn="just">
              <a:defRPr/>
            </a:pPr>
            <a:r>
              <a:rPr lang="cs-CZ" altLang="cs-CZ" sz="1800" dirty="0" smtClean="0">
                <a:solidFill>
                  <a:srgbClr val="00B050"/>
                </a:solidFill>
                <a:latin typeface="Arial" charset="0"/>
                <a:cs typeface="Arial" charset="0"/>
              </a:rPr>
              <a:t>od 1. července </a:t>
            </a:r>
            <a:r>
              <a:rPr lang="cs-CZ" altLang="cs-CZ" sz="1800" dirty="0">
                <a:solidFill>
                  <a:srgbClr val="00B050"/>
                </a:solidFill>
                <a:latin typeface="Arial" charset="0"/>
                <a:cs typeface="Arial" charset="0"/>
              </a:rPr>
              <a:t>2017</a:t>
            </a:r>
          </a:p>
          <a:p>
            <a:pPr marL="0" indent="0">
              <a:buFont typeface="Arial" charset="0"/>
              <a:buNone/>
              <a:defRPr/>
            </a:pPr>
            <a:r>
              <a:rPr lang="cs-CZ" altLang="cs-CZ" sz="1800" u="sng" dirty="0">
                <a:latin typeface="Arial" charset="0"/>
                <a:cs typeface="Arial" charset="0"/>
              </a:rPr>
              <a:t>§ 5 odst. 6 zákona č. 251/2016 </a:t>
            </a:r>
            <a:r>
              <a:rPr lang="cs-CZ" altLang="cs-CZ" sz="1800" u="sng" dirty="0" err="1">
                <a:latin typeface="Arial" charset="0"/>
                <a:cs typeface="Arial" charset="0"/>
              </a:rPr>
              <a:t>Sb</a:t>
            </a:r>
            <a:r>
              <a:rPr lang="cs-CZ" altLang="cs-CZ" sz="1800" u="sng" dirty="0">
                <a:latin typeface="Arial" charset="0"/>
                <a:cs typeface="Arial" charset="0"/>
              </a:rPr>
              <a:t>:</a:t>
            </a:r>
            <a:endParaRPr lang="cs-CZ" sz="1800" u="sng" dirty="0">
              <a:latin typeface="Arial" charset="0"/>
              <a:cs typeface="Arial" charset="0"/>
            </a:endParaRPr>
          </a:p>
          <a:p>
            <a:pPr marL="0" indent="0" algn="just">
              <a:spcBef>
                <a:spcPts val="0"/>
              </a:spcBef>
              <a:buFont typeface="Arial" charset="0"/>
              <a:buNone/>
              <a:defRPr/>
            </a:pPr>
            <a:r>
              <a:rPr lang="cs-CZ" sz="1800" dirty="0" smtClean="0"/>
              <a:t>„</a:t>
            </a:r>
            <a:r>
              <a:rPr lang="cs-CZ" sz="1800" i="1" dirty="0">
                <a:latin typeface="Arial" charset="0"/>
                <a:cs typeface="Arial" charset="0"/>
              </a:rPr>
              <a:t>Dobou nočního klidu se rozumí doba od dvacáté druhé do šesté hodiny. Obec může obecně závaznou vyhláškou stanovit výjimečné případy, zejména slavnosti nebo obdobné společenské nebo rodinné akce, při nichž je doba nočního klidu vymezena dobou </a:t>
            </a:r>
            <a:r>
              <a:rPr lang="cs-CZ" sz="1800" i="1" dirty="0">
                <a:solidFill>
                  <a:srgbClr val="FF0000"/>
                </a:solidFill>
                <a:latin typeface="Arial" charset="0"/>
                <a:cs typeface="Arial" charset="0"/>
              </a:rPr>
              <a:t>kratší nebo při nichž nemusí být doba nočního klidu dodržována</a:t>
            </a:r>
            <a:r>
              <a:rPr lang="cs-CZ" sz="1800" i="1" dirty="0" smtClean="0">
                <a:solidFill>
                  <a:srgbClr val="FF0000"/>
                </a:solidFill>
                <a:latin typeface="Arial" charset="0"/>
                <a:cs typeface="Arial" charset="0"/>
              </a:rPr>
              <a:t>.“</a:t>
            </a:r>
            <a:endParaRPr lang="cs-CZ" sz="1800" i="1" dirty="0">
              <a:solidFill>
                <a:srgbClr val="FF0000"/>
              </a:solidFill>
              <a:latin typeface="Arial" charset="0"/>
              <a:cs typeface="Arial" charset="0"/>
            </a:endParaRPr>
          </a:p>
          <a:p>
            <a:pPr algn="just">
              <a:defRPr/>
            </a:pPr>
            <a:endParaRPr lang="cs-CZ" altLang="cs-CZ" sz="1800"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400" smtClean="0">
                <a:latin typeface="Arial" charset="0"/>
                <a:cs typeface="Arial" charset="0"/>
              </a:rPr>
              <a:t>Dopady do obecní normotvorby</a:t>
            </a:r>
          </a:p>
        </p:txBody>
      </p:sp>
      <p:sp>
        <p:nvSpPr>
          <p:cNvPr id="10243" name="Zástupný symbol pro obsah 2"/>
          <p:cNvSpPr>
            <a:spLocks noGrp="1"/>
          </p:cNvSpPr>
          <p:nvPr>
            <p:ph idx="1"/>
          </p:nvPr>
        </p:nvSpPr>
        <p:spPr bwMode="auto">
          <a:xfrm>
            <a:off x="900113" y="1268413"/>
            <a:ext cx="7632700" cy="41767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buFont typeface="Wingdings" panose="05000000000000000000" pitchFamily="2" charset="2"/>
              <a:buChar char="Ø"/>
              <a:defRPr/>
            </a:pPr>
            <a:r>
              <a:rPr lang="cs-CZ" altLang="cs-CZ" sz="2000" dirty="0" smtClean="0">
                <a:solidFill>
                  <a:srgbClr val="00B050"/>
                </a:solidFill>
                <a:latin typeface="Arial" charset="0"/>
                <a:cs typeface="Arial" charset="0"/>
              </a:rPr>
              <a:t>Vydání nového zákona  nemá vliv na možnost obcí upravovat formou OZV dobu nočního klidu. </a:t>
            </a:r>
          </a:p>
          <a:p>
            <a:pPr algn="just">
              <a:buFont typeface="Wingdings" panose="05000000000000000000" pitchFamily="2" charset="2"/>
              <a:buChar char="Ø"/>
              <a:defRPr/>
            </a:pPr>
            <a:endParaRPr lang="cs-CZ" altLang="cs-CZ" sz="2000" dirty="0" smtClean="0">
              <a:solidFill>
                <a:srgbClr val="00B050"/>
              </a:solidFill>
              <a:latin typeface="Arial" charset="0"/>
              <a:cs typeface="Arial" charset="0"/>
            </a:endParaRPr>
          </a:p>
          <a:p>
            <a:pPr algn="just">
              <a:buFont typeface="Wingdings" panose="05000000000000000000" pitchFamily="2" charset="2"/>
              <a:buChar char="Ø"/>
              <a:defRPr/>
            </a:pPr>
            <a:r>
              <a:rPr lang="cs-CZ" altLang="cs-CZ" sz="2000" dirty="0" smtClean="0">
                <a:solidFill>
                  <a:srgbClr val="00B050"/>
                </a:solidFill>
                <a:latin typeface="Arial" charset="0"/>
                <a:cs typeface="Arial" charset="0"/>
              </a:rPr>
              <a:t>Změna formulace zákonného zmocnění nemá vliv na možnost obcí dobu nočního klidu v zákonem stanovených případech:	</a:t>
            </a:r>
          </a:p>
          <a:p>
            <a:pPr algn="just">
              <a:buFont typeface="Wingdings" panose="05000000000000000000" pitchFamily="2" charset="2"/>
              <a:buChar char="Ø"/>
              <a:defRPr/>
            </a:pPr>
            <a:endParaRPr lang="cs-CZ" altLang="cs-CZ" sz="2000" dirty="0" smtClean="0">
              <a:solidFill>
                <a:srgbClr val="00B050"/>
              </a:solidFill>
              <a:latin typeface="Arial" charset="0"/>
              <a:cs typeface="Arial" charset="0"/>
            </a:endParaRPr>
          </a:p>
          <a:p>
            <a:pPr lvl="4" algn="just">
              <a:buFont typeface="Wingdings" panose="05000000000000000000" pitchFamily="2" charset="2"/>
              <a:buChar char="Ø"/>
              <a:defRPr/>
            </a:pPr>
            <a:r>
              <a:rPr lang="cs-CZ" altLang="cs-CZ" dirty="0" smtClean="0">
                <a:solidFill>
                  <a:srgbClr val="00B050"/>
                </a:solidFill>
                <a:latin typeface="Arial" charset="0"/>
              </a:rPr>
              <a:t>zkrátit,</a:t>
            </a:r>
          </a:p>
          <a:p>
            <a:pPr lvl="4" algn="just">
              <a:buFont typeface="Wingdings" panose="05000000000000000000" pitchFamily="2" charset="2"/>
              <a:buChar char="Ø"/>
              <a:defRPr/>
            </a:pPr>
            <a:r>
              <a:rPr lang="cs-CZ" altLang="cs-CZ" dirty="0" smtClean="0">
                <a:solidFill>
                  <a:srgbClr val="00B050"/>
                </a:solidFill>
                <a:latin typeface="Arial" charset="0"/>
              </a:rPr>
              <a:t>nevymezit vůbec.</a:t>
            </a:r>
          </a:p>
          <a:p>
            <a:pPr algn="just">
              <a:buFont typeface="Wingdings" panose="05000000000000000000" pitchFamily="2" charset="2"/>
              <a:buChar char="Ø"/>
              <a:defRPr/>
            </a:pPr>
            <a:endParaRPr lang="cs-CZ" altLang="cs-CZ" sz="2000" dirty="0" smtClean="0">
              <a:solidFill>
                <a:srgbClr val="FF0000"/>
              </a:solidFill>
              <a:latin typeface="Arial" charset="0"/>
              <a:cs typeface="Arial" charset="0"/>
            </a:endParaRPr>
          </a:p>
          <a:p>
            <a:pPr marL="0" indent="0" algn="ctr">
              <a:buFont typeface="Arial" charset="0"/>
              <a:buNone/>
              <a:defRPr/>
            </a:pPr>
            <a:r>
              <a:rPr lang="cs-CZ" altLang="cs-CZ" sz="2000" u="sng" dirty="0" smtClean="0">
                <a:solidFill>
                  <a:srgbClr val="FF0000"/>
                </a:solidFill>
                <a:latin typeface="Arial" charset="0"/>
                <a:cs typeface="Arial" charset="0"/>
              </a:rPr>
              <a:t>Dosavadní obecně závazné vyhlášky zůstávají platné a účinné a není důvod k jejich změně.  </a:t>
            </a:r>
          </a:p>
          <a:p>
            <a:pPr algn="just">
              <a:defRPr/>
            </a:pPr>
            <a:endParaRPr lang="cs-CZ" altLang="cs-CZ" dirty="0" smtClean="0">
              <a:latin typeface="Arial" charset="0"/>
              <a:cs typeface="Arial" charset="0"/>
            </a:endParaRPr>
          </a:p>
          <a:p>
            <a:pPr algn="just">
              <a:defRPr/>
            </a:pPr>
            <a:endParaRPr lang="cs-CZ" altLang="cs-CZ" dirty="0" smtClean="0">
              <a:latin typeface="Arial" charset="0"/>
              <a:cs typeface="Arial" charset="0"/>
            </a:endParaRPr>
          </a:p>
          <a:p>
            <a:pPr algn="just">
              <a:buFont typeface="Arial" charset="0"/>
              <a:buNone/>
              <a:defRPr/>
            </a:pPr>
            <a:endParaRPr lang="cs-CZ" altLang="cs-CZ" sz="1800" i="1" dirty="0" smtClean="0">
              <a:latin typeface="Arial" charset="0"/>
              <a:cs typeface="Arial"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Nadpis 1"/>
          <p:cNvSpPr>
            <a:spLocks noGrp="1"/>
          </p:cNvSpPr>
          <p:nvPr>
            <p:ph type="title"/>
          </p:nvPr>
        </p:nvSpPr>
        <p:spPr bwMode="auto">
          <a:xfrm>
            <a:off x="900113" y="274638"/>
            <a:ext cx="77866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algn="ctr"/>
            <a:r>
              <a:rPr lang="cs-CZ" altLang="cs-CZ" sz="2800" smtClean="0">
                <a:latin typeface="Arial" charset="0"/>
                <a:cs typeface="Arial" charset="0"/>
              </a:rPr>
              <a:t>Odbor veřejné správy, dozoru a kontroly Ministerstva vnitra</a:t>
            </a:r>
          </a:p>
        </p:txBody>
      </p:sp>
      <p:sp>
        <p:nvSpPr>
          <p:cNvPr id="3" name="Zástupný symbol pro obsah 2"/>
          <p:cNvSpPr>
            <a:spLocks noGrp="1"/>
          </p:cNvSpPr>
          <p:nvPr>
            <p:ph idx="1"/>
          </p:nvPr>
        </p:nvSpPr>
        <p:spPr>
          <a:xfrm>
            <a:off x="900113" y="1600200"/>
            <a:ext cx="7786687" cy="3844925"/>
          </a:xfrm>
        </p:spPr>
        <p:txBody>
          <a:bodyPr/>
          <a:lstStyle/>
          <a:p>
            <a:pPr marL="452438" indent="0" eaLnBrk="1" fontAlgn="auto" hangingPunct="1">
              <a:spcBef>
                <a:spcPts val="0"/>
              </a:spcBef>
              <a:spcAft>
                <a:spcPts val="0"/>
              </a:spcAft>
              <a:buFont typeface="Arial" pitchFamily="34" charset="0"/>
              <a:buNone/>
              <a:defRPr/>
            </a:pPr>
            <a:r>
              <a:rPr lang="cs-CZ" dirty="0" smtClean="0"/>
              <a:t>Náměstí Hrdinů 3</a:t>
            </a:r>
          </a:p>
          <a:p>
            <a:pPr marL="452438" indent="0" eaLnBrk="1" fontAlgn="auto" hangingPunct="1">
              <a:spcBef>
                <a:spcPts val="0"/>
              </a:spcBef>
              <a:spcAft>
                <a:spcPts val="600"/>
              </a:spcAft>
              <a:buFont typeface="Arial" pitchFamily="34" charset="0"/>
              <a:buNone/>
              <a:tabLst>
                <a:tab pos="1344613" algn="l"/>
              </a:tabLst>
              <a:defRPr/>
            </a:pPr>
            <a:r>
              <a:rPr lang="cs-CZ" dirty="0" smtClean="0"/>
              <a:t>140 21  Praha 4</a:t>
            </a:r>
            <a:endParaRPr lang="en-US" dirty="0" smtClean="0"/>
          </a:p>
          <a:p>
            <a:pPr marL="452438" indent="0" eaLnBrk="1" fontAlgn="auto" hangingPunct="1">
              <a:spcBef>
                <a:spcPts val="0"/>
              </a:spcBef>
              <a:spcAft>
                <a:spcPts val="0"/>
              </a:spcAft>
              <a:buFont typeface="Arial" pitchFamily="34" charset="0"/>
              <a:buNone/>
              <a:tabLst>
                <a:tab pos="1344613" algn="l"/>
              </a:tabLst>
              <a:defRPr/>
            </a:pPr>
            <a:r>
              <a:rPr lang="cs-CZ" dirty="0" smtClean="0"/>
              <a:t>Telefon: </a:t>
            </a:r>
            <a:r>
              <a:rPr lang="en-US" dirty="0" smtClean="0"/>
              <a:t>	</a:t>
            </a:r>
            <a:r>
              <a:rPr lang="cs-CZ" dirty="0" smtClean="0"/>
              <a:t>974 816 411</a:t>
            </a:r>
            <a:endParaRPr lang="en-US" dirty="0" smtClean="0"/>
          </a:p>
          <a:p>
            <a:pPr marL="452438" indent="0" eaLnBrk="1" fontAlgn="auto" hangingPunct="1">
              <a:spcBef>
                <a:spcPts val="0"/>
              </a:spcBef>
              <a:spcAft>
                <a:spcPts val="1200"/>
              </a:spcAft>
              <a:buFont typeface="Arial" pitchFamily="34" charset="0"/>
              <a:buNone/>
              <a:tabLst>
                <a:tab pos="1344613" algn="l"/>
              </a:tabLst>
              <a:defRPr/>
            </a:pPr>
            <a:r>
              <a:rPr lang="en-US" dirty="0" smtClean="0"/>
              <a:t>		</a:t>
            </a:r>
            <a:r>
              <a:rPr lang="cs-CZ" dirty="0" smtClean="0"/>
              <a:t>974 816 429</a:t>
            </a:r>
            <a:endParaRPr lang="en-US" dirty="0" smtClean="0"/>
          </a:p>
          <a:p>
            <a:pPr marL="452438" indent="0" eaLnBrk="1" fontAlgn="auto" hangingPunct="1">
              <a:spcBef>
                <a:spcPts val="0"/>
              </a:spcBef>
              <a:spcAft>
                <a:spcPts val="600"/>
              </a:spcAft>
              <a:buFont typeface="Arial" pitchFamily="34" charset="0"/>
              <a:buNone/>
              <a:tabLst>
                <a:tab pos="1344613" algn="l"/>
              </a:tabLst>
              <a:defRPr/>
            </a:pPr>
            <a:r>
              <a:rPr lang="cs-CZ" dirty="0" smtClean="0"/>
              <a:t>Fax: </a:t>
            </a:r>
            <a:r>
              <a:rPr lang="en-US" dirty="0" smtClean="0"/>
              <a:t>		</a:t>
            </a:r>
            <a:r>
              <a:rPr lang="cs-CZ" dirty="0" smtClean="0"/>
              <a:t>974 816 </a:t>
            </a:r>
            <a:r>
              <a:rPr lang="cs-CZ" dirty="0" err="1" smtClean="0"/>
              <a:t>816</a:t>
            </a:r>
            <a:endParaRPr lang="en-US" dirty="0" smtClean="0"/>
          </a:p>
          <a:p>
            <a:pPr marL="452438" indent="0" eaLnBrk="1" fontAlgn="auto" hangingPunct="1">
              <a:spcBef>
                <a:spcPts val="0"/>
              </a:spcBef>
              <a:spcAft>
                <a:spcPts val="600"/>
              </a:spcAft>
              <a:buFont typeface="Arial" pitchFamily="34" charset="0"/>
              <a:buNone/>
              <a:tabLst>
                <a:tab pos="1344613" algn="l"/>
              </a:tabLst>
              <a:defRPr/>
            </a:pPr>
            <a:r>
              <a:rPr lang="cs-CZ" dirty="0" smtClean="0"/>
              <a:t>E-mail: 	</a:t>
            </a:r>
            <a:r>
              <a:rPr lang="cs-CZ" dirty="0" smtClean="0">
                <a:hlinkClick r:id="rId2"/>
              </a:rPr>
              <a:t>odbordk@mvcr.cz</a:t>
            </a:r>
            <a:endParaRPr lang="en-US" dirty="0" smtClean="0"/>
          </a:p>
          <a:p>
            <a:pPr marL="452438" indent="0" eaLnBrk="1" fontAlgn="auto" hangingPunct="1">
              <a:spcBef>
                <a:spcPts val="0"/>
              </a:spcBef>
              <a:spcAft>
                <a:spcPts val="600"/>
              </a:spcAft>
              <a:buFont typeface="Arial" pitchFamily="34" charset="0"/>
              <a:buNone/>
              <a:tabLst>
                <a:tab pos="1344613" algn="l"/>
              </a:tabLst>
              <a:defRPr/>
            </a:pPr>
            <a:r>
              <a:rPr lang="cs-CZ" dirty="0" smtClean="0"/>
              <a:t>Web: 		</a:t>
            </a:r>
            <a:r>
              <a:rPr lang="cs-CZ" dirty="0" smtClean="0">
                <a:hlinkClick r:id="rId3"/>
              </a:rPr>
              <a:t>www.</a:t>
            </a:r>
            <a:r>
              <a:rPr lang="cs-CZ" dirty="0" err="1" smtClean="0">
                <a:hlinkClick r:id="rId3"/>
              </a:rPr>
              <a:t>mvcr.cz</a:t>
            </a:r>
            <a:r>
              <a:rPr lang="cs-CZ" dirty="0" smtClean="0">
                <a:hlinkClick r:id="rId3"/>
              </a:rPr>
              <a:t>/</a:t>
            </a:r>
            <a:r>
              <a:rPr lang="cs-CZ" dirty="0" err="1" smtClean="0">
                <a:hlinkClick r:id="rId3"/>
              </a:rPr>
              <a:t>odk</a:t>
            </a:r>
            <a:endParaRPr lang="cs-CZ" dirty="0" smtClean="0"/>
          </a:p>
          <a:p>
            <a:pPr>
              <a:buFont typeface="Arial" charset="0"/>
              <a:buNone/>
              <a:defRPr/>
            </a:pPr>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VČR-ODK_Uvodni_strana">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V-ODK">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VČR-ODK_Uvodni_strana">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2718</TotalTime>
  <Words>4156</Words>
  <Application>Microsoft Office PowerPoint</Application>
  <PresentationFormat>Předvádění na obrazovce (4:3)</PresentationFormat>
  <Paragraphs>563</Paragraphs>
  <Slides>71</Slides>
  <Notes>2</Notes>
  <HiddenSlides>0</HiddenSlides>
  <MMClips>0</MMClips>
  <ScaleCrop>false</ScaleCrop>
  <HeadingPairs>
    <vt:vector size="6" baseType="variant">
      <vt:variant>
        <vt:lpstr>Použitá písma</vt:lpstr>
      </vt:variant>
      <vt:variant>
        <vt:i4>4</vt:i4>
      </vt:variant>
      <vt:variant>
        <vt:lpstr>Motiv</vt:lpstr>
      </vt:variant>
      <vt:variant>
        <vt:i4>3</vt:i4>
      </vt:variant>
      <vt:variant>
        <vt:lpstr>Nadpisy snímků</vt:lpstr>
      </vt:variant>
      <vt:variant>
        <vt:i4>71</vt:i4>
      </vt:variant>
    </vt:vector>
  </HeadingPairs>
  <TitlesOfParts>
    <vt:vector size="78" baseType="lpstr">
      <vt:lpstr>Arial</vt:lpstr>
      <vt:lpstr>Calibri</vt:lpstr>
      <vt:lpstr>Wingdings</vt:lpstr>
      <vt:lpstr>Wingdings 2</vt:lpstr>
      <vt:lpstr>MVČR-ODK_Uvodni_strana</vt:lpstr>
      <vt:lpstr>MV-ODK</vt:lpstr>
      <vt:lpstr>1_MVČR-ODK_Uvodni_strana</vt:lpstr>
      <vt:lpstr>Odbor veřejné správy, dozoru a kontroly Ministerstva vnitra</vt:lpstr>
      <vt:lpstr>Rozsah zákonného zmocnění</vt:lpstr>
      <vt:lpstr>Meze samostatné působnosti obce</vt:lpstr>
      <vt:lpstr>Předmět a cíl OZV</vt:lpstr>
      <vt:lpstr>Přiměřenost regulace</vt:lpstr>
      <vt:lpstr>Diskriminační jednání v OZV</vt:lpstr>
      <vt:lpstr>Vymahatelnost OZV</vt:lpstr>
      <vt:lpstr>Jazyková stránka OZV</vt:lpstr>
      <vt:lpstr>Účinnost OZV</vt:lpstr>
      <vt:lpstr>Prezentace aplikace PowerPoint</vt:lpstr>
      <vt:lpstr> </vt:lpstr>
      <vt:lpstr> </vt:lpstr>
      <vt:lpstr>Prezentace aplikace PowerPoint</vt:lpstr>
      <vt:lpstr>Změna právní úpravy  </vt:lpstr>
      <vt:lpstr>Změny ve vztahu k obecní normotvorbě</vt:lpstr>
      <vt:lpstr>Povinnosti obce – povinná školní docházka</vt:lpstr>
      <vt:lpstr>Povinnosti obce – povinná školní docházka</vt:lpstr>
      <vt:lpstr>Povinnosti obce – povinná školní docházka</vt:lpstr>
      <vt:lpstr>Povinnosti obce – předškolní vzdělávání</vt:lpstr>
      <vt:lpstr>Povinnosti obce – předškolní vzdělávání</vt:lpstr>
      <vt:lpstr>Povinnosti obce – předškolní vzdělávání</vt:lpstr>
      <vt:lpstr>Poznatky z dozorové činnosti Ministerstva vnitra</vt:lpstr>
      <vt:lpstr>Poznatky z dozorové činnosti Ministerstva vnitra</vt:lpstr>
      <vt:lpstr>Poznatky z dozorové činnosti Ministerstva vnitra</vt:lpstr>
      <vt:lpstr>Poznatky z dozorové činnosti Ministerstva vnitra</vt:lpstr>
      <vt:lpstr>Poznatky z dozorové činnosti Ministerstva vnitra</vt:lpstr>
      <vt:lpstr>Poznatky z dozorové činnosti Ministerstva vnitra</vt:lpstr>
      <vt:lpstr>Prezentace aplikace PowerPoint</vt:lpstr>
      <vt:lpstr>Právní úprava regulace hazardních her</vt:lpstr>
      <vt:lpstr>Právní úprava regulace hazardních her</vt:lpstr>
      <vt:lpstr>Platnost dosavadní regulace (OZV)  </vt:lpstr>
      <vt:lpstr>Platnost dosavadní regulace (OZV)  </vt:lpstr>
      <vt:lpstr>Metodická pomoc Ministerstva vnitra obcím</vt:lpstr>
      <vt:lpstr>Prezentace aplikace PowerPoint</vt:lpstr>
      <vt:lpstr>Změna právní úpravy  </vt:lpstr>
      <vt:lpstr>Změny ve vztahu k obecní normotvorbě</vt:lpstr>
      <vt:lpstr> </vt:lpstr>
      <vt:lpstr>Právní úprava  </vt:lpstr>
      <vt:lpstr>Právní úprava  </vt:lpstr>
      <vt:lpstr>Zmocnění k vydání obecně závazné vyhlášky</vt:lpstr>
      <vt:lpstr>Zmocnění k vydání obecně závazné vyhlášky</vt:lpstr>
      <vt:lpstr>Zmocnění k vydání obecně závazné vyhlášky</vt:lpstr>
      <vt:lpstr>Místa se zákazem kouření stanovená zákonem  </vt:lpstr>
      <vt:lpstr>Místa se zákazem kouření stanovená zákonem  </vt:lpstr>
      <vt:lpstr>Zmocnění k vydání obecně závazné vyhlášky</vt:lpstr>
      <vt:lpstr>Zmocnění k vydání obecně závazné vyhlášky</vt:lpstr>
      <vt:lpstr>Prezentace aplikace PowerPoint</vt:lpstr>
      <vt:lpstr> Novela zákona o místních poplatcích </vt:lpstr>
      <vt:lpstr>Změny v zákoně o místních poplatcích</vt:lpstr>
      <vt:lpstr>Změny v zákoně o místních poplatcích</vt:lpstr>
      <vt:lpstr>Změny v zákoně o místních poplatcích</vt:lpstr>
      <vt:lpstr>Změny v zákoně o místních poplatcích</vt:lpstr>
      <vt:lpstr>Změny v zákoně o místních poplatcích</vt:lpstr>
      <vt:lpstr>Změny v zákoně o místních poplatcích</vt:lpstr>
      <vt:lpstr>Změny v zákoně o místních poplatcích</vt:lpstr>
      <vt:lpstr>Změny v zákoně o místních poplatcích</vt:lpstr>
      <vt:lpstr>Změny v zákoně o místních poplatcích</vt:lpstr>
      <vt:lpstr>Změny v daňovém řádu </vt:lpstr>
      <vt:lpstr>Změny v daňovém řádu </vt:lpstr>
      <vt:lpstr>Změny v daňovém řádu </vt:lpstr>
      <vt:lpstr>Změny v zákoně o místních poplatcích</vt:lpstr>
      <vt:lpstr>Změny v zákoně o místních poplatcích</vt:lpstr>
      <vt:lpstr>Změny v zákoně o místních poplatcích</vt:lpstr>
      <vt:lpstr>Změny v zákoně o místních poplatcích</vt:lpstr>
      <vt:lpstr> </vt:lpstr>
      <vt:lpstr> </vt:lpstr>
      <vt:lpstr>Prezentace aplikace PowerPoint</vt:lpstr>
      <vt:lpstr>Právní úprava  </vt:lpstr>
      <vt:lpstr>Zmocnění k vydání obecně závazné vyhlášky</vt:lpstr>
      <vt:lpstr>Dopady do obecní normotvorby</vt:lpstr>
      <vt:lpstr>Odbor veřejné správy, dozoru a kontroly Ministerstva vnitra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Miroslav Pilát</dc:creator>
  <cp:lastModifiedBy>Dana Kratochvílová</cp:lastModifiedBy>
  <cp:revision>231</cp:revision>
  <cp:lastPrinted>2017-05-24T18:03:31Z</cp:lastPrinted>
  <dcterms:created xsi:type="dcterms:W3CDTF">2011-11-29T19:16:43Z</dcterms:created>
  <dcterms:modified xsi:type="dcterms:W3CDTF">2017-06-02T13:26:35Z</dcterms:modified>
</cp:coreProperties>
</file>