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3"/>
  </p:notesMasterIdLst>
  <p:handoutMasterIdLst>
    <p:handoutMasterId r:id="rId34"/>
  </p:handoutMasterIdLst>
  <p:sldIdLst>
    <p:sldId id="337" r:id="rId2"/>
    <p:sldId id="338" r:id="rId3"/>
    <p:sldId id="339" r:id="rId4"/>
    <p:sldId id="374" r:id="rId5"/>
    <p:sldId id="380" r:id="rId6"/>
    <p:sldId id="388" r:id="rId7"/>
    <p:sldId id="407" r:id="rId8"/>
    <p:sldId id="370" r:id="rId9"/>
    <p:sldId id="383" r:id="rId10"/>
    <p:sldId id="371" r:id="rId11"/>
    <p:sldId id="372" r:id="rId12"/>
    <p:sldId id="386" r:id="rId13"/>
    <p:sldId id="387" r:id="rId14"/>
    <p:sldId id="392" r:id="rId15"/>
    <p:sldId id="393" r:id="rId16"/>
    <p:sldId id="404" r:id="rId17"/>
    <p:sldId id="395" r:id="rId18"/>
    <p:sldId id="397" r:id="rId19"/>
    <p:sldId id="398" r:id="rId20"/>
    <p:sldId id="399" r:id="rId21"/>
    <p:sldId id="389" r:id="rId22"/>
    <p:sldId id="390" r:id="rId23"/>
    <p:sldId id="400" r:id="rId24"/>
    <p:sldId id="381" r:id="rId25"/>
    <p:sldId id="402" r:id="rId26"/>
    <p:sldId id="401" r:id="rId27"/>
    <p:sldId id="382" r:id="rId28"/>
    <p:sldId id="384" r:id="rId29"/>
    <p:sldId id="406" r:id="rId30"/>
    <p:sldId id="368" r:id="rId31"/>
    <p:sldId id="369" r:id="rId32"/>
  </p:sldIdLst>
  <p:sldSz cx="12192000" cy="6858000"/>
  <p:notesSz cx="6865938" cy="99964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5D450B93-78BE-E74C-9C12-B2687FB28146}">
          <p14:sldIdLst>
            <p14:sldId id="337"/>
            <p14:sldId id="338"/>
            <p14:sldId id="339"/>
            <p14:sldId id="374"/>
            <p14:sldId id="380"/>
            <p14:sldId id="388"/>
            <p14:sldId id="407"/>
            <p14:sldId id="370"/>
            <p14:sldId id="383"/>
            <p14:sldId id="371"/>
            <p14:sldId id="372"/>
            <p14:sldId id="386"/>
            <p14:sldId id="387"/>
            <p14:sldId id="392"/>
            <p14:sldId id="393"/>
            <p14:sldId id="404"/>
            <p14:sldId id="395"/>
            <p14:sldId id="397"/>
            <p14:sldId id="398"/>
            <p14:sldId id="399"/>
            <p14:sldId id="389"/>
            <p14:sldId id="390"/>
            <p14:sldId id="400"/>
            <p14:sldId id="381"/>
            <p14:sldId id="402"/>
            <p14:sldId id="401"/>
            <p14:sldId id="382"/>
            <p14:sldId id="384"/>
            <p14:sldId id="406"/>
            <p14:sldId id="368"/>
            <p14:sldId id="36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92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6"/>
    <p:restoredTop sz="95321"/>
  </p:normalViewPr>
  <p:slideViewPr>
    <p:cSldViewPr snapToGrid="0" snapToObjects="1">
      <p:cViewPr varScale="1">
        <p:scale>
          <a:sx n="70" d="100"/>
          <a:sy n="70" d="100"/>
        </p:scale>
        <p:origin x="71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5988" cy="500384"/>
          </a:xfrm>
          <a:prstGeom prst="rect">
            <a:avLst/>
          </a:prstGeom>
        </p:spPr>
        <p:txBody>
          <a:bodyPr vert="horz" lIns="92190" tIns="46095" rIns="92190" bIns="46095" rtlCol="0"/>
          <a:lstStyle>
            <a:lvl1pPr algn="l">
              <a:defRPr sz="1200"/>
            </a:lvl1pPr>
          </a:lstStyle>
          <a:p>
            <a:endParaRPr lang="cs-CZ"/>
          </a:p>
        </p:txBody>
      </p:sp>
      <p:sp>
        <p:nvSpPr>
          <p:cNvPr id="3" name="Zástupný symbol pro datum 2"/>
          <p:cNvSpPr>
            <a:spLocks noGrp="1"/>
          </p:cNvSpPr>
          <p:nvPr>
            <p:ph type="dt" sz="quarter" idx="1"/>
          </p:nvPr>
        </p:nvSpPr>
        <p:spPr>
          <a:xfrm>
            <a:off x="3888347" y="0"/>
            <a:ext cx="2975988" cy="500384"/>
          </a:xfrm>
          <a:prstGeom prst="rect">
            <a:avLst/>
          </a:prstGeom>
        </p:spPr>
        <p:txBody>
          <a:bodyPr vert="horz" lIns="92190" tIns="46095" rIns="92190" bIns="46095" rtlCol="0"/>
          <a:lstStyle>
            <a:lvl1pPr algn="r">
              <a:defRPr sz="1200"/>
            </a:lvl1pPr>
          </a:lstStyle>
          <a:p>
            <a:fld id="{0EF78AC7-D40C-4D12-902C-1205E97EF44D}" type="datetimeFigureOut">
              <a:rPr lang="cs-CZ" smtClean="0"/>
              <a:t>7. 2. 2018</a:t>
            </a:fld>
            <a:endParaRPr lang="cs-CZ"/>
          </a:p>
        </p:txBody>
      </p:sp>
      <p:sp>
        <p:nvSpPr>
          <p:cNvPr id="4" name="Zástupný symbol pro zápatí 3"/>
          <p:cNvSpPr>
            <a:spLocks noGrp="1"/>
          </p:cNvSpPr>
          <p:nvPr>
            <p:ph type="ftr" sz="quarter" idx="2"/>
          </p:nvPr>
        </p:nvSpPr>
        <p:spPr>
          <a:xfrm>
            <a:off x="0" y="9496104"/>
            <a:ext cx="2975988" cy="500384"/>
          </a:xfrm>
          <a:prstGeom prst="rect">
            <a:avLst/>
          </a:prstGeom>
        </p:spPr>
        <p:txBody>
          <a:bodyPr vert="horz" lIns="92190" tIns="46095" rIns="92190" bIns="46095"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88347" y="9496104"/>
            <a:ext cx="2975988" cy="500384"/>
          </a:xfrm>
          <a:prstGeom prst="rect">
            <a:avLst/>
          </a:prstGeom>
        </p:spPr>
        <p:txBody>
          <a:bodyPr vert="horz" lIns="92190" tIns="46095" rIns="92190" bIns="46095" rtlCol="0" anchor="b"/>
          <a:lstStyle>
            <a:lvl1pPr algn="r">
              <a:defRPr sz="1200"/>
            </a:lvl1pPr>
          </a:lstStyle>
          <a:p>
            <a:fld id="{E55A907C-866D-4638-8DAB-E388E4521F4D}" type="slidenum">
              <a:rPr lang="cs-CZ" smtClean="0"/>
              <a:t>‹#›</a:t>
            </a:fld>
            <a:endParaRPr lang="cs-CZ"/>
          </a:p>
        </p:txBody>
      </p:sp>
    </p:spTree>
    <p:extLst>
      <p:ext uri="{BB962C8B-B14F-4D97-AF65-F5344CB8AC3E}">
        <p14:creationId xmlns:p14="http://schemas.microsoft.com/office/powerpoint/2010/main" val="33209276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5240" cy="501561"/>
          </a:xfrm>
          <a:prstGeom prst="rect">
            <a:avLst/>
          </a:prstGeom>
        </p:spPr>
        <p:txBody>
          <a:bodyPr vert="horz" lIns="92190" tIns="46095" rIns="92190" bIns="46095" rtlCol="0"/>
          <a:lstStyle>
            <a:lvl1pPr algn="l">
              <a:defRPr sz="1200"/>
            </a:lvl1pPr>
          </a:lstStyle>
          <a:p>
            <a:endParaRPr lang="en-US"/>
          </a:p>
        </p:txBody>
      </p:sp>
      <p:sp>
        <p:nvSpPr>
          <p:cNvPr id="3" name="Date Placeholder 2"/>
          <p:cNvSpPr>
            <a:spLocks noGrp="1"/>
          </p:cNvSpPr>
          <p:nvPr>
            <p:ph type="dt" idx="1"/>
          </p:nvPr>
        </p:nvSpPr>
        <p:spPr>
          <a:xfrm>
            <a:off x="3889110" y="0"/>
            <a:ext cx="2975240" cy="501561"/>
          </a:xfrm>
          <a:prstGeom prst="rect">
            <a:avLst/>
          </a:prstGeom>
        </p:spPr>
        <p:txBody>
          <a:bodyPr vert="horz" lIns="92190" tIns="46095" rIns="92190" bIns="46095" rtlCol="0"/>
          <a:lstStyle>
            <a:lvl1pPr algn="r">
              <a:defRPr sz="1200"/>
            </a:lvl1pPr>
          </a:lstStyle>
          <a:p>
            <a:fld id="{C3CE1B54-012A-0446-8E44-AA7995121DE3}" type="datetimeFigureOut">
              <a:rPr lang="en-US" smtClean="0"/>
              <a:t>2/7/2018</a:t>
            </a:fld>
            <a:endParaRPr lang="en-US"/>
          </a:p>
        </p:txBody>
      </p:sp>
      <p:sp>
        <p:nvSpPr>
          <p:cNvPr id="4" name="Slide Image Placeholder 3"/>
          <p:cNvSpPr>
            <a:spLocks noGrp="1" noRot="1" noChangeAspect="1"/>
          </p:cNvSpPr>
          <p:nvPr>
            <p:ph type="sldImg" idx="2"/>
          </p:nvPr>
        </p:nvSpPr>
        <p:spPr>
          <a:xfrm>
            <a:off x="434975" y="1250950"/>
            <a:ext cx="5995988" cy="3371850"/>
          </a:xfrm>
          <a:prstGeom prst="rect">
            <a:avLst/>
          </a:prstGeom>
          <a:noFill/>
          <a:ln w="12700">
            <a:solidFill>
              <a:prstClr val="black"/>
            </a:solidFill>
          </a:ln>
        </p:spPr>
        <p:txBody>
          <a:bodyPr vert="horz" lIns="92190" tIns="46095" rIns="92190" bIns="46095" rtlCol="0" anchor="ctr"/>
          <a:lstStyle/>
          <a:p>
            <a:endParaRPr lang="en-US"/>
          </a:p>
        </p:txBody>
      </p:sp>
      <p:sp>
        <p:nvSpPr>
          <p:cNvPr id="5" name="Notes Placeholder 4"/>
          <p:cNvSpPr>
            <a:spLocks noGrp="1"/>
          </p:cNvSpPr>
          <p:nvPr>
            <p:ph type="body" sz="quarter" idx="3"/>
          </p:nvPr>
        </p:nvSpPr>
        <p:spPr>
          <a:xfrm>
            <a:off x="686595" y="4810810"/>
            <a:ext cx="5492750" cy="3936117"/>
          </a:xfrm>
          <a:prstGeom prst="rect">
            <a:avLst/>
          </a:prstGeom>
        </p:spPr>
        <p:txBody>
          <a:bodyPr vert="horz" lIns="92190" tIns="46095" rIns="92190" bIns="46095" rtlCol="0"/>
          <a:lstStyle/>
          <a:p>
            <a:pPr lvl="0"/>
            <a:r>
              <a:rPr lang="cs-CZ"/>
              <a:t>Click to edit Master text styles</a:t>
            </a:r>
          </a:p>
          <a:p>
            <a:pPr lvl="1"/>
            <a:r>
              <a:rPr lang="cs-CZ"/>
              <a:t>Second level</a:t>
            </a:r>
          </a:p>
          <a:p>
            <a:pPr lvl="2"/>
            <a:r>
              <a:rPr lang="cs-CZ"/>
              <a:t>Third level</a:t>
            </a:r>
          </a:p>
          <a:p>
            <a:pPr lvl="3"/>
            <a:r>
              <a:rPr lang="cs-CZ"/>
              <a:t>Fourth level</a:t>
            </a:r>
          </a:p>
          <a:p>
            <a:pPr lvl="4"/>
            <a:r>
              <a:rPr lang="cs-CZ"/>
              <a:t>Fifth level</a:t>
            </a:r>
            <a:endParaRPr lang="en-US"/>
          </a:p>
        </p:txBody>
      </p:sp>
      <p:sp>
        <p:nvSpPr>
          <p:cNvPr id="6" name="Footer Placeholder 5"/>
          <p:cNvSpPr>
            <a:spLocks noGrp="1"/>
          </p:cNvSpPr>
          <p:nvPr>
            <p:ph type="ftr" sz="quarter" idx="4"/>
          </p:nvPr>
        </p:nvSpPr>
        <p:spPr>
          <a:xfrm>
            <a:off x="0" y="9494930"/>
            <a:ext cx="2975240" cy="501560"/>
          </a:xfrm>
          <a:prstGeom prst="rect">
            <a:avLst/>
          </a:prstGeom>
        </p:spPr>
        <p:txBody>
          <a:bodyPr vert="horz" lIns="92190" tIns="46095" rIns="92190" bIns="46095" rtlCol="0" anchor="b"/>
          <a:lstStyle>
            <a:lvl1pPr algn="l">
              <a:defRPr sz="1200"/>
            </a:lvl1pPr>
          </a:lstStyle>
          <a:p>
            <a:endParaRPr lang="en-US"/>
          </a:p>
        </p:txBody>
      </p:sp>
      <p:sp>
        <p:nvSpPr>
          <p:cNvPr id="7" name="Slide Number Placeholder 6"/>
          <p:cNvSpPr>
            <a:spLocks noGrp="1"/>
          </p:cNvSpPr>
          <p:nvPr>
            <p:ph type="sldNum" sz="quarter" idx="5"/>
          </p:nvPr>
        </p:nvSpPr>
        <p:spPr>
          <a:xfrm>
            <a:off x="3889110" y="9494930"/>
            <a:ext cx="2975240" cy="501560"/>
          </a:xfrm>
          <a:prstGeom prst="rect">
            <a:avLst/>
          </a:prstGeom>
        </p:spPr>
        <p:txBody>
          <a:bodyPr vert="horz" lIns="92190" tIns="46095" rIns="92190" bIns="46095" rtlCol="0" anchor="b"/>
          <a:lstStyle>
            <a:lvl1pPr algn="r">
              <a:defRPr sz="1200"/>
            </a:lvl1pPr>
          </a:lstStyle>
          <a:p>
            <a:fld id="{B00A83E7-03C7-E941-A025-3BF86B114C3C}" type="slidenum">
              <a:rPr lang="en-US" smtClean="0"/>
              <a:t>‹#›</a:t>
            </a:fld>
            <a:endParaRPr lang="en-US"/>
          </a:p>
        </p:txBody>
      </p:sp>
    </p:spTree>
    <p:extLst>
      <p:ext uri="{BB962C8B-B14F-4D97-AF65-F5344CB8AC3E}">
        <p14:creationId xmlns:p14="http://schemas.microsoft.com/office/powerpoint/2010/main" val="19661721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00A83E7-03C7-E941-A025-3BF86B114C3C}" type="slidenum">
              <a:rPr lang="en-US" smtClean="0"/>
              <a:t>2</a:t>
            </a:fld>
            <a:endParaRPr lang="en-US" dirty="0"/>
          </a:p>
        </p:txBody>
      </p:sp>
    </p:spTree>
    <p:extLst>
      <p:ext uri="{BB962C8B-B14F-4D97-AF65-F5344CB8AC3E}">
        <p14:creationId xmlns:p14="http://schemas.microsoft.com/office/powerpoint/2010/main" val="21248352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31</a:t>
            </a:fld>
            <a:endParaRPr lang="en-US"/>
          </a:p>
        </p:txBody>
      </p:sp>
    </p:spTree>
    <p:extLst>
      <p:ext uri="{BB962C8B-B14F-4D97-AF65-F5344CB8AC3E}">
        <p14:creationId xmlns:p14="http://schemas.microsoft.com/office/powerpoint/2010/main" val="29865732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txBox="1">
            <a:spLocks noGrp="1"/>
          </p:cNvSpPr>
          <p:nvPr>
            <p:ph type="ctrTitle"/>
          </p:nvPr>
        </p:nvSpPr>
        <p:spPr>
          <a:xfrm>
            <a:off x="1524003" y="1122361"/>
            <a:ext cx="9144000" cy="2387598"/>
          </a:xfrm>
        </p:spPr>
        <p:txBody>
          <a:bodyPr anchor="b" anchorCtr="1"/>
          <a:lstStyle>
            <a:lvl1pPr algn="ctr">
              <a:defRPr sz="6000"/>
            </a:lvl1pPr>
          </a:lstStyle>
          <a:p>
            <a:pPr lvl="0"/>
            <a:r>
              <a:rPr lang="cs-CZ"/>
              <a:t>Kliknutím lze upravit styl.</a:t>
            </a:r>
          </a:p>
        </p:txBody>
      </p:sp>
      <p:sp>
        <p:nvSpPr>
          <p:cNvPr id="3" name="Podnadpis 2"/>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cs-CZ"/>
              <a:t>Kliknutím lze upravit styl předlohy.</a:t>
            </a:r>
          </a:p>
        </p:txBody>
      </p:sp>
      <p:sp>
        <p:nvSpPr>
          <p:cNvPr id="4" name="Zástupný symbol pro datum 3"/>
          <p:cNvSpPr txBox="1">
            <a:spLocks noGrp="1"/>
          </p:cNvSpPr>
          <p:nvPr>
            <p:ph type="dt" sz="half" idx="7"/>
          </p:nvPr>
        </p:nvSpPr>
        <p:spPr/>
        <p:txBody>
          <a:bodyPr/>
          <a:lstStyle>
            <a:lvl1pPr>
              <a:defRPr/>
            </a:lvl1pPr>
          </a:lstStyle>
          <a:p>
            <a:fld id="{C2504948-7C78-475D-A0B5-3C0A7827051A}" type="datetime1">
              <a:rPr lang="cs-CZ"/>
              <a:pPr/>
              <a:t>7. 2. 2018</a:t>
            </a:fld>
            <a:endParaRPr/>
          </a:p>
        </p:txBody>
      </p:sp>
      <p:sp>
        <p:nvSpPr>
          <p:cNvPr id="5" name="Zástupný symbol pro zápatí 4"/>
          <p:cNvSpPr txBox="1">
            <a:spLocks noGrp="1"/>
          </p:cNvSpPr>
          <p:nvPr>
            <p:ph type="ftr" sz="quarter" idx="9"/>
          </p:nvPr>
        </p:nvSpPr>
        <p:spPr/>
        <p:txBody>
          <a:bodyPr/>
          <a:lstStyle>
            <a:lvl1pPr>
              <a:defRPr/>
            </a:lvl1pPr>
          </a:lstStyle>
          <a:p>
            <a:endParaRPr/>
          </a:p>
        </p:txBody>
      </p:sp>
      <p:sp>
        <p:nvSpPr>
          <p:cNvPr id="6" name="Zástupný symbol pro číslo snímku 5"/>
          <p:cNvSpPr txBox="1">
            <a:spLocks noGrp="1"/>
          </p:cNvSpPr>
          <p:nvPr>
            <p:ph type="sldNum" sz="quarter" idx="8"/>
          </p:nvPr>
        </p:nvSpPr>
        <p:spPr/>
        <p:txBody>
          <a:bodyPr/>
          <a:lstStyle>
            <a:lvl1pPr>
              <a:defRPr/>
            </a:lvl1pPr>
          </a:lstStyle>
          <a:p>
            <a:fld id="{F4397AF1-911E-4DE1-AE65-F452735E25E4}" type="slidenum">
              <a:rPr/>
              <a:pPr/>
              <a:t>‹#›</a:t>
            </a:fld>
            <a:endParaRPr/>
          </a:p>
        </p:txBody>
      </p:sp>
    </p:spTree>
    <p:extLst>
      <p:ext uri="{BB962C8B-B14F-4D97-AF65-F5344CB8AC3E}">
        <p14:creationId xmlns:p14="http://schemas.microsoft.com/office/powerpoint/2010/main" val="26058232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txBox="1">
            <a:spLocks noGrp="1"/>
          </p:cNvSpPr>
          <p:nvPr>
            <p:ph type="title"/>
          </p:nvPr>
        </p:nvSpPr>
        <p:spPr/>
        <p:txBody>
          <a:bodyPr/>
          <a:lstStyle>
            <a:lvl1pPr>
              <a:defRPr/>
            </a:lvl1pPr>
          </a:lstStyle>
          <a:p>
            <a:pPr lvl="0"/>
            <a:r>
              <a:rPr lang="cs-CZ"/>
              <a:t>Kliknutím lze upravit styl.</a:t>
            </a:r>
          </a:p>
        </p:txBody>
      </p:sp>
      <p:sp>
        <p:nvSpPr>
          <p:cNvPr id="3" name="Zástupný symbol pro obsah 2"/>
          <p:cNvSpPr txBox="1">
            <a:spLocks noGrp="1"/>
          </p:cNvSpPr>
          <p:nvPr>
            <p:ph idx="1"/>
          </p:nvPr>
        </p:nvSpPr>
        <p:spPr/>
        <p:txBody>
          <a:bodyPr/>
          <a:lstStyle>
            <a:lvl1pPr>
              <a:defRPr/>
            </a:lvl1pPr>
            <a:lvl2pPr>
              <a:defRPr/>
            </a:lvl2pPr>
            <a:lvl3pPr>
              <a:defRPr/>
            </a:lvl3pPr>
            <a:lvl4pPr>
              <a:defRPr/>
            </a:lvl4pPr>
            <a:lvl5pPr>
              <a:defRPr/>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txBox="1">
            <a:spLocks noGrp="1"/>
          </p:cNvSpPr>
          <p:nvPr>
            <p:ph type="dt" sz="half" idx="7"/>
          </p:nvPr>
        </p:nvSpPr>
        <p:spPr/>
        <p:txBody>
          <a:bodyPr/>
          <a:lstStyle>
            <a:lvl1pPr>
              <a:defRPr/>
            </a:lvl1pPr>
          </a:lstStyle>
          <a:p>
            <a:fld id="{75427E3B-3DDE-4386-89BC-1FB983789EBB}" type="datetime1">
              <a:rPr lang="cs-CZ"/>
              <a:pPr/>
              <a:t>7. 2. 2018</a:t>
            </a:fld>
            <a:endParaRPr/>
          </a:p>
        </p:txBody>
      </p:sp>
      <p:sp>
        <p:nvSpPr>
          <p:cNvPr id="5" name="Zástupný symbol pro zápatí 4"/>
          <p:cNvSpPr txBox="1">
            <a:spLocks noGrp="1"/>
          </p:cNvSpPr>
          <p:nvPr>
            <p:ph type="ftr" sz="quarter" idx="9"/>
          </p:nvPr>
        </p:nvSpPr>
        <p:spPr/>
        <p:txBody>
          <a:bodyPr/>
          <a:lstStyle>
            <a:lvl1pPr>
              <a:defRPr/>
            </a:lvl1pPr>
          </a:lstStyle>
          <a:p>
            <a:endParaRPr/>
          </a:p>
        </p:txBody>
      </p:sp>
      <p:sp>
        <p:nvSpPr>
          <p:cNvPr id="6" name="Zástupný symbol pro číslo snímku 5"/>
          <p:cNvSpPr txBox="1">
            <a:spLocks noGrp="1"/>
          </p:cNvSpPr>
          <p:nvPr>
            <p:ph type="sldNum" sz="quarter" idx="8"/>
          </p:nvPr>
        </p:nvSpPr>
        <p:spPr/>
        <p:txBody>
          <a:bodyPr/>
          <a:lstStyle>
            <a:lvl1pPr>
              <a:defRPr/>
            </a:lvl1pPr>
          </a:lstStyle>
          <a:p>
            <a:fld id="{85AB7D3C-FFD4-4BD4-B79E-938598B3A21F}" type="slidenum">
              <a:rPr/>
              <a:pPr/>
              <a:t>‹#›</a:t>
            </a:fld>
            <a:endParaRPr/>
          </a:p>
        </p:txBody>
      </p:sp>
    </p:spTree>
    <p:extLst>
      <p:ext uri="{BB962C8B-B14F-4D97-AF65-F5344CB8AC3E}">
        <p14:creationId xmlns:p14="http://schemas.microsoft.com/office/powerpoint/2010/main" val="1870756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txBox="1">
            <a:spLocks noGrp="1"/>
          </p:cNvSpPr>
          <p:nvPr>
            <p:ph type="title"/>
          </p:nvPr>
        </p:nvSpPr>
        <p:spPr>
          <a:xfrm>
            <a:off x="831847" y="1709735"/>
            <a:ext cx="10515600" cy="2852735"/>
          </a:xfrm>
        </p:spPr>
        <p:txBody>
          <a:bodyPr anchor="b"/>
          <a:lstStyle>
            <a:lvl1pPr>
              <a:defRPr sz="6000"/>
            </a:lvl1pPr>
          </a:lstStyle>
          <a:p>
            <a:pPr lvl="0"/>
            <a:r>
              <a:rPr lang="cs-CZ"/>
              <a:t>Kliknutím lze upravit styl.</a:t>
            </a:r>
          </a:p>
        </p:txBody>
      </p:sp>
      <p:sp>
        <p:nvSpPr>
          <p:cNvPr id="3" name="Zástupný symbol pro text 2"/>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cs-CZ"/>
              <a:t>Kliknutím lze upravit styly předlohy textu.</a:t>
            </a:r>
          </a:p>
        </p:txBody>
      </p:sp>
      <p:sp>
        <p:nvSpPr>
          <p:cNvPr id="4" name="Zástupný symbol pro datum 3"/>
          <p:cNvSpPr txBox="1">
            <a:spLocks noGrp="1"/>
          </p:cNvSpPr>
          <p:nvPr>
            <p:ph type="dt" sz="half" idx="7"/>
          </p:nvPr>
        </p:nvSpPr>
        <p:spPr/>
        <p:txBody>
          <a:bodyPr/>
          <a:lstStyle>
            <a:lvl1pPr>
              <a:defRPr/>
            </a:lvl1pPr>
          </a:lstStyle>
          <a:p>
            <a:fld id="{AE63823B-585B-4862-81AA-02B1C8E25B3F}" type="datetime1">
              <a:rPr lang="cs-CZ"/>
              <a:pPr/>
              <a:t>7. 2. 2018</a:t>
            </a:fld>
            <a:endParaRPr/>
          </a:p>
        </p:txBody>
      </p:sp>
      <p:sp>
        <p:nvSpPr>
          <p:cNvPr id="5" name="Zástupný symbol pro zápatí 4"/>
          <p:cNvSpPr txBox="1">
            <a:spLocks noGrp="1"/>
          </p:cNvSpPr>
          <p:nvPr>
            <p:ph type="ftr" sz="quarter" idx="9"/>
          </p:nvPr>
        </p:nvSpPr>
        <p:spPr/>
        <p:txBody>
          <a:bodyPr/>
          <a:lstStyle>
            <a:lvl1pPr>
              <a:defRPr/>
            </a:lvl1pPr>
          </a:lstStyle>
          <a:p>
            <a:endParaRPr/>
          </a:p>
        </p:txBody>
      </p:sp>
      <p:sp>
        <p:nvSpPr>
          <p:cNvPr id="6" name="Zástupný symbol pro číslo snímku 5"/>
          <p:cNvSpPr txBox="1">
            <a:spLocks noGrp="1"/>
          </p:cNvSpPr>
          <p:nvPr>
            <p:ph type="sldNum" sz="quarter" idx="8"/>
          </p:nvPr>
        </p:nvSpPr>
        <p:spPr/>
        <p:txBody>
          <a:bodyPr/>
          <a:lstStyle>
            <a:lvl1pPr>
              <a:defRPr/>
            </a:lvl1pPr>
          </a:lstStyle>
          <a:p>
            <a:fld id="{8CA547EC-0A2A-46E1-B407-6B2DBADBDEDD}" type="slidenum">
              <a:rPr/>
              <a:pPr/>
              <a:t>‹#›</a:t>
            </a:fld>
            <a:endParaRPr/>
          </a:p>
        </p:txBody>
      </p:sp>
    </p:spTree>
    <p:extLst>
      <p:ext uri="{BB962C8B-B14F-4D97-AF65-F5344CB8AC3E}">
        <p14:creationId xmlns:p14="http://schemas.microsoft.com/office/powerpoint/2010/main" val="23470141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txBox="1">
            <a:spLocks noGrp="1"/>
          </p:cNvSpPr>
          <p:nvPr>
            <p:ph type="title"/>
          </p:nvPr>
        </p:nvSpPr>
        <p:spPr/>
        <p:txBody>
          <a:bodyPr/>
          <a:lstStyle>
            <a:lvl1pPr>
              <a:defRPr/>
            </a:lvl1pPr>
          </a:lstStyle>
          <a:p>
            <a:pPr lvl="0"/>
            <a:r>
              <a:rPr lang="cs-CZ"/>
              <a:t>Kliknutím lze upravit styl.</a:t>
            </a:r>
          </a:p>
        </p:txBody>
      </p:sp>
      <p:sp>
        <p:nvSpPr>
          <p:cNvPr id="3" name="Zástupný symbol pro obsah 2"/>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txBox="1">
            <a:spLocks noGrp="1"/>
          </p:cNvSpPr>
          <p:nvPr>
            <p:ph type="dt" sz="half" idx="7"/>
          </p:nvPr>
        </p:nvSpPr>
        <p:spPr/>
        <p:txBody>
          <a:bodyPr/>
          <a:lstStyle>
            <a:lvl1pPr>
              <a:defRPr/>
            </a:lvl1pPr>
          </a:lstStyle>
          <a:p>
            <a:fld id="{8ECDBA31-E1A3-4C40-AFFE-AA2D2D17E0F3}" type="datetime1">
              <a:rPr lang="cs-CZ"/>
              <a:pPr/>
              <a:t>7. 2. 2018</a:t>
            </a:fld>
            <a:endParaRPr/>
          </a:p>
        </p:txBody>
      </p:sp>
      <p:sp>
        <p:nvSpPr>
          <p:cNvPr id="6" name="Zástupný symbol pro zápatí 5"/>
          <p:cNvSpPr txBox="1">
            <a:spLocks noGrp="1"/>
          </p:cNvSpPr>
          <p:nvPr>
            <p:ph type="ftr" sz="quarter" idx="9"/>
          </p:nvPr>
        </p:nvSpPr>
        <p:spPr/>
        <p:txBody>
          <a:bodyPr/>
          <a:lstStyle>
            <a:lvl1pPr>
              <a:defRPr/>
            </a:lvl1pPr>
          </a:lstStyle>
          <a:p>
            <a:endParaRPr/>
          </a:p>
        </p:txBody>
      </p:sp>
      <p:sp>
        <p:nvSpPr>
          <p:cNvPr id="7" name="Zástupný symbol pro číslo snímku 6"/>
          <p:cNvSpPr txBox="1">
            <a:spLocks noGrp="1"/>
          </p:cNvSpPr>
          <p:nvPr>
            <p:ph type="sldNum" sz="quarter" idx="8"/>
          </p:nvPr>
        </p:nvSpPr>
        <p:spPr/>
        <p:txBody>
          <a:bodyPr/>
          <a:lstStyle>
            <a:lvl1pPr>
              <a:defRPr/>
            </a:lvl1pPr>
          </a:lstStyle>
          <a:p>
            <a:fld id="{E466EE9B-0B84-4630-A8B2-78F3F592B681}" type="slidenum">
              <a:rPr/>
              <a:pPr/>
              <a:t>‹#›</a:t>
            </a:fld>
            <a:endParaRPr/>
          </a:p>
        </p:txBody>
      </p:sp>
    </p:spTree>
    <p:extLst>
      <p:ext uri="{BB962C8B-B14F-4D97-AF65-F5344CB8AC3E}">
        <p14:creationId xmlns:p14="http://schemas.microsoft.com/office/powerpoint/2010/main" val="266498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txBox="1">
            <a:spLocks noGrp="1"/>
          </p:cNvSpPr>
          <p:nvPr>
            <p:ph type="title"/>
          </p:nvPr>
        </p:nvSpPr>
        <p:spPr>
          <a:xfrm>
            <a:off x="839784" y="365129"/>
            <a:ext cx="10515600" cy="1325559"/>
          </a:xfrm>
        </p:spPr>
        <p:txBody>
          <a:bodyPr/>
          <a:lstStyle>
            <a:lvl1pPr>
              <a:defRPr/>
            </a:lvl1pPr>
          </a:lstStyle>
          <a:p>
            <a:pPr lvl="0"/>
            <a:r>
              <a:rPr lang="cs-CZ"/>
              <a:t>Kliknutím lze upravit styl.</a:t>
            </a:r>
          </a:p>
        </p:txBody>
      </p:sp>
      <p:sp>
        <p:nvSpPr>
          <p:cNvPr id="3" name="Zástupný symbol pro text 2"/>
          <p:cNvSpPr txBox="1">
            <a:spLocks noGrp="1"/>
          </p:cNvSpPr>
          <p:nvPr>
            <p:ph type="body" idx="1"/>
          </p:nvPr>
        </p:nvSpPr>
        <p:spPr>
          <a:xfrm>
            <a:off x="839784" y="1681160"/>
            <a:ext cx="5157782" cy="823910"/>
          </a:xfrm>
        </p:spPr>
        <p:txBody>
          <a:bodyPr anchor="b"/>
          <a:lstStyle>
            <a:lvl1pPr marL="0" indent="0">
              <a:buNone/>
              <a:defRPr sz="2400" b="1"/>
            </a:lvl1pPr>
          </a:lstStyle>
          <a:p>
            <a:pPr lvl="0"/>
            <a:r>
              <a:rPr lang="cs-CZ"/>
              <a:t>Kliknutím lze upravit styly předlohy textu.</a:t>
            </a:r>
          </a:p>
        </p:txBody>
      </p:sp>
      <p:sp>
        <p:nvSpPr>
          <p:cNvPr id="4" name="Zástupný symbol pro obsah 3"/>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txBox="1">
            <a:spLocks noGrp="1"/>
          </p:cNvSpPr>
          <p:nvPr>
            <p:ph type="body" idx="3"/>
          </p:nvPr>
        </p:nvSpPr>
        <p:spPr>
          <a:xfrm>
            <a:off x="6172200" y="1681160"/>
            <a:ext cx="5183184" cy="823910"/>
          </a:xfrm>
        </p:spPr>
        <p:txBody>
          <a:bodyPr anchor="b"/>
          <a:lstStyle>
            <a:lvl1pPr marL="0" indent="0">
              <a:buNone/>
              <a:defRPr sz="2400" b="1"/>
            </a:lvl1pPr>
          </a:lstStyle>
          <a:p>
            <a:pPr lvl="0"/>
            <a:r>
              <a:rPr lang="cs-CZ"/>
              <a:t>Kliknutím lze upravit styly předlohy textu.</a:t>
            </a:r>
          </a:p>
        </p:txBody>
      </p:sp>
      <p:sp>
        <p:nvSpPr>
          <p:cNvPr id="6" name="Zástupný symbol pro obsah 5"/>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txBox="1">
            <a:spLocks noGrp="1"/>
          </p:cNvSpPr>
          <p:nvPr>
            <p:ph type="dt" sz="half" idx="7"/>
          </p:nvPr>
        </p:nvSpPr>
        <p:spPr/>
        <p:txBody>
          <a:bodyPr/>
          <a:lstStyle>
            <a:lvl1pPr>
              <a:defRPr/>
            </a:lvl1pPr>
          </a:lstStyle>
          <a:p>
            <a:fld id="{E6B2C3E1-E2F1-42E5-A186-05CD5157EF5A}" type="datetime1">
              <a:rPr lang="cs-CZ"/>
              <a:pPr/>
              <a:t>7. 2. 2018</a:t>
            </a:fld>
            <a:endParaRPr/>
          </a:p>
        </p:txBody>
      </p:sp>
      <p:sp>
        <p:nvSpPr>
          <p:cNvPr id="8" name="Zástupný symbol pro zápatí 7"/>
          <p:cNvSpPr txBox="1">
            <a:spLocks noGrp="1"/>
          </p:cNvSpPr>
          <p:nvPr>
            <p:ph type="ftr" sz="quarter" idx="9"/>
          </p:nvPr>
        </p:nvSpPr>
        <p:spPr/>
        <p:txBody>
          <a:bodyPr/>
          <a:lstStyle>
            <a:lvl1pPr>
              <a:defRPr/>
            </a:lvl1pPr>
          </a:lstStyle>
          <a:p>
            <a:endParaRPr/>
          </a:p>
        </p:txBody>
      </p:sp>
      <p:sp>
        <p:nvSpPr>
          <p:cNvPr id="9" name="Zástupný symbol pro číslo snímku 8"/>
          <p:cNvSpPr txBox="1">
            <a:spLocks noGrp="1"/>
          </p:cNvSpPr>
          <p:nvPr>
            <p:ph type="sldNum" sz="quarter" idx="8"/>
          </p:nvPr>
        </p:nvSpPr>
        <p:spPr/>
        <p:txBody>
          <a:bodyPr/>
          <a:lstStyle>
            <a:lvl1pPr>
              <a:defRPr/>
            </a:lvl1pPr>
          </a:lstStyle>
          <a:p>
            <a:fld id="{C3790388-E7A2-4C1B-ADE5-EDFEF2205ECD}" type="slidenum">
              <a:rPr/>
              <a:pPr/>
              <a:t>‹#›</a:t>
            </a:fld>
            <a:endParaRPr/>
          </a:p>
        </p:txBody>
      </p:sp>
    </p:spTree>
    <p:extLst>
      <p:ext uri="{BB962C8B-B14F-4D97-AF65-F5344CB8AC3E}">
        <p14:creationId xmlns:p14="http://schemas.microsoft.com/office/powerpoint/2010/main" val="798660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txBox="1">
            <a:spLocks noGrp="1"/>
          </p:cNvSpPr>
          <p:nvPr>
            <p:ph type="title"/>
          </p:nvPr>
        </p:nvSpPr>
        <p:spPr/>
        <p:txBody>
          <a:bodyPr/>
          <a:lstStyle>
            <a:lvl1pPr>
              <a:defRPr/>
            </a:lvl1pPr>
          </a:lstStyle>
          <a:p>
            <a:pPr lvl="0"/>
            <a:r>
              <a:rPr lang="cs-CZ"/>
              <a:t>Kliknutím lze upravit styl.</a:t>
            </a:r>
          </a:p>
        </p:txBody>
      </p:sp>
      <p:sp>
        <p:nvSpPr>
          <p:cNvPr id="3" name="Zástupný symbol pro datum 2"/>
          <p:cNvSpPr txBox="1">
            <a:spLocks noGrp="1"/>
          </p:cNvSpPr>
          <p:nvPr>
            <p:ph type="dt" sz="half" idx="7"/>
          </p:nvPr>
        </p:nvSpPr>
        <p:spPr/>
        <p:txBody>
          <a:bodyPr/>
          <a:lstStyle>
            <a:lvl1pPr>
              <a:defRPr/>
            </a:lvl1pPr>
          </a:lstStyle>
          <a:p>
            <a:fld id="{D7C830DB-12B3-4EF3-AF81-97C12277B4AD}" type="datetime1">
              <a:rPr lang="cs-CZ"/>
              <a:pPr/>
              <a:t>7. 2. 2018</a:t>
            </a:fld>
            <a:endParaRPr/>
          </a:p>
        </p:txBody>
      </p:sp>
      <p:sp>
        <p:nvSpPr>
          <p:cNvPr id="4" name="Zástupný symbol pro zápatí 3"/>
          <p:cNvSpPr txBox="1">
            <a:spLocks noGrp="1"/>
          </p:cNvSpPr>
          <p:nvPr>
            <p:ph type="ftr" sz="quarter" idx="9"/>
          </p:nvPr>
        </p:nvSpPr>
        <p:spPr/>
        <p:txBody>
          <a:bodyPr/>
          <a:lstStyle>
            <a:lvl1pPr>
              <a:defRPr/>
            </a:lvl1pPr>
          </a:lstStyle>
          <a:p>
            <a:endParaRPr/>
          </a:p>
        </p:txBody>
      </p:sp>
      <p:sp>
        <p:nvSpPr>
          <p:cNvPr id="5" name="Zástupný symbol pro číslo snímku 4"/>
          <p:cNvSpPr txBox="1">
            <a:spLocks noGrp="1"/>
          </p:cNvSpPr>
          <p:nvPr>
            <p:ph type="sldNum" sz="quarter" idx="8"/>
          </p:nvPr>
        </p:nvSpPr>
        <p:spPr/>
        <p:txBody>
          <a:bodyPr/>
          <a:lstStyle>
            <a:lvl1pPr>
              <a:defRPr/>
            </a:lvl1pPr>
          </a:lstStyle>
          <a:p>
            <a:fld id="{8559FAC4-F102-47A6-9F3A-91F1C3C05741}" type="slidenum">
              <a:rPr/>
              <a:pPr/>
              <a:t>‹#›</a:t>
            </a:fld>
            <a:endParaRPr/>
          </a:p>
        </p:txBody>
      </p:sp>
    </p:spTree>
    <p:extLst>
      <p:ext uri="{BB962C8B-B14F-4D97-AF65-F5344CB8AC3E}">
        <p14:creationId xmlns:p14="http://schemas.microsoft.com/office/powerpoint/2010/main" val="329798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txBox="1">
            <a:spLocks noGrp="1"/>
          </p:cNvSpPr>
          <p:nvPr>
            <p:ph type="dt" sz="half" idx="7"/>
          </p:nvPr>
        </p:nvSpPr>
        <p:spPr/>
        <p:txBody>
          <a:bodyPr/>
          <a:lstStyle>
            <a:lvl1pPr>
              <a:defRPr/>
            </a:lvl1pPr>
          </a:lstStyle>
          <a:p>
            <a:fld id="{742FDF54-7D8A-47DA-B051-E6BF8171DD4D}" type="datetime1">
              <a:rPr lang="cs-CZ"/>
              <a:pPr/>
              <a:t>7. 2. 2018</a:t>
            </a:fld>
            <a:endParaRPr/>
          </a:p>
        </p:txBody>
      </p:sp>
      <p:sp>
        <p:nvSpPr>
          <p:cNvPr id="3" name="Zástupný symbol pro zápatí 2"/>
          <p:cNvSpPr txBox="1">
            <a:spLocks noGrp="1"/>
          </p:cNvSpPr>
          <p:nvPr>
            <p:ph type="ftr" sz="quarter" idx="9"/>
          </p:nvPr>
        </p:nvSpPr>
        <p:spPr/>
        <p:txBody>
          <a:bodyPr/>
          <a:lstStyle>
            <a:lvl1pPr>
              <a:defRPr/>
            </a:lvl1pPr>
          </a:lstStyle>
          <a:p>
            <a:endParaRPr/>
          </a:p>
        </p:txBody>
      </p:sp>
      <p:sp>
        <p:nvSpPr>
          <p:cNvPr id="4" name="Zástupný symbol pro číslo snímku 3"/>
          <p:cNvSpPr txBox="1">
            <a:spLocks noGrp="1"/>
          </p:cNvSpPr>
          <p:nvPr>
            <p:ph type="sldNum" sz="quarter" idx="8"/>
          </p:nvPr>
        </p:nvSpPr>
        <p:spPr/>
        <p:txBody>
          <a:bodyPr/>
          <a:lstStyle>
            <a:lvl1pPr>
              <a:defRPr/>
            </a:lvl1pPr>
          </a:lstStyle>
          <a:p>
            <a:fld id="{679C5256-04F0-4E5B-BB2B-23493FC20127}" type="slidenum">
              <a:rPr/>
              <a:pPr/>
              <a:t>‹#›</a:t>
            </a:fld>
            <a:endParaRPr/>
          </a:p>
        </p:txBody>
      </p:sp>
    </p:spTree>
    <p:extLst>
      <p:ext uri="{BB962C8B-B14F-4D97-AF65-F5344CB8AC3E}">
        <p14:creationId xmlns:p14="http://schemas.microsoft.com/office/powerpoint/2010/main" val="6230805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txBox="1">
            <a:spLocks noGrp="1"/>
          </p:cNvSpPr>
          <p:nvPr>
            <p:ph type="title"/>
          </p:nvPr>
        </p:nvSpPr>
        <p:spPr>
          <a:xfrm>
            <a:off x="839784" y="457200"/>
            <a:ext cx="3932240" cy="1600200"/>
          </a:xfrm>
        </p:spPr>
        <p:txBody>
          <a:bodyPr anchor="b"/>
          <a:lstStyle>
            <a:lvl1pPr>
              <a:defRPr sz="3200"/>
            </a:lvl1pPr>
          </a:lstStyle>
          <a:p>
            <a:pPr lvl="0"/>
            <a:r>
              <a:rPr lang="cs-CZ"/>
              <a:t>Kliknutím lze upravit styl.</a:t>
            </a:r>
          </a:p>
        </p:txBody>
      </p:sp>
      <p:sp>
        <p:nvSpPr>
          <p:cNvPr id="3" name="Zástupný symbol pro obsah 2"/>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txBox="1">
            <a:spLocks noGrp="1"/>
          </p:cNvSpPr>
          <p:nvPr>
            <p:ph type="body" idx="2"/>
          </p:nvPr>
        </p:nvSpPr>
        <p:spPr>
          <a:xfrm>
            <a:off x="839784" y="2057400"/>
            <a:ext cx="3932240" cy="3811584"/>
          </a:xfrm>
        </p:spPr>
        <p:txBody>
          <a:bodyPr/>
          <a:lstStyle>
            <a:lvl1pPr marL="0" indent="0">
              <a:buNone/>
              <a:defRPr sz="1600"/>
            </a:lvl1pPr>
          </a:lstStyle>
          <a:p>
            <a:pPr lvl="0"/>
            <a:r>
              <a:rPr lang="cs-CZ"/>
              <a:t>Kliknutím lze upravit styly předlohy textu.</a:t>
            </a:r>
          </a:p>
        </p:txBody>
      </p:sp>
      <p:sp>
        <p:nvSpPr>
          <p:cNvPr id="5" name="Zástupný symbol pro datum 4"/>
          <p:cNvSpPr txBox="1">
            <a:spLocks noGrp="1"/>
          </p:cNvSpPr>
          <p:nvPr>
            <p:ph type="dt" sz="half" idx="7"/>
          </p:nvPr>
        </p:nvSpPr>
        <p:spPr/>
        <p:txBody>
          <a:bodyPr/>
          <a:lstStyle>
            <a:lvl1pPr>
              <a:defRPr/>
            </a:lvl1pPr>
          </a:lstStyle>
          <a:p>
            <a:fld id="{2FCDE71B-BF57-41F1-8C55-2AE1EEFFCCAA}" type="datetime1">
              <a:rPr lang="cs-CZ"/>
              <a:pPr/>
              <a:t>7. 2. 2018</a:t>
            </a:fld>
            <a:endParaRPr/>
          </a:p>
        </p:txBody>
      </p:sp>
      <p:sp>
        <p:nvSpPr>
          <p:cNvPr id="6" name="Zástupný symbol pro zápatí 5"/>
          <p:cNvSpPr txBox="1">
            <a:spLocks noGrp="1"/>
          </p:cNvSpPr>
          <p:nvPr>
            <p:ph type="ftr" sz="quarter" idx="9"/>
          </p:nvPr>
        </p:nvSpPr>
        <p:spPr/>
        <p:txBody>
          <a:bodyPr/>
          <a:lstStyle>
            <a:lvl1pPr>
              <a:defRPr/>
            </a:lvl1pPr>
          </a:lstStyle>
          <a:p>
            <a:endParaRPr/>
          </a:p>
        </p:txBody>
      </p:sp>
      <p:sp>
        <p:nvSpPr>
          <p:cNvPr id="7" name="Zástupný symbol pro číslo snímku 6"/>
          <p:cNvSpPr txBox="1">
            <a:spLocks noGrp="1"/>
          </p:cNvSpPr>
          <p:nvPr>
            <p:ph type="sldNum" sz="quarter" idx="8"/>
          </p:nvPr>
        </p:nvSpPr>
        <p:spPr/>
        <p:txBody>
          <a:bodyPr/>
          <a:lstStyle>
            <a:lvl1pPr>
              <a:defRPr/>
            </a:lvl1pPr>
          </a:lstStyle>
          <a:p>
            <a:fld id="{8F8ABD80-2545-4634-AC38-80908E5EE7EE}" type="slidenum">
              <a:rPr/>
              <a:pPr/>
              <a:t>‹#›</a:t>
            </a:fld>
            <a:endParaRPr/>
          </a:p>
        </p:txBody>
      </p:sp>
    </p:spTree>
    <p:extLst>
      <p:ext uri="{BB962C8B-B14F-4D97-AF65-F5344CB8AC3E}">
        <p14:creationId xmlns:p14="http://schemas.microsoft.com/office/powerpoint/2010/main" val="14472322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txBox="1">
            <a:spLocks noGrp="1"/>
          </p:cNvSpPr>
          <p:nvPr>
            <p:ph type="title"/>
          </p:nvPr>
        </p:nvSpPr>
        <p:spPr>
          <a:xfrm>
            <a:off x="839784" y="457200"/>
            <a:ext cx="3932240" cy="1600200"/>
          </a:xfrm>
        </p:spPr>
        <p:txBody>
          <a:bodyPr anchor="b"/>
          <a:lstStyle>
            <a:lvl1pPr>
              <a:defRPr sz="3200"/>
            </a:lvl1pPr>
          </a:lstStyle>
          <a:p>
            <a:pPr lvl="0"/>
            <a:r>
              <a:rPr lang="cs-CZ"/>
              <a:t>Kliknutím lze upravit styl.</a:t>
            </a:r>
          </a:p>
        </p:txBody>
      </p:sp>
      <p:sp>
        <p:nvSpPr>
          <p:cNvPr id="3" name="Zástupný symbol pro obrázek 2"/>
          <p:cNvSpPr txBox="1">
            <a:spLocks noGrp="1"/>
          </p:cNvSpPr>
          <p:nvPr>
            <p:ph type="pic" idx="1"/>
          </p:nvPr>
        </p:nvSpPr>
        <p:spPr>
          <a:xfrm>
            <a:off x="5183184" y="987423"/>
            <a:ext cx="6172200" cy="4873623"/>
          </a:xfrm>
        </p:spPr>
        <p:txBody>
          <a:bodyPr/>
          <a:lstStyle>
            <a:lvl1pPr marL="0" indent="0">
              <a:buNone/>
              <a:defRPr sz="3200"/>
            </a:lvl1pPr>
          </a:lstStyle>
          <a:p>
            <a:pPr lvl="0"/>
            <a:endParaRPr lang="cs-CZ"/>
          </a:p>
        </p:txBody>
      </p:sp>
      <p:sp>
        <p:nvSpPr>
          <p:cNvPr id="4" name="Zástupný symbol pro text 3"/>
          <p:cNvSpPr txBox="1">
            <a:spLocks noGrp="1"/>
          </p:cNvSpPr>
          <p:nvPr>
            <p:ph type="body" idx="2"/>
          </p:nvPr>
        </p:nvSpPr>
        <p:spPr>
          <a:xfrm>
            <a:off x="839784" y="2057400"/>
            <a:ext cx="3932240" cy="3811584"/>
          </a:xfrm>
        </p:spPr>
        <p:txBody>
          <a:bodyPr/>
          <a:lstStyle>
            <a:lvl1pPr marL="0" indent="0">
              <a:buNone/>
              <a:defRPr sz="1600"/>
            </a:lvl1pPr>
          </a:lstStyle>
          <a:p>
            <a:pPr lvl="0"/>
            <a:r>
              <a:rPr lang="cs-CZ"/>
              <a:t>Kliknutím lze upravit styly předlohy textu.</a:t>
            </a:r>
          </a:p>
        </p:txBody>
      </p:sp>
      <p:sp>
        <p:nvSpPr>
          <p:cNvPr id="5" name="Zástupný symbol pro datum 4"/>
          <p:cNvSpPr txBox="1">
            <a:spLocks noGrp="1"/>
          </p:cNvSpPr>
          <p:nvPr>
            <p:ph type="dt" sz="half" idx="7"/>
          </p:nvPr>
        </p:nvSpPr>
        <p:spPr/>
        <p:txBody>
          <a:bodyPr/>
          <a:lstStyle>
            <a:lvl1pPr>
              <a:defRPr/>
            </a:lvl1pPr>
          </a:lstStyle>
          <a:p>
            <a:fld id="{04B125E6-80D0-4D13-9705-3B1B95AEC0A1}" type="datetime1">
              <a:rPr lang="cs-CZ"/>
              <a:pPr/>
              <a:t>7. 2. 2018</a:t>
            </a:fld>
            <a:endParaRPr/>
          </a:p>
        </p:txBody>
      </p:sp>
      <p:sp>
        <p:nvSpPr>
          <p:cNvPr id="6" name="Zástupný symbol pro zápatí 5"/>
          <p:cNvSpPr txBox="1">
            <a:spLocks noGrp="1"/>
          </p:cNvSpPr>
          <p:nvPr>
            <p:ph type="ftr" sz="quarter" idx="9"/>
          </p:nvPr>
        </p:nvSpPr>
        <p:spPr/>
        <p:txBody>
          <a:bodyPr/>
          <a:lstStyle>
            <a:lvl1pPr>
              <a:defRPr/>
            </a:lvl1pPr>
          </a:lstStyle>
          <a:p>
            <a:endParaRPr/>
          </a:p>
        </p:txBody>
      </p:sp>
      <p:sp>
        <p:nvSpPr>
          <p:cNvPr id="7" name="Zástupný symbol pro číslo snímku 6"/>
          <p:cNvSpPr txBox="1">
            <a:spLocks noGrp="1"/>
          </p:cNvSpPr>
          <p:nvPr>
            <p:ph type="sldNum" sz="quarter" idx="8"/>
          </p:nvPr>
        </p:nvSpPr>
        <p:spPr/>
        <p:txBody>
          <a:bodyPr/>
          <a:lstStyle>
            <a:lvl1pPr>
              <a:defRPr/>
            </a:lvl1pPr>
          </a:lstStyle>
          <a:p>
            <a:fld id="{9A4AFEED-79AF-45AC-9A33-8B5F40AB8132}" type="slidenum">
              <a:rPr/>
              <a:pPr/>
              <a:t>‹#›</a:t>
            </a:fld>
            <a:endParaRPr/>
          </a:p>
        </p:txBody>
      </p:sp>
    </p:spTree>
    <p:extLst>
      <p:ext uri="{BB962C8B-B14F-4D97-AF65-F5344CB8AC3E}">
        <p14:creationId xmlns:p14="http://schemas.microsoft.com/office/powerpoint/2010/main" val="2681830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txBox="1">
            <a:spLocks noGrp="1"/>
          </p:cNvSpPr>
          <p:nvPr>
            <p:ph type="title"/>
          </p:nvPr>
        </p:nvSpPr>
        <p:spPr/>
        <p:txBody>
          <a:bodyPr/>
          <a:lstStyle>
            <a:lvl1pPr>
              <a:defRPr/>
            </a:lvl1pPr>
          </a:lstStyle>
          <a:p>
            <a:pPr lvl="0"/>
            <a:r>
              <a:rPr lang="cs-CZ"/>
              <a:t>Kliknutím lze upravit styl.</a:t>
            </a:r>
          </a:p>
        </p:txBody>
      </p:sp>
      <p:sp>
        <p:nvSpPr>
          <p:cNvPr id="3" name="Zástupný symbol pro svislý text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txBox="1">
            <a:spLocks noGrp="1"/>
          </p:cNvSpPr>
          <p:nvPr>
            <p:ph type="dt" sz="half" idx="7"/>
          </p:nvPr>
        </p:nvSpPr>
        <p:spPr/>
        <p:txBody>
          <a:bodyPr/>
          <a:lstStyle>
            <a:lvl1pPr>
              <a:defRPr/>
            </a:lvl1pPr>
          </a:lstStyle>
          <a:p>
            <a:fld id="{B081F347-9D06-460B-9035-BEC6C417717C}" type="datetime1">
              <a:rPr lang="cs-CZ"/>
              <a:pPr/>
              <a:t>7. 2. 2018</a:t>
            </a:fld>
            <a:endParaRPr/>
          </a:p>
        </p:txBody>
      </p:sp>
      <p:sp>
        <p:nvSpPr>
          <p:cNvPr id="5" name="Zástupný symbol pro zápatí 4"/>
          <p:cNvSpPr txBox="1">
            <a:spLocks noGrp="1"/>
          </p:cNvSpPr>
          <p:nvPr>
            <p:ph type="ftr" sz="quarter" idx="9"/>
          </p:nvPr>
        </p:nvSpPr>
        <p:spPr/>
        <p:txBody>
          <a:bodyPr/>
          <a:lstStyle>
            <a:lvl1pPr>
              <a:defRPr/>
            </a:lvl1pPr>
          </a:lstStyle>
          <a:p>
            <a:endParaRPr/>
          </a:p>
        </p:txBody>
      </p:sp>
      <p:sp>
        <p:nvSpPr>
          <p:cNvPr id="6" name="Zástupný symbol pro číslo snímku 5"/>
          <p:cNvSpPr txBox="1">
            <a:spLocks noGrp="1"/>
          </p:cNvSpPr>
          <p:nvPr>
            <p:ph type="sldNum" sz="quarter" idx="8"/>
          </p:nvPr>
        </p:nvSpPr>
        <p:spPr/>
        <p:txBody>
          <a:bodyPr/>
          <a:lstStyle>
            <a:lvl1pPr>
              <a:defRPr/>
            </a:lvl1pPr>
          </a:lstStyle>
          <a:p>
            <a:fld id="{0F04309A-5633-4EFC-BBE0-D781EAD60B14}" type="slidenum">
              <a:rPr/>
              <a:pPr/>
              <a:t>‹#›</a:t>
            </a:fld>
            <a:endParaRPr/>
          </a:p>
        </p:txBody>
      </p:sp>
    </p:spTree>
    <p:extLst>
      <p:ext uri="{BB962C8B-B14F-4D97-AF65-F5344CB8AC3E}">
        <p14:creationId xmlns:p14="http://schemas.microsoft.com/office/powerpoint/2010/main" val="3549446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txBox="1">
            <a:spLocks noGrp="1"/>
          </p:cNvSpPr>
          <p:nvPr>
            <p:ph type="title" orient="vert"/>
          </p:nvPr>
        </p:nvSpPr>
        <p:spPr>
          <a:xfrm>
            <a:off x="8724903" y="365129"/>
            <a:ext cx="2628899" cy="5811834"/>
          </a:xfrm>
        </p:spPr>
        <p:txBody>
          <a:bodyPr vert="eaVert"/>
          <a:lstStyle>
            <a:lvl1pPr>
              <a:defRPr/>
            </a:lvl1pPr>
          </a:lstStyle>
          <a:p>
            <a:pPr lvl="0"/>
            <a:r>
              <a:rPr lang="cs-CZ"/>
              <a:t>Kliknutím lze upravit styl.</a:t>
            </a:r>
          </a:p>
        </p:txBody>
      </p:sp>
      <p:sp>
        <p:nvSpPr>
          <p:cNvPr id="3" name="Zástupný symbol pro svislý text 2"/>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txBox="1">
            <a:spLocks noGrp="1"/>
          </p:cNvSpPr>
          <p:nvPr>
            <p:ph type="dt" sz="half" idx="7"/>
          </p:nvPr>
        </p:nvSpPr>
        <p:spPr/>
        <p:txBody>
          <a:bodyPr/>
          <a:lstStyle>
            <a:lvl1pPr>
              <a:defRPr/>
            </a:lvl1pPr>
          </a:lstStyle>
          <a:p>
            <a:fld id="{FD3E48F9-8229-43F0-BC82-6E00420800C1}" type="datetime1">
              <a:rPr lang="cs-CZ"/>
              <a:pPr/>
              <a:t>7. 2. 2018</a:t>
            </a:fld>
            <a:endParaRPr/>
          </a:p>
        </p:txBody>
      </p:sp>
      <p:sp>
        <p:nvSpPr>
          <p:cNvPr id="5" name="Zástupný symbol pro zápatí 4"/>
          <p:cNvSpPr txBox="1">
            <a:spLocks noGrp="1"/>
          </p:cNvSpPr>
          <p:nvPr>
            <p:ph type="ftr" sz="quarter" idx="9"/>
          </p:nvPr>
        </p:nvSpPr>
        <p:spPr/>
        <p:txBody>
          <a:bodyPr/>
          <a:lstStyle>
            <a:lvl1pPr>
              <a:defRPr/>
            </a:lvl1pPr>
          </a:lstStyle>
          <a:p>
            <a:endParaRPr/>
          </a:p>
        </p:txBody>
      </p:sp>
      <p:sp>
        <p:nvSpPr>
          <p:cNvPr id="6" name="Zástupný symbol pro číslo snímku 5"/>
          <p:cNvSpPr txBox="1">
            <a:spLocks noGrp="1"/>
          </p:cNvSpPr>
          <p:nvPr>
            <p:ph type="sldNum" sz="quarter" idx="8"/>
          </p:nvPr>
        </p:nvSpPr>
        <p:spPr/>
        <p:txBody>
          <a:bodyPr/>
          <a:lstStyle>
            <a:lvl1pPr>
              <a:defRPr/>
            </a:lvl1pPr>
          </a:lstStyle>
          <a:p>
            <a:fld id="{0A47EC3C-A2F6-4959-A496-60B76F625E82}" type="slidenum">
              <a:rPr/>
              <a:pPr/>
              <a:t>‹#›</a:t>
            </a:fld>
            <a:endParaRPr/>
          </a:p>
        </p:txBody>
      </p:sp>
    </p:spTree>
    <p:extLst>
      <p:ext uri="{BB962C8B-B14F-4D97-AF65-F5344CB8AC3E}">
        <p14:creationId xmlns:p14="http://schemas.microsoft.com/office/powerpoint/2010/main" val="33911962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Zástupný symbol pro nadpis 1"/>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cs-CZ"/>
              <a:t>Kliknutím lze upravit styl.</a:t>
            </a:r>
          </a:p>
        </p:txBody>
      </p:sp>
      <p:sp>
        <p:nvSpPr>
          <p:cNvPr id="3" name="Zástupný symbol pro text 2"/>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cs-CZ" sz="1200" b="0" i="0" u="none" strike="noStrike" kern="1200" cap="none" spc="0" baseline="0">
                <a:solidFill>
                  <a:srgbClr val="898989"/>
                </a:solidFill>
                <a:uFillTx/>
                <a:latin typeface="Calibri"/>
              </a:defRPr>
            </a:lvl1pPr>
          </a:lstStyle>
          <a:p>
            <a:fld id="{124A306A-BC34-4D63-89AE-7706040DDC10}" type="datetime1">
              <a:rPr lang="cs-CZ" smtClean="0"/>
              <a:pPr/>
              <a:t>7. 2. 2018</a:t>
            </a:fld>
            <a:endParaRPr/>
          </a:p>
        </p:txBody>
      </p:sp>
      <p:sp>
        <p:nvSpPr>
          <p:cNvPr id="5" name="Zástupný symbol pro zápatí 4"/>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cs-CZ" sz="1200" b="0" i="0" u="none" strike="noStrike" kern="1200" cap="none" spc="0" baseline="0">
                <a:solidFill>
                  <a:srgbClr val="898989"/>
                </a:solidFill>
                <a:uFillTx/>
                <a:latin typeface="Calibri"/>
              </a:defRPr>
            </a:lvl1pPr>
          </a:lstStyle>
          <a:p>
            <a:endParaRPr/>
          </a:p>
        </p:txBody>
      </p:sp>
      <p:sp>
        <p:nvSpPr>
          <p:cNvPr id="6" name="Zástupný symbol pro číslo snímku 5"/>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cs-CZ" sz="1200" b="0" i="0" u="none" strike="noStrike" kern="1200" cap="none" spc="0" baseline="0">
                <a:solidFill>
                  <a:srgbClr val="898989"/>
                </a:solidFill>
                <a:uFillTx/>
                <a:latin typeface="Calibri"/>
              </a:defRPr>
            </a:lvl1pPr>
          </a:lstStyle>
          <a:p>
            <a:fld id="{3AD766A9-51B8-486F-BB66-479BFF86D521}" type="slidenum">
              <a:rPr smtClean="0"/>
              <a:pPr/>
              <a:t>‹#›</a:t>
            </a:fld>
            <a:endParaRPr/>
          </a:p>
        </p:txBody>
      </p:sp>
    </p:spTree>
    <p:extLst>
      <p:ext uri="{BB962C8B-B14F-4D97-AF65-F5344CB8AC3E}">
        <p14:creationId xmlns:p14="http://schemas.microsoft.com/office/powerpoint/2010/main" val="1713213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0" marR="0" lvl="0" indent="0" algn="l" defTabSz="914400" rtl="0" fontAlgn="auto" hangingPunct="1">
        <a:lnSpc>
          <a:spcPct val="90000"/>
        </a:lnSpc>
        <a:spcBef>
          <a:spcPts val="0"/>
        </a:spcBef>
        <a:spcAft>
          <a:spcPts val="0"/>
        </a:spcAft>
        <a:buNone/>
        <a:tabLst/>
        <a:defRPr lang="cs-CZ"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cs-CZ"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cs-CZ"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cs-CZ"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cs-CZ"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cs-CZ"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beck-online.cz/bo/document-view.seam?documentId=onrf6mjzgy2f6nbqfzygmnbvge"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codexisuno.cz/2Ej"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noGrp="1"/>
          </p:cNvSpPr>
          <p:nvPr>
            <p:ph type="ctrTitle"/>
          </p:nvPr>
        </p:nvSpPr>
        <p:spPr>
          <a:xfrm>
            <a:off x="1524003" y="1122361"/>
            <a:ext cx="9144000" cy="1849438"/>
          </a:xfrm>
        </p:spPr>
        <p:txBody>
          <a:bodyPr/>
          <a:lstStyle/>
          <a:p>
            <a:pPr lvl="0"/>
            <a:r>
              <a:rPr lang="cs-CZ" sz="2000" b="1"/>
              <a:t>Projekt „Podpora vzdělávání volených zástupců obcí I. typu“ reg. č. CZ.03.4.74/0.0/0.0/16_033/0002997 je spolufinancován z EU.</a:t>
            </a:r>
            <a:endParaRPr lang="cs-CZ" sz="2000"/>
          </a:p>
        </p:txBody>
      </p:sp>
      <p:sp>
        <p:nvSpPr>
          <p:cNvPr id="3" name="Podnadpis 2"/>
          <p:cNvSpPr txBox="1">
            <a:spLocks noGrp="1"/>
          </p:cNvSpPr>
          <p:nvPr>
            <p:ph type="subTitle" idx="1"/>
          </p:nvPr>
        </p:nvSpPr>
        <p:spPr>
          <a:xfrm>
            <a:off x="1524003" y="3227292"/>
            <a:ext cx="9731191" cy="2487707"/>
          </a:xfrm>
        </p:spPr>
        <p:txBody>
          <a:bodyPr/>
          <a:lstStyle/>
          <a:p>
            <a:pPr lvl="0">
              <a:lnSpc>
                <a:spcPct val="80000"/>
              </a:lnSpc>
            </a:pPr>
            <a:r>
              <a:rPr lang="cs-CZ" sz="3500" dirty="0"/>
              <a:t>Webinář na téma </a:t>
            </a:r>
          </a:p>
          <a:p>
            <a:pPr lvl="0">
              <a:lnSpc>
                <a:spcPct val="80000"/>
              </a:lnSpc>
            </a:pPr>
            <a:r>
              <a:rPr lang="cs-CZ" sz="3500" dirty="0"/>
              <a:t>„</a:t>
            </a:r>
            <a:r>
              <a:rPr lang="cs-CZ" b="1" dirty="0"/>
              <a:t>Náhrada škody a bezdůvodné obohacení – vymáhání náhrady škody a bezdůvodného obohacení obci </a:t>
            </a:r>
            <a:r>
              <a:rPr lang="cs-CZ" sz="3500" dirty="0"/>
              <a:t>“ </a:t>
            </a:r>
          </a:p>
          <a:p>
            <a:pPr lvl="0">
              <a:lnSpc>
                <a:spcPct val="80000"/>
              </a:lnSpc>
            </a:pPr>
            <a:endParaRPr lang="cs-CZ" sz="1500" dirty="0"/>
          </a:p>
          <a:p>
            <a:pPr lvl="0">
              <a:lnSpc>
                <a:spcPct val="80000"/>
              </a:lnSpc>
            </a:pPr>
            <a:r>
              <a:rPr lang="cs-CZ" sz="2000" dirty="0"/>
              <a:t>Webinář je realizován v rámci aktivity Metodicko-právní poradenství (vzdělávání), která je součástí projektu „Podpora volených zástupců obcí I. typu“.</a:t>
            </a:r>
          </a:p>
        </p:txBody>
      </p:sp>
      <p:pic>
        <p:nvPicPr>
          <p:cNvPr id="4" name="Obrázek 6" descr="W:\PUBLICITA\VIZUÁLNÍ_IDENTITA\loga\OPZ\logo_OPZ_barevne.jpg"/>
          <p:cNvPicPr>
            <a:picLocks noChangeAspect="1"/>
          </p:cNvPicPr>
          <p:nvPr/>
        </p:nvPicPr>
        <p:blipFill>
          <a:blip r:embed="rId2"/>
          <a:srcRect/>
          <a:stretch>
            <a:fillRect/>
          </a:stretch>
        </p:blipFill>
        <p:spPr>
          <a:xfrm>
            <a:off x="1750755" y="1242751"/>
            <a:ext cx="4690067" cy="971998"/>
          </a:xfrm>
          <a:prstGeom prst="rect">
            <a:avLst/>
          </a:prstGeom>
          <a:noFill/>
          <a:ln cap="flat">
            <a:noFill/>
          </a:ln>
        </p:spPr>
      </p:pic>
      <p:pic>
        <p:nvPicPr>
          <p:cNvPr id="5" name="Obrázek 8"/>
          <p:cNvPicPr>
            <a:picLocks noChangeAspect="1"/>
          </p:cNvPicPr>
          <p:nvPr/>
        </p:nvPicPr>
        <p:blipFill>
          <a:blip r:embed="rId3"/>
          <a:srcRect/>
          <a:stretch>
            <a:fillRect/>
          </a:stretch>
        </p:blipFill>
        <p:spPr>
          <a:xfrm>
            <a:off x="8934602" y="1206843"/>
            <a:ext cx="1733400" cy="971998"/>
          </a:xfrm>
          <a:prstGeom prst="rect">
            <a:avLst/>
          </a:prstGeom>
          <a:noFill/>
          <a:ln cap="flat">
            <a:noFill/>
          </a:ln>
        </p:spPr>
      </p:pic>
    </p:spTree>
    <p:extLst>
      <p:ext uri="{BB962C8B-B14F-4D97-AF65-F5344CB8AC3E}">
        <p14:creationId xmlns:p14="http://schemas.microsoft.com/office/powerpoint/2010/main" val="33409252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524000" y="1122362"/>
            <a:ext cx="9144000" cy="3225901"/>
          </a:xfrm>
        </p:spPr>
        <p:txBody>
          <a:bodyPr anchor="ctr">
            <a:normAutofit/>
          </a:bodyPr>
          <a:lstStyle/>
          <a:p>
            <a:r>
              <a:rPr lang="cs-CZ" cap="small" dirty="0"/>
              <a:t>NÁHRADA ŠKODY A BEZDŮVODNÉ OBOHACENÍ</a:t>
            </a:r>
            <a:br>
              <a:rPr lang="cs-CZ" cap="small" dirty="0"/>
            </a:br>
            <a:r>
              <a:rPr lang="cs-CZ" sz="4400" cap="small" dirty="0"/>
              <a:t>vymáhání náhrady škody a bezdůvodného obohacení ze strany obce</a:t>
            </a:r>
            <a:endParaRPr lang="en-US" sz="4400" cap="small" dirty="0"/>
          </a:p>
        </p:txBody>
      </p:sp>
      <p:sp>
        <p:nvSpPr>
          <p:cNvPr id="7" name="Subtitle 6"/>
          <p:cNvSpPr>
            <a:spLocks noGrp="1"/>
          </p:cNvSpPr>
          <p:nvPr>
            <p:ph type="subTitle" idx="1"/>
          </p:nvPr>
        </p:nvSpPr>
        <p:spPr>
          <a:xfrm>
            <a:off x="1524000" y="4574804"/>
            <a:ext cx="9144000" cy="1655762"/>
          </a:xfrm>
        </p:spPr>
        <p:txBody>
          <a:bodyPr/>
          <a:lstStyle/>
          <a:p>
            <a:r>
              <a:rPr lang="cs-CZ" sz="3600" dirty="0">
                <a:solidFill>
                  <a:schemeClr val="tx1"/>
                </a:solidFill>
                <a:latin typeface="Calibri" panose="020F0502020204030204" pitchFamily="34" charset="0"/>
              </a:rPr>
              <a:t>JUDr. Jakub Blažek, advokát</a:t>
            </a:r>
          </a:p>
          <a:p>
            <a:endParaRPr lang="en-US" dirty="0"/>
          </a:p>
        </p:txBody>
      </p:sp>
    </p:spTree>
    <p:extLst>
      <p:ext uri="{BB962C8B-B14F-4D97-AF65-F5344CB8AC3E}">
        <p14:creationId xmlns:p14="http://schemas.microsoft.com/office/powerpoint/2010/main" val="7236666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Právní předpisy</a:t>
            </a:r>
          </a:p>
        </p:txBody>
      </p:sp>
      <p:sp>
        <p:nvSpPr>
          <p:cNvPr id="3" name="Zástupný symbol pro obsah 2"/>
          <p:cNvSpPr>
            <a:spLocks noGrp="1"/>
          </p:cNvSpPr>
          <p:nvPr>
            <p:ph idx="1"/>
          </p:nvPr>
        </p:nvSpPr>
        <p:spPr/>
        <p:txBody>
          <a:bodyPr>
            <a:normAutofit/>
          </a:bodyPr>
          <a:lstStyle/>
          <a:p>
            <a:r>
              <a:rPr lang="cs-CZ" dirty="0"/>
              <a:t>zákon č. 89/2012 Sb., občanský zákoník (OZ)</a:t>
            </a:r>
          </a:p>
          <a:p>
            <a:r>
              <a:rPr lang="cs-CZ" dirty="0"/>
              <a:t>zákon č. 262/2006 Sb., zákoník práce</a:t>
            </a:r>
          </a:p>
          <a:p>
            <a:r>
              <a:rPr lang="cs-CZ" dirty="0"/>
              <a:t>zákon č. 128/2000 Sb., zákon o obcích (</a:t>
            </a:r>
            <a:r>
              <a:rPr lang="cs-CZ" dirty="0" err="1"/>
              <a:t>OZř</a:t>
            </a:r>
            <a:r>
              <a:rPr lang="cs-CZ" dirty="0"/>
              <a:t>)</a:t>
            </a:r>
          </a:p>
          <a:p>
            <a:r>
              <a:rPr lang="cs-CZ" dirty="0"/>
              <a:t>zákon č. 82/1998 Sb., o odpovědnosti za škodu způsobenou při výkonu veřejné moci rozhodnutím nebo nesprávným úředním postupem </a:t>
            </a:r>
          </a:p>
          <a:p>
            <a:pPr lvl="1"/>
            <a:endParaRPr lang="cs-CZ" dirty="0"/>
          </a:p>
        </p:txBody>
      </p:sp>
    </p:spTree>
    <p:extLst>
      <p:ext uri="{BB962C8B-B14F-4D97-AF65-F5344CB8AC3E}">
        <p14:creationId xmlns:p14="http://schemas.microsoft.com/office/powerpoint/2010/main" val="3315023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a:extLst>
              <a:ext uri="{FF2B5EF4-FFF2-40B4-BE49-F238E27FC236}">
                <a16:creationId xmlns:a16="http://schemas.microsoft.com/office/drawing/2014/main" xmlns="" id="{D99CBD5A-DA15-4D82-A4AC-68C08303C992}"/>
              </a:ext>
            </a:extLst>
          </p:cNvPr>
          <p:cNvSpPr>
            <a:spLocks noGrp="1"/>
          </p:cNvSpPr>
          <p:nvPr>
            <p:ph type="ctrTitle"/>
          </p:nvPr>
        </p:nvSpPr>
        <p:spPr/>
        <p:txBody>
          <a:bodyPr>
            <a:normAutofit/>
          </a:bodyPr>
          <a:lstStyle/>
          <a:p>
            <a:r>
              <a:rPr lang="cs-CZ" dirty="0"/>
              <a:t>ODPOVĚDNOST ZA ŠKODU/ÚJMU</a:t>
            </a:r>
          </a:p>
        </p:txBody>
      </p:sp>
      <p:sp>
        <p:nvSpPr>
          <p:cNvPr id="5" name="Podnadpis 4">
            <a:extLst>
              <a:ext uri="{FF2B5EF4-FFF2-40B4-BE49-F238E27FC236}">
                <a16:creationId xmlns:a16="http://schemas.microsoft.com/office/drawing/2014/main" xmlns="" id="{F37A40F2-62B9-4561-8E23-9DD2922593F8}"/>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8171856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3A2DF6A6-3D6D-40C2-ADF8-E9F4C1EF4BA9}"/>
              </a:ext>
            </a:extLst>
          </p:cNvPr>
          <p:cNvSpPr>
            <a:spLocks noGrp="1"/>
          </p:cNvSpPr>
          <p:nvPr>
            <p:ph type="title"/>
          </p:nvPr>
        </p:nvSpPr>
        <p:spPr/>
        <p:txBody>
          <a:bodyPr/>
          <a:lstStyle/>
          <a:p>
            <a:r>
              <a:rPr lang="cs-CZ" dirty="0"/>
              <a:t>Újma</a:t>
            </a:r>
          </a:p>
        </p:txBody>
      </p:sp>
      <p:sp>
        <p:nvSpPr>
          <p:cNvPr id="3" name="Zástupný symbol pro obsah 2">
            <a:extLst>
              <a:ext uri="{FF2B5EF4-FFF2-40B4-BE49-F238E27FC236}">
                <a16:creationId xmlns:a16="http://schemas.microsoft.com/office/drawing/2014/main" xmlns="" id="{C0C8B18B-9A8A-40DB-83F0-94B137C0F7F5}"/>
              </a:ext>
            </a:extLst>
          </p:cNvPr>
          <p:cNvSpPr>
            <a:spLocks noGrp="1"/>
          </p:cNvSpPr>
          <p:nvPr>
            <p:ph idx="1"/>
          </p:nvPr>
        </p:nvSpPr>
        <p:spPr/>
        <p:txBody>
          <a:bodyPr>
            <a:normAutofit/>
          </a:bodyPr>
          <a:lstStyle/>
          <a:p>
            <a:r>
              <a:rPr lang="cs-CZ" dirty="0"/>
              <a:t>Majetková újma = škoda (materiální)</a:t>
            </a:r>
          </a:p>
          <a:p>
            <a:pPr lvl="1"/>
            <a:r>
              <a:rPr lang="cs-CZ" dirty="0"/>
              <a:t>Újma objektivně ocenitelná, přesně vyčíslitelná v penězích </a:t>
            </a:r>
          </a:p>
          <a:p>
            <a:pPr lvl="1"/>
            <a:r>
              <a:rPr lang="cs-CZ" dirty="0"/>
              <a:t>Výše škody na věci se určuje podle obvyklé ceny v době poškození</a:t>
            </a:r>
          </a:p>
          <a:p>
            <a:pPr lvl="1"/>
            <a:r>
              <a:rPr lang="cs-CZ" dirty="0"/>
              <a:t>Majetková újma se odčiňuje vždy</a:t>
            </a:r>
          </a:p>
          <a:p>
            <a:pPr lvl="1"/>
            <a:endParaRPr lang="cs-CZ" dirty="0"/>
          </a:p>
          <a:p>
            <a:r>
              <a:rPr lang="cs-CZ" dirty="0"/>
              <a:t>Nemajetková (imateriální)</a:t>
            </a:r>
          </a:p>
          <a:p>
            <a:pPr lvl="1"/>
            <a:r>
              <a:rPr lang="cs-CZ" dirty="0"/>
              <a:t>Např. poškození dobrého jména, zdraví (bolestné), život</a:t>
            </a:r>
          </a:p>
          <a:p>
            <a:pPr lvl="1"/>
            <a:r>
              <a:rPr lang="cs-CZ" dirty="0"/>
              <a:t>Odčinění např. omluva, peněžité zadostiučinění</a:t>
            </a:r>
          </a:p>
          <a:p>
            <a:pPr lvl="1"/>
            <a:r>
              <a:rPr lang="cs-CZ" dirty="0"/>
              <a:t>Odčinění nemajetkové újmy jen stanoví-li to výslovně zákon</a:t>
            </a:r>
          </a:p>
          <a:p>
            <a:pPr lvl="1"/>
            <a:endParaRPr lang="cs-CZ" dirty="0"/>
          </a:p>
          <a:p>
            <a:pPr lvl="1"/>
            <a:endParaRPr lang="cs-CZ" dirty="0"/>
          </a:p>
          <a:p>
            <a:endParaRPr lang="cs-CZ" dirty="0"/>
          </a:p>
        </p:txBody>
      </p:sp>
    </p:spTree>
    <p:extLst>
      <p:ext uri="{BB962C8B-B14F-4D97-AF65-F5344CB8AC3E}">
        <p14:creationId xmlns:p14="http://schemas.microsoft.com/office/powerpoint/2010/main" val="15342735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194D0B48-A15E-486E-A5F0-3B032FE342FC}"/>
              </a:ext>
            </a:extLst>
          </p:cNvPr>
          <p:cNvSpPr>
            <a:spLocks noGrp="1"/>
          </p:cNvSpPr>
          <p:nvPr>
            <p:ph type="title"/>
          </p:nvPr>
        </p:nvSpPr>
        <p:spPr/>
        <p:txBody>
          <a:bodyPr/>
          <a:lstStyle/>
          <a:p>
            <a:r>
              <a:rPr lang="cs-CZ" dirty="0"/>
              <a:t>Povinnost prevence</a:t>
            </a:r>
          </a:p>
        </p:txBody>
      </p:sp>
      <p:sp>
        <p:nvSpPr>
          <p:cNvPr id="3" name="Zástupný symbol pro obsah 2">
            <a:extLst>
              <a:ext uri="{FF2B5EF4-FFF2-40B4-BE49-F238E27FC236}">
                <a16:creationId xmlns:a16="http://schemas.microsoft.com/office/drawing/2014/main" xmlns="" id="{0D7DE0DB-5D73-4F15-B759-B668B5C8EB4B}"/>
              </a:ext>
            </a:extLst>
          </p:cNvPr>
          <p:cNvSpPr>
            <a:spLocks noGrp="1"/>
          </p:cNvSpPr>
          <p:nvPr>
            <p:ph idx="1"/>
          </p:nvPr>
        </p:nvSpPr>
        <p:spPr/>
        <p:txBody>
          <a:bodyPr/>
          <a:lstStyle/>
          <a:p>
            <a:pPr lvl="0"/>
            <a:r>
              <a:rPr lang="cs-CZ" dirty="0"/>
              <a:t>Každý je povinen si počínat tak, aby nedošlo k nedůvodné újmě</a:t>
            </a:r>
          </a:p>
          <a:p>
            <a:pPr lvl="0"/>
            <a:r>
              <a:rPr lang="cs-CZ" dirty="0"/>
              <a:t>Kdo vytvořil nebezpečnou situaci nebo nad ní má kontrolu, má povinnost zakročit na ochranu jiného</a:t>
            </a:r>
          </a:p>
          <a:p>
            <a:pPr lvl="0"/>
            <a:r>
              <a:rPr lang="cs-CZ" dirty="0"/>
              <a:t>Povinnost zakročit má také ten, kdo může újmu snadno odvrátit</a:t>
            </a:r>
          </a:p>
          <a:p>
            <a:pPr lvl="0"/>
            <a:r>
              <a:rPr lang="cs-CZ" dirty="0"/>
              <a:t>Kdo povinnost porušil, nebo kdo ví, že ji poruší, musí toto oznámit osobě, které hrozí újma, musí také tuto osobu upozornit na možné následky</a:t>
            </a:r>
          </a:p>
          <a:p>
            <a:pPr lvl="0"/>
            <a:r>
              <a:rPr lang="cs-CZ" dirty="0"/>
              <a:t>Je-li splněna oznamovací povinnost nemá poškozený právo na náhradu té újmy, které mohl po oznámení zabránit</a:t>
            </a:r>
          </a:p>
          <a:p>
            <a:endParaRPr lang="cs-CZ" dirty="0"/>
          </a:p>
        </p:txBody>
      </p:sp>
    </p:spTree>
    <p:extLst>
      <p:ext uri="{BB962C8B-B14F-4D97-AF65-F5344CB8AC3E}">
        <p14:creationId xmlns:p14="http://schemas.microsoft.com/office/powerpoint/2010/main" val="24804802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Nutná obrana a krajní nouze</a:t>
            </a:r>
            <a:endParaRPr lang="cs-CZ" dirty="0"/>
          </a:p>
        </p:txBody>
      </p:sp>
      <p:sp>
        <p:nvSpPr>
          <p:cNvPr id="3" name="Zástupný symbol pro obsah 2"/>
          <p:cNvSpPr>
            <a:spLocks noGrp="1"/>
          </p:cNvSpPr>
          <p:nvPr>
            <p:ph idx="1"/>
          </p:nvPr>
        </p:nvSpPr>
        <p:spPr/>
        <p:txBody>
          <a:bodyPr>
            <a:normAutofit fontScale="92500" lnSpcReduction="20000"/>
          </a:bodyPr>
          <a:lstStyle/>
          <a:p>
            <a:endParaRPr lang="cs-CZ" dirty="0" smtClean="0"/>
          </a:p>
          <a:p>
            <a:r>
              <a:rPr lang="cs-CZ" dirty="0"/>
              <a:t>Nutná </a:t>
            </a:r>
            <a:r>
              <a:rPr lang="cs-CZ" dirty="0" smtClean="0"/>
              <a:t>obrana</a:t>
            </a:r>
          </a:p>
          <a:p>
            <a:pPr lvl="1"/>
            <a:r>
              <a:rPr lang="cs-CZ" dirty="0" smtClean="0"/>
              <a:t>Kdo </a:t>
            </a:r>
            <a:r>
              <a:rPr lang="cs-CZ" dirty="0"/>
              <a:t>odvrací od sebe nebo od jiného bezprostředně hrozící nebo trvající protiprávní útok a způsobí přitom útočníkovi újmu, není povinen k její náhradě. To neplatí, je-li zjevné, že napadenému hrozí vzhledem k jeho poměrům újma jen nepatrná nebo obrana je zcela zjevně nepřiměřená, zejména vzhledem k závažnosti újmy útočníka způsobené odvracením útoku.</a:t>
            </a:r>
          </a:p>
          <a:p>
            <a:endParaRPr lang="cs-CZ" dirty="0" smtClean="0"/>
          </a:p>
          <a:p>
            <a:r>
              <a:rPr lang="cs-CZ" dirty="0" smtClean="0"/>
              <a:t>Krajní nouze</a:t>
            </a:r>
          </a:p>
          <a:p>
            <a:pPr lvl="1"/>
            <a:r>
              <a:rPr lang="cs-CZ" dirty="0" smtClean="0"/>
              <a:t>Kdo </a:t>
            </a:r>
            <a:r>
              <a:rPr lang="cs-CZ" dirty="0"/>
              <a:t>odvrací od sebe nebo od jiného přímo hrozící nebezpečí újmy, není povinen k náhradě újmy tím způsobené, nebylo-li za daných okolností možné odvrátit nebezpečí jinak nebo nezpůsobí-li následek zjevně stejně závažný nebo ještě závažnější než újma, která hrozila, ledaže by majetek i bez jednání v nouzi podlehl zkáze. To neplatí, vyvolal-li nebezpečí vlastní vinou sám jednající.</a:t>
            </a:r>
          </a:p>
        </p:txBody>
      </p:sp>
    </p:spTree>
    <p:extLst>
      <p:ext uri="{BB962C8B-B14F-4D97-AF65-F5344CB8AC3E}">
        <p14:creationId xmlns:p14="http://schemas.microsoft.com/office/powerpoint/2010/main" val="9945304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2B41F29A-A7E4-4351-A42B-14A1A424E14C}"/>
              </a:ext>
            </a:extLst>
          </p:cNvPr>
          <p:cNvSpPr>
            <a:spLocks noGrp="1"/>
          </p:cNvSpPr>
          <p:nvPr>
            <p:ph type="title"/>
          </p:nvPr>
        </p:nvSpPr>
        <p:spPr/>
        <p:txBody>
          <a:bodyPr/>
          <a:lstStyle/>
          <a:p>
            <a:r>
              <a:rPr lang="cs-CZ" dirty="0"/>
              <a:t>Předpoklady vzniku odpovědnosti za škodu</a:t>
            </a:r>
          </a:p>
        </p:txBody>
      </p:sp>
      <p:sp>
        <p:nvSpPr>
          <p:cNvPr id="3" name="Zástupný symbol pro obsah 2">
            <a:extLst>
              <a:ext uri="{FF2B5EF4-FFF2-40B4-BE49-F238E27FC236}">
                <a16:creationId xmlns:a16="http://schemas.microsoft.com/office/drawing/2014/main" xmlns="" id="{690D8ABF-982E-4169-BB44-943FA20510AE}"/>
              </a:ext>
            </a:extLst>
          </p:cNvPr>
          <p:cNvSpPr>
            <a:spLocks noGrp="1"/>
          </p:cNvSpPr>
          <p:nvPr>
            <p:ph idx="1"/>
          </p:nvPr>
        </p:nvSpPr>
        <p:spPr/>
        <p:txBody>
          <a:bodyPr/>
          <a:lstStyle/>
          <a:p>
            <a:r>
              <a:rPr lang="cs-CZ" dirty="0"/>
              <a:t>1. protiprávní úkon, protiprávní stav</a:t>
            </a:r>
          </a:p>
          <a:p>
            <a:r>
              <a:rPr lang="cs-CZ" dirty="0"/>
              <a:t>2. újma, ať v majetkové či nemajetkové sféře poškozeného</a:t>
            </a:r>
          </a:p>
          <a:p>
            <a:r>
              <a:rPr lang="cs-CZ" dirty="0"/>
              <a:t>3. příčinná souvislost (kauzální nexus) mezi 1 a 2</a:t>
            </a:r>
          </a:p>
          <a:p>
            <a:r>
              <a:rPr lang="cs-CZ" dirty="0"/>
              <a:t>4. zpravidla i zavinění ve formě úmyslu či nedbalosti</a:t>
            </a:r>
          </a:p>
          <a:p>
            <a:endParaRPr lang="cs-CZ" dirty="0"/>
          </a:p>
          <a:p>
            <a:r>
              <a:rPr lang="cs-CZ" dirty="0"/>
              <a:t>Splnění předpokladů 1–3  → OBJEKTIVNÍ ODPOVĚDNOST</a:t>
            </a:r>
          </a:p>
          <a:p>
            <a:r>
              <a:rPr lang="cs-CZ" dirty="0"/>
              <a:t>Splnění všech předpokladů → SUBJEKTIVNÍ ODPOVĚDNOST</a:t>
            </a:r>
          </a:p>
        </p:txBody>
      </p:sp>
    </p:spTree>
    <p:extLst>
      <p:ext uri="{BB962C8B-B14F-4D97-AF65-F5344CB8AC3E}">
        <p14:creationId xmlns:p14="http://schemas.microsoft.com/office/powerpoint/2010/main" val="10875148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5FD30418-6605-4B27-ABAD-5D6112639971}"/>
              </a:ext>
            </a:extLst>
          </p:cNvPr>
          <p:cNvSpPr>
            <a:spLocks noGrp="1"/>
          </p:cNvSpPr>
          <p:nvPr>
            <p:ph type="title"/>
          </p:nvPr>
        </p:nvSpPr>
        <p:spPr/>
        <p:txBody>
          <a:bodyPr/>
          <a:lstStyle/>
          <a:p>
            <a:r>
              <a:rPr lang="cs-CZ" dirty="0"/>
              <a:t>Druhy odpovědnosti za škodu</a:t>
            </a:r>
          </a:p>
        </p:txBody>
      </p:sp>
      <p:sp>
        <p:nvSpPr>
          <p:cNvPr id="3" name="Zástupný symbol pro obsah 2">
            <a:extLst>
              <a:ext uri="{FF2B5EF4-FFF2-40B4-BE49-F238E27FC236}">
                <a16:creationId xmlns:a16="http://schemas.microsoft.com/office/drawing/2014/main" xmlns="" id="{91ACF2C7-3DCF-448C-9881-97ECAE257CE1}"/>
              </a:ext>
            </a:extLst>
          </p:cNvPr>
          <p:cNvSpPr>
            <a:spLocks noGrp="1"/>
          </p:cNvSpPr>
          <p:nvPr>
            <p:ph idx="1"/>
          </p:nvPr>
        </p:nvSpPr>
        <p:spPr/>
        <p:txBody>
          <a:bodyPr>
            <a:normAutofit fontScale="85000" lnSpcReduction="20000"/>
          </a:bodyPr>
          <a:lstStyle/>
          <a:p>
            <a:r>
              <a:rPr lang="cs-CZ" dirty="0"/>
              <a:t>Porušení zákonné povinnosti</a:t>
            </a:r>
          </a:p>
          <a:p>
            <a:pPr lvl="1"/>
            <a:r>
              <a:rPr lang="cs-CZ" dirty="0"/>
              <a:t>Presumuje se subjektivní odpovědnost a zavinění ve formě nedbalosti</a:t>
            </a:r>
          </a:p>
          <a:p>
            <a:r>
              <a:rPr lang="cs-CZ" dirty="0"/>
              <a:t>Porušení smluvní </a:t>
            </a:r>
            <a:r>
              <a:rPr lang="cs-CZ" dirty="0" smtClean="0"/>
              <a:t>povinnosti – objektivní odpovědnost</a:t>
            </a:r>
            <a:endParaRPr lang="cs-CZ" dirty="0"/>
          </a:p>
          <a:p>
            <a:pPr lvl="1"/>
            <a:r>
              <a:rPr lang="cs-CZ" dirty="0"/>
              <a:t>Povinnosti k náhradě se škůdce zprostí, prokáže-li, že mu ve splnění povinnosti ze smlouvy dočasně nebo trvale zabránila mimořádná nepředvídatelná a nepřekonatelná překážka vzniklá nezávisle na jeho vůli (vis maior)</a:t>
            </a:r>
          </a:p>
          <a:p>
            <a:pPr lvl="1"/>
            <a:r>
              <a:rPr lang="cs-CZ" dirty="0"/>
              <a:t>Odpovědnost za výběr zmocněnce, zaměstnance nebo jiného pomocníka, nahradí škodu jím způsobenou stejně, jako by ji způsobil sám (zaměstnavatel tedy např. odpovídá za své zaměstnance, pokud jde o škodu způsobenou v souvislosti s plněním úkolů zaměstnavatele a nejednalo se o exces)</a:t>
            </a:r>
          </a:p>
          <a:p>
            <a:pPr marL="271463" lvl="1" indent="-185738"/>
            <a:r>
              <a:rPr lang="cs-CZ" sz="2800" dirty="0"/>
              <a:t>Porušení dobrých mravů </a:t>
            </a:r>
          </a:p>
          <a:p>
            <a:pPr marL="728663" lvl="2" indent="-185738"/>
            <a:r>
              <a:rPr lang="cs-CZ" sz="2400" dirty="0"/>
              <a:t>Jednak právem neupravené jednání, jednak výkon práva </a:t>
            </a:r>
            <a:r>
              <a:rPr lang="cs-CZ" sz="2400" dirty="0" err="1"/>
              <a:t>šikanózním</a:t>
            </a:r>
            <a:r>
              <a:rPr lang="cs-CZ" sz="2400" dirty="0"/>
              <a:t> způsobem</a:t>
            </a:r>
          </a:p>
          <a:p>
            <a:pPr marL="728663" lvl="2" indent="-185738"/>
            <a:r>
              <a:rPr lang="cs-CZ" sz="2400" dirty="0"/>
              <a:t>Např. společnost byla donucena k uzavření nové nájemní smlouvy za nesplnitelných podmínek a následně jí byla pro neplacení nájmu dána výpověď (v důsledku tohoto jednání následně vstoupila do likvidace), prostory pak byly pronajímány jiné společnosti za původní cenu</a:t>
            </a:r>
          </a:p>
          <a:p>
            <a:endParaRPr lang="cs-CZ" dirty="0"/>
          </a:p>
        </p:txBody>
      </p:sp>
    </p:spTree>
    <p:extLst>
      <p:ext uri="{BB962C8B-B14F-4D97-AF65-F5344CB8AC3E}">
        <p14:creationId xmlns:p14="http://schemas.microsoft.com/office/powerpoint/2010/main" val="16536641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3B1B8DEC-D899-42EB-A400-67253D527FDD}"/>
              </a:ext>
            </a:extLst>
          </p:cNvPr>
          <p:cNvSpPr>
            <a:spLocks noGrp="1"/>
          </p:cNvSpPr>
          <p:nvPr>
            <p:ph type="title"/>
          </p:nvPr>
        </p:nvSpPr>
        <p:spPr/>
        <p:txBody>
          <a:bodyPr/>
          <a:lstStyle/>
          <a:p>
            <a:r>
              <a:rPr lang="cs-CZ" dirty="0"/>
              <a:t>Objektivní odpovědnost</a:t>
            </a:r>
          </a:p>
        </p:txBody>
      </p:sp>
      <p:sp>
        <p:nvSpPr>
          <p:cNvPr id="3" name="Zástupný symbol pro obsah 2">
            <a:extLst>
              <a:ext uri="{FF2B5EF4-FFF2-40B4-BE49-F238E27FC236}">
                <a16:creationId xmlns:a16="http://schemas.microsoft.com/office/drawing/2014/main" xmlns="" id="{F784D355-2E15-4763-8836-2DC8FF378589}"/>
              </a:ext>
            </a:extLst>
          </p:cNvPr>
          <p:cNvSpPr>
            <a:spLocks noGrp="1"/>
          </p:cNvSpPr>
          <p:nvPr>
            <p:ph idx="1"/>
          </p:nvPr>
        </p:nvSpPr>
        <p:spPr/>
        <p:txBody>
          <a:bodyPr>
            <a:normAutofit fontScale="92500" lnSpcReduction="10000"/>
          </a:bodyPr>
          <a:lstStyle/>
          <a:p>
            <a:r>
              <a:rPr lang="cs-CZ" dirty="0"/>
              <a:t>Zákon presumuje subjektivní odpovědnost X objektivní musí být stanovena zvlášť zákonem § 2895 OZ</a:t>
            </a:r>
          </a:p>
          <a:p>
            <a:r>
              <a:rPr lang="cs-CZ" dirty="0"/>
              <a:t>Např. škoda z provozní činnosti (§ 2924), škoda  z provozu dopravních prostředků (§ 2927), </a:t>
            </a:r>
            <a:r>
              <a:rPr lang="cs-CZ" dirty="0" smtClean="0"/>
              <a:t>a </a:t>
            </a:r>
            <a:r>
              <a:rPr lang="cs-CZ" dirty="0"/>
              <a:t>další</a:t>
            </a:r>
          </a:p>
          <a:p>
            <a:r>
              <a:rPr lang="cs-CZ" dirty="0"/>
              <a:t>Lze se jí zprostit jen z konkrétně uvedených liberačních důvodů</a:t>
            </a:r>
          </a:p>
          <a:p>
            <a:pPr lvl="1"/>
            <a:r>
              <a:rPr lang="cs-CZ" dirty="0"/>
              <a:t>vynaložení  veškeré péče, kterou lze rozumně požadovat, při dozoru nad zvířetem nezanedbání potřebné pečlivosti, anebo že by škoda vznikla i při vynaložení potřebné pečlivosti apod.</a:t>
            </a:r>
            <a:endParaRPr lang="cs-CZ" dirty="0">
              <a:solidFill>
                <a:srgbClr val="FF0000"/>
              </a:solidFill>
            </a:endParaRPr>
          </a:p>
          <a:p>
            <a:r>
              <a:rPr lang="cs-CZ" dirty="0"/>
              <a:t>Cílem je zajistit plnou a zároveň urychlenou ochranu jak majetkových tak nemajetkových práv</a:t>
            </a:r>
          </a:p>
          <a:p>
            <a:r>
              <a:rPr lang="pl-PL" dirty="0"/>
              <a:t>Odpovědnost za vady a odpovědnost z prodlení jsou vždy objektivní</a:t>
            </a:r>
            <a:endParaRPr lang="cs-CZ" dirty="0"/>
          </a:p>
          <a:p>
            <a:endParaRPr lang="cs-CZ" dirty="0"/>
          </a:p>
          <a:p>
            <a:endParaRPr lang="cs-CZ" dirty="0"/>
          </a:p>
          <a:p>
            <a:endParaRPr lang="cs-CZ" dirty="0"/>
          </a:p>
        </p:txBody>
      </p:sp>
    </p:spTree>
    <p:extLst>
      <p:ext uri="{BB962C8B-B14F-4D97-AF65-F5344CB8AC3E}">
        <p14:creationId xmlns:p14="http://schemas.microsoft.com/office/powerpoint/2010/main" val="3532847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3F2D9BB3-177F-42CD-BD94-C37ECE50B5F3}"/>
              </a:ext>
            </a:extLst>
          </p:cNvPr>
          <p:cNvSpPr>
            <a:spLocks noGrp="1"/>
          </p:cNvSpPr>
          <p:nvPr>
            <p:ph type="title"/>
          </p:nvPr>
        </p:nvSpPr>
        <p:spPr/>
        <p:txBody>
          <a:bodyPr/>
          <a:lstStyle/>
          <a:p>
            <a:r>
              <a:rPr lang="cs-CZ" dirty="0"/>
              <a:t>Subjektivní odpovědnost</a:t>
            </a:r>
          </a:p>
        </p:txBody>
      </p:sp>
      <p:sp>
        <p:nvSpPr>
          <p:cNvPr id="3" name="Zástupný symbol pro obsah 2">
            <a:extLst>
              <a:ext uri="{FF2B5EF4-FFF2-40B4-BE49-F238E27FC236}">
                <a16:creationId xmlns:a16="http://schemas.microsoft.com/office/drawing/2014/main" xmlns="" id="{8CAD10FD-0343-4E57-A6FA-D87E92E80556}"/>
              </a:ext>
            </a:extLst>
          </p:cNvPr>
          <p:cNvSpPr>
            <a:spLocks noGrp="1"/>
          </p:cNvSpPr>
          <p:nvPr>
            <p:ph idx="1"/>
          </p:nvPr>
        </p:nvSpPr>
        <p:spPr/>
        <p:txBody>
          <a:bodyPr>
            <a:normAutofit fontScale="85000" lnSpcReduction="20000"/>
          </a:bodyPr>
          <a:lstStyle/>
          <a:p>
            <a:r>
              <a:rPr lang="cs-CZ" dirty="0"/>
              <a:t>Podstatné je zavinění, tedy subjektivní vztah osoby, která škodu způsobila, k protiprávnímu jednání a ke škodě</a:t>
            </a:r>
          </a:p>
          <a:p>
            <a:r>
              <a:rPr lang="cs-CZ" dirty="0"/>
              <a:t>OZ presumuje z porušení zákonné povinnosti nedbalost X úmysl se musí prokazovat</a:t>
            </a:r>
          </a:p>
          <a:p>
            <a:r>
              <a:rPr lang="cs-CZ" dirty="0"/>
              <a:t>Předpokládá se, že rušitel je sto posoudit následky a svou vůlí ovládnout → je-li to splněno je způsobilý k zavinění</a:t>
            </a:r>
          </a:p>
          <a:p>
            <a:r>
              <a:rPr lang="cs-CZ" dirty="0"/>
              <a:t>Úmysl </a:t>
            </a:r>
          </a:p>
          <a:p>
            <a:pPr lvl="1"/>
            <a:r>
              <a:rPr lang="cs-CZ" dirty="0"/>
              <a:t>Přímý (věděl, že způsobí škodu, a chtěl ji způsobit)</a:t>
            </a:r>
          </a:p>
          <a:p>
            <a:pPr lvl="1"/>
            <a:r>
              <a:rPr lang="cs-CZ" dirty="0"/>
              <a:t>Nepřímý (věděl, že to může nastat, a byl s tím srozuměn)</a:t>
            </a:r>
          </a:p>
          <a:p>
            <a:r>
              <a:rPr lang="cs-CZ" dirty="0"/>
              <a:t>Nedbalost </a:t>
            </a:r>
          </a:p>
          <a:p>
            <a:pPr lvl="1"/>
            <a:r>
              <a:rPr lang="cs-CZ" dirty="0"/>
              <a:t>Vědomá (věděl, ale  bez přiměřených důvodů spoléhal, že takové porušení nebo ohrožení nezpůsobí)</a:t>
            </a:r>
          </a:p>
          <a:p>
            <a:pPr lvl="1"/>
            <a:r>
              <a:rPr lang="cs-CZ" dirty="0"/>
              <a:t>Nevědomá (nevěděl, ale vědět měl a mohl)</a:t>
            </a:r>
          </a:p>
          <a:p>
            <a:endParaRPr lang="cs-CZ" dirty="0"/>
          </a:p>
        </p:txBody>
      </p:sp>
    </p:spTree>
    <p:extLst>
      <p:ext uri="{BB962C8B-B14F-4D97-AF65-F5344CB8AC3E}">
        <p14:creationId xmlns:p14="http://schemas.microsoft.com/office/powerpoint/2010/main" val="2519286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CB9BCBBB-CF1F-4712-AF6C-4993BC77944B}"/>
              </a:ext>
            </a:extLst>
          </p:cNvPr>
          <p:cNvSpPr>
            <a:spLocks noGrp="1"/>
          </p:cNvSpPr>
          <p:nvPr>
            <p:ph type="title"/>
          </p:nvPr>
        </p:nvSpPr>
        <p:spPr/>
        <p:txBody>
          <a:bodyPr/>
          <a:lstStyle/>
          <a:p>
            <a:r>
              <a:rPr lang="cs-CZ" dirty="0"/>
              <a:t>Náhrada škody</a:t>
            </a:r>
          </a:p>
        </p:txBody>
      </p:sp>
      <p:sp>
        <p:nvSpPr>
          <p:cNvPr id="3" name="Zástupný symbol pro obsah 2">
            <a:extLst>
              <a:ext uri="{FF2B5EF4-FFF2-40B4-BE49-F238E27FC236}">
                <a16:creationId xmlns:a16="http://schemas.microsoft.com/office/drawing/2014/main" xmlns="" id="{D8A56094-BA81-4B1B-8FC0-FFCB605515BC}"/>
              </a:ext>
            </a:extLst>
          </p:cNvPr>
          <p:cNvSpPr>
            <a:spLocks noGrp="1"/>
          </p:cNvSpPr>
          <p:nvPr>
            <p:ph idx="1"/>
          </p:nvPr>
        </p:nvSpPr>
        <p:spPr/>
        <p:txBody>
          <a:bodyPr/>
          <a:lstStyle/>
          <a:p>
            <a:pPr lvl="0"/>
            <a:r>
              <a:rPr lang="cs-CZ" dirty="0"/>
              <a:t>Primárně se škoda nahrazuje </a:t>
            </a:r>
            <a:r>
              <a:rPr lang="cs-CZ" u="sng" dirty="0"/>
              <a:t>uvedením do předešlého stavu </a:t>
            </a:r>
            <a:r>
              <a:rPr lang="cs-CZ" dirty="0"/>
              <a:t>(naturální restituce), v praxi ale málokdy</a:t>
            </a:r>
          </a:p>
          <a:p>
            <a:pPr lvl="0"/>
            <a:r>
              <a:rPr lang="cs-CZ" dirty="0"/>
              <a:t>Pokud to ovšem není dobře možné nebo žádá-li tak poškozený, hradí se škoda </a:t>
            </a:r>
            <a:r>
              <a:rPr lang="cs-CZ" u="sng" dirty="0"/>
              <a:t>v penězích </a:t>
            </a:r>
            <a:r>
              <a:rPr lang="cs-CZ" dirty="0"/>
              <a:t>(kompenzace)</a:t>
            </a:r>
          </a:p>
          <a:p>
            <a:pPr lvl="0"/>
            <a:r>
              <a:rPr lang="cs-CZ" dirty="0"/>
              <a:t>Nemajetková újma se odčiní přiměřeným zadostiučiněním, které musí být poskytnuto v penězích, nezajistí-li jeho jiný způsob skutečné a dostatečně účinné odčinění způsobené újmy</a:t>
            </a:r>
          </a:p>
          <a:p>
            <a:pPr lvl="0"/>
            <a:r>
              <a:rPr lang="cs-CZ" dirty="0"/>
              <a:t>U majetkové újmy se hradí skutečná škoda a ušlý zisk</a:t>
            </a:r>
          </a:p>
          <a:p>
            <a:endParaRPr lang="cs-CZ" dirty="0"/>
          </a:p>
        </p:txBody>
      </p:sp>
    </p:spTree>
    <p:extLst>
      <p:ext uri="{BB962C8B-B14F-4D97-AF65-F5344CB8AC3E}">
        <p14:creationId xmlns:p14="http://schemas.microsoft.com/office/powerpoint/2010/main" val="41328225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28A81049-9935-4C40-88FF-4F17166AE2CB}"/>
              </a:ext>
            </a:extLst>
          </p:cNvPr>
          <p:cNvSpPr>
            <a:spLocks noGrp="1"/>
          </p:cNvSpPr>
          <p:nvPr>
            <p:ph type="title"/>
          </p:nvPr>
        </p:nvSpPr>
        <p:spPr/>
        <p:txBody>
          <a:bodyPr/>
          <a:lstStyle/>
          <a:p>
            <a:r>
              <a:rPr lang="cs-CZ" dirty="0"/>
              <a:t>Snížení náhrady škody</a:t>
            </a:r>
          </a:p>
        </p:txBody>
      </p:sp>
      <p:sp>
        <p:nvSpPr>
          <p:cNvPr id="3" name="Zástupný symbol pro obsah 2">
            <a:extLst>
              <a:ext uri="{FF2B5EF4-FFF2-40B4-BE49-F238E27FC236}">
                <a16:creationId xmlns:a16="http://schemas.microsoft.com/office/drawing/2014/main" xmlns="" id="{D22EB655-8422-42DE-BF49-DC06D7E7851E}"/>
              </a:ext>
            </a:extLst>
          </p:cNvPr>
          <p:cNvSpPr>
            <a:spLocks noGrp="1"/>
          </p:cNvSpPr>
          <p:nvPr>
            <p:ph idx="1"/>
          </p:nvPr>
        </p:nvSpPr>
        <p:spPr/>
        <p:txBody>
          <a:bodyPr>
            <a:normAutofit lnSpcReduction="10000"/>
          </a:bodyPr>
          <a:lstStyle/>
          <a:p>
            <a:pPr lvl="0"/>
            <a:r>
              <a:rPr lang="cs-CZ" dirty="0"/>
              <a:t>Soud může z důvodů zvláštního zřetele hodných náhradu přiměřeně snížit (§ 2953)</a:t>
            </a:r>
          </a:p>
          <a:p>
            <a:pPr lvl="0"/>
            <a:r>
              <a:rPr lang="cs-CZ" dirty="0"/>
              <a:t>Nelze snížit, pokud byla škoda způsobena úmyslně</a:t>
            </a:r>
          </a:p>
          <a:p>
            <a:pPr lvl="0"/>
            <a:r>
              <a:rPr lang="cs-CZ" dirty="0"/>
              <a:t>Spoluodpovědnost poškozeného (§ 2918)</a:t>
            </a:r>
          </a:p>
          <a:p>
            <a:pPr lvl="1"/>
            <a:r>
              <a:rPr lang="cs-CZ" dirty="0"/>
              <a:t>Je-li část škody přičitatelná poškozenému, povinnost škůdce nahradit škodu se přiměřeně sníží (např. případ sexuologa Weisse)</a:t>
            </a:r>
            <a:endParaRPr lang="cs-CZ" sz="2800" dirty="0"/>
          </a:p>
          <a:p>
            <a:pPr lvl="1"/>
            <a:r>
              <a:rPr lang="cs-CZ" dirty="0"/>
              <a:t>Toto neplatí, pokud se poškozený na škodě podílí pouze zanedbatelným způsobem, škoda se pak nedělí</a:t>
            </a:r>
            <a:endParaRPr lang="cs-CZ" sz="2800" dirty="0"/>
          </a:p>
          <a:p>
            <a:pPr marL="228600" lvl="1"/>
            <a:r>
              <a:rPr lang="cs-CZ" sz="2800" dirty="0"/>
              <a:t>Škoda způsobená více osobami</a:t>
            </a:r>
          </a:p>
          <a:p>
            <a:pPr lvl="1"/>
            <a:r>
              <a:rPr lang="cs-CZ" dirty="0"/>
              <a:t>Více osob společně zavázaných nahradí škodu společně a nerozdílně</a:t>
            </a:r>
            <a:endParaRPr lang="cs-CZ" sz="2800" dirty="0"/>
          </a:p>
          <a:p>
            <a:pPr lvl="1"/>
            <a:r>
              <a:rPr lang="cs-CZ" dirty="0"/>
              <a:t>Soud může z důvodů zvláštního zřetele hodných účast na škodě přesně určit</a:t>
            </a:r>
            <a:endParaRPr lang="cs-CZ" sz="5600" dirty="0"/>
          </a:p>
          <a:p>
            <a:endParaRPr lang="cs-CZ" dirty="0"/>
          </a:p>
        </p:txBody>
      </p:sp>
    </p:spTree>
    <p:extLst>
      <p:ext uri="{BB962C8B-B14F-4D97-AF65-F5344CB8AC3E}">
        <p14:creationId xmlns:p14="http://schemas.microsoft.com/office/powerpoint/2010/main" val="41831092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a:extLst>
              <a:ext uri="{FF2B5EF4-FFF2-40B4-BE49-F238E27FC236}">
                <a16:creationId xmlns:a16="http://schemas.microsoft.com/office/drawing/2014/main" xmlns="" id="{C49D3551-F368-444C-A6F7-5C59D0EF70C0}"/>
              </a:ext>
            </a:extLst>
          </p:cNvPr>
          <p:cNvSpPr>
            <a:spLocks noGrp="1"/>
          </p:cNvSpPr>
          <p:nvPr>
            <p:ph type="ctrTitle"/>
          </p:nvPr>
        </p:nvSpPr>
        <p:spPr/>
        <p:txBody>
          <a:bodyPr/>
          <a:lstStyle/>
          <a:p>
            <a:r>
              <a:rPr lang="cs-CZ" dirty="0"/>
              <a:t>BEZDŮVODNÉ OBOHACENÍ</a:t>
            </a:r>
          </a:p>
        </p:txBody>
      </p:sp>
      <p:sp>
        <p:nvSpPr>
          <p:cNvPr id="5" name="Podnadpis 4">
            <a:extLst>
              <a:ext uri="{FF2B5EF4-FFF2-40B4-BE49-F238E27FC236}">
                <a16:creationId xmlns:a16="http://schemas.microsoft.com/office/drawing/2014/main" xmlns="" id="{6729CD45-C12C-4B38-A740-81C51685A70F}"/>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2342999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259BC446-1F34-4561-9641-63F0534C8E29}"/>
              </a:ext>
            </a:extLst>
          </p:cNvPr>
          <p:cNvSpPr>
            <a:spLocks noGrp="1"/>
          </p:cNvSpPr>
          <p:nvPr>
            <p:ph type="title"/>
          </p:nvPr>
        </p:nvSpPr>
        <p:spPr/>
        <p:txBody>
          <a:bodyPr/>
          <a:lstStyle/>
          <a:p>
            <a:r>
              <a:rPr lang="cs-CZ" dirty="0"/>
              <a:t>Bezdůvodné obohacení</a:t>
            </a:r>
          </a:p>
        </p:txBody>
      </p:sp>
      <p:sp>
        <p:nvSpPr>
          <p:cNvPr id="3" name="Zástupný symbol pro obsah 2">
            <a:extLst>
              <a:ext uri="{FF2B5EF4-FFF2-40B4-BE49-F238E27FC236}">
                <a16:creationId xmlns:a16="http://schemas.microsoft.com/office/drawing/2014/main" xmlns="" id="{95AEC1DE-D0B7-4595-A9BB-37D1EEDC21C8}"/>
              </a:ext>
            </a:extLst>
          </p:cNvPr>
          <p:cNvSpPr>
            <a:spLocks noGrp="1"/>
          </p:cNvSpPr>
          <p:nvPr>
            <p:ph idx="1"/>
          </p:nvPr>
        </p:nvSpPr>
        <p:spPr/>
        <p:txBody>
          <a:bodyPr>
            <a:normAutofit fontScale="85000" lnSpcReduction="20000"/>
          </a:bodyPr>
          <a:lstStyle/>
          <a:p>
            <a:r>
              <a:rPr lang="cs-CZ" dirty="0"/>
              <a:t>Obohacení na úkor jiného bez spravedlivého důvodu</a:t>
            </a:r>
          </a:p>
          <a:p>
            <a:pPr lvl="1"/>
            <a:r>
              <a:rPr lang="cs-CZ" dirty="0"/>
              <a:t>zpravidla plněním bez právního důvodu – absolutně neplatná smlouva</a:t>
            </a:r>
          </a:p>
          <a:p>
            <a:pPr lvl="1"/>
            <a:r>
              <a:rPr lang="cs-CZ" dirty="0"/>
              <a:t>plněním z právního důvodu, který odpadl – odstoupení od smlouvy</a:t>
            </a:r>
          </a:p>
          <a:p>
            <a:pPr lvl="1"/>
            <a:r>
              <a:rPr lang="cs-CZ" dirty="0"/>
              <a:t>protiprávním užitím cizí hodnoty – obývání bytu bez nájemní smlouvy</a:t>
            </a:r>
          </a:p>
          <a:p>
            <a:pPr lvl="1"/>
            <a:r>
              <a:rPr lang="cs-CZ" dirty="0"/>
              <a:t>nebo tím, že za něho bylo plněno, co měl po právu plnit sám – plnění za jiného</a:t>
            </a:r>
          </a:p>
          <a:p>
            <a:pPr lvl="0"/>
            <a:r>
              <a:rPr lang="cs-CZ" dirty="0"/>
              <a:t>Primárně se vydává, oč se obohacený bezdůvodně obohatil, není-li to možné, pak adekvátní finanční náhrada</a:t>
            </a:r>
          </a:p>
          <a:p>
            <a:pPr lvl="0"/>
            <a:r>
              <a:rPr lang="cs-CZ" dirty="0"/>
              <a:t>Není-li dobře možné – ochuzený má právo na peněžitou náhradu ve výši obvyklé ceny</a:t>
            </a:r>
          </a:p>
          <a:p>
            <a:pPr lvl="0"/>
            <a:r>
              <a:rPr lang="cs-CZ" dirty="0"/>
              <a:t>V případě, že bezdůvodné obohacení nebylo nabyto v dobré víře, vrací ten, kdo se obohatil, věc i s plody a užitky</a:t>
            </a:r>
          </a:p>
          <a:p>
            <a:pPr lvl="0"/>
            <a:r>
              <a:rPr lang="cs-CZ" dirty="0"/>
              <a:t>Kdo předmět bezdůvodného obohacení vydává, má právo na náhradu nutných nákladů, které na věc vynaložil, a může od věci oddělit vše, čím ji na svůj náklad zhodnotil, je-li to možné bez zhoršení podstaty věci</a:t>
            </a:r>
          </a:p>
          <a:p>
            <a:endParaRPr lang="cs-CZ" dirty="0"/>
          </a:p>
          <a:p>
            <a:endParaRPr lang="cs-CZ" dirty="0"/>
          </a:p>
        </p:txBody>
      </p:sp>
    </p:spTree>
    <p:extLst>
      <p:ext uri="{BB962C8B-B14F-4D97-AF65-F5344CB8AC3E}">
        <p14:creationId xmlns:p14="http://schemas.microsoft.com/office/powerpoint/2010/main" val="30679579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63C8CD68-6B87-4817-ADC7-8764BF39DBD3}"/>
              </a:ext>
            </a:extLst>
          </p:cNvPr>
          <p:cNvSpPr>
            <a:spLocks noGrp="1"/>
          </p:cNvSpPr>
          <p:nvPr>
            <p:ph type="title"/>
          </p:nvPr>
        </p:nvSpPr>
        <p:spPr/>
        <p:txBody>
          <a:bodyPr/>
          <a:lstStyle/>
          <a:p>
            <a:r>
              <a:rPr lang="cs-CZ" dirty="0"/>
              <a:t>Bezdůvodné obohacení – kazuistika </a:t>
            </a:r>
          </a:p>
        </p:txBody>
      </p:sp>
      <p:sp>
        <p:nvSpPr>
          <p:cNvPr id="3" name="Zástupný symbol pro obsah 2">
            <a:extLst>
              <a:ext uri="{FF2B5EF4-FFF2-40B4-BE49-F238E27FC236}">
                <a16:creationId xmlns:a16="http://schemas.microsoft.com/office/drawing/2014/main" xmlns="" id="{13FA80AB-CEEB-4E01-838B-EC415DDBE952}"/>
              </a:ext>
            </a:extLst>
          </p:cNvPr>
          <p:cNvSpPr>
            <a:spLocks noGrp="1"/>
          </p:cNvSpPr>
          <p:nvPr>
            <p:ph idx="1"/>
          </p:nvPr>
        </p:nvSpPr>
        <p:spPr/>
        <p:txBody>
          <a:bodyPr>
            <a:normAutofit fontScale="77500" lnSpcReduction="20000"/>
          </a:bodyPr>
          <a:lstStyle/>
          <a:p>
            <a:r>
              <a:rPr lang="cs-CZ" dirty="0"/>
              <a:t>vyplacení nezákonné odměny členovi zastupitelstva </a:t>
            </a:r>
            <a:r>
              <a:rPr lang="cs-CZ" i="1" dirty="0"/>
              <a:t>(srov. Rozsudek NS 28 </a:t>
            </a:r>
            <a:r>
              <a:rPr lang="cs-CZ" i="1" dirty="0" err="1"/>
              <a:t>Cdo</a:t>
            </a:r>
            <a:r>
              <a:rPr lang="cs-CZ" i="1" dirty="0"/>
              <a:t> 2126/2011</a:t>
            </a:r>
            <a:r>
              <a:rPr lang="cs-CZ" dirty="0"/>
              <a:t>) </a:t>
            </a:r>
          </a:p>
          <a:p>
            <a:r>
              <a:rPr lang="en-US" dirty="0"/>
              <a:t>[</a:t>
            </a:r>
            <a:r>
              <a:rPr lang="cs-CZ" dirty="0"/>
              <a:t>…</a:t>
            </a:r>
            <a:r>
              <a:rPr lang="en-US" dirty="0"/>
              <a:t>]</a:t>
            </a:r>
            <a:r>
              <a:rPr lang="cs-CZ" dirty="0"/>
              <a:t> jakákoliv odměna může být členu zastupitelstva přiznána pouze v případě, že s tím počítá zákon o obcích. Pokud určitý druh odměny zákon nezná, je nepřípustné, aby takovou odměnu zastupitelstvo obce přiznalo, neboť k tomu nemá pravomoc. V opačném případě by docházelo k nekontrolovanému rozdělování veřejných prostředků, jež není možné akceptovat. Podle usnesení ze čtvrtého zasedání zastupitelstva města D. schválilo zastupitelstvo „odměnu zastupiteli panu M. Č. ve výši trojnásobku měsíční odměny, jako kompenzaci za nemožnost vyplacení odstupného“ v situaci, kdy tento se vzdal funkce člena rady města</a:t>
            </a:r>
            <a:r>
              <a:rPr lang="en-US" dirty="0"/>
              <a:t> [</a:t>
            </a:r>
            <a:r>
              <a:rPr lang="cs-CZ" dirty="0"/>
              <a:t>…</a:t>
            </a:r>
            <a:r>
              <a:rPr lang="en-US" dirty="0"/>
              <a:t>]</a:t>
            </a:r>
            <a:r>
              <a:rPr lang="cs-CZ" dirty="0"/>
              <a:t> Z </a:t>
            </a:r>
            <a:r>
              <a:rPr lang="en-US" dirty="0"/>
              <a:t>[</a:t>
            </a:r>
            <a:r>
              <a:rPr lang="cs-CZ" dirty="0"/>
              <a:t>…</a:t>
            </a:r>
            <a:r>
              <a:rPr lang="en-US" dirty="0"/>
              <a:t>]</a:t>
            </a:r>
            <a:r>
              <a:rPr lang="cs-CZ" dirty="0"/>
              <a:t> výkladu </a:t>
            </a:r>
            <a:r>
              <a:rPr lang="en-US" dirty="0"/>
              <a:t>[</a:t>
            </a:r>
            <a:r>
              <a:rPr lang="cs-CZ" i="1" dirty="0"/>
              <a:t>ustanovení </a:t>
            </a:r>
            <a:r>
              <a:rPr lang="cs-CZ" i="1" dirty="0" err="1"/>
              <a:t>OZř</a:t>
            </a:r>
            <a:r>
              <a:rPr lang="en-US" dirty="0"/>
              <a:t>]</a:t>
            </a:r>
            <a:r>
              <a:rPr lang="cs-CZ" dirty="0"/>
              <a:t> je zřejmé, že zákon o obcích nepamatuje na výplatu jakékoliv odměny v případě, že se člen zastupitelstva (lhostejno, zda uvolněný či neuvolněný), který nevykonával funkci starosty či místostarosty, vzdal funkce člena rady města. Jestliže pak o udělení takové odměny bylo zastupitelstvem rozhodnuto a ta byla následně vyplacena, stalo se tak v rozporu s příslušnými ustanoveními zákona o obcích a na straně žalovaného tím došlo ke vzniku bezdůvodného obohacení ve smyslu </a:t>
            </a:r>
            <a:r>
              <a:rPr lang="cs-CZ" dirty="0" err="1"/>
              <a:t>ust</a:t>
            </a:r>
            <a:r>
              <a:rPr lang="cs-CZ" dirty="0"/>
              <a:t>. </a:t>
            </a:r>
            <a:r>
              <a:rPr lang="cs-CZ" dirty="0">
                <a:hlinkClick r:id="rId2"/>
              </a:rPr>
              <a:t>§ 451 </a:t>
            </a:r>
            <a:r>
              <a:rPr lang="cs-CZ" dirty="0" err="1">
                <a:hlinkClick r:id="rId2"/>
              </a:rPr>
              <a:t>obč</a:t>
            </a:r>
            <a:r>
              <a:rPr lang="cs-CZ" dirty="0">
                <a:hlinkClick r:id="rId2"/>
              </a:rPr>
              <a:t>. zák.</a:t>
            </a:r>
            <a:r>
              <a:rPr lang="cs-CZ" dirty="0"/>
              <a:t> </a:t>
            </a:r>
            <a:r>
              <a:rPr lang="en-US" dirty="0"/>
              <a:t>[…]</a:t>
            </a:r>
            <a:endParaRPr lang="cs-CZ" dirty="0"/>
          </a:p>
        </p:txBody>
      </p:sp>
    </p:spTree>
    <p:extLst>
      <p:ext uri="{BB962C8B-B14F-4D97-AF65-F5344CB8AC3E}">
        <p14:creationId xmlns:p14="http://schemas.microsoft.com/office/powerpoint/2010/main" val="7006370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adpis 5">
            <a:extLst>
              <a:ext uri="{FF2B5EF4-FFF2-40B4-BE49-F238E27FC236}">
                <a16:creationId xmlns:a16="http://schemas.microsoft.com/office/drawing/2014/main" xmlns="" id="{432A5E03-622F-4DEC-B654-AAC86B4B6FC1}"/>
              </a:ext>
            </a:extLst>
          </p:cNvPr>
          <p:cNvSpPr>
            <a:spLocks noGrp="1"/>
          </p:cNvSpPr>
          <p:nvPr>
            <p:ph type="ctrTitle"/>
          </p:nvPr>
        </p:nvSpPr>
        <p:spPr/>
        <p:txBody>
          <a:bodyPr>
            <a:normAutofit fontScale="90000"/>
          </a:bodyPr>
          <a:lstStyle/>
          <a:p>
            <a:r>
              <a:rPr lang="cs-CZ" dirty="0"/>
              <a:t>VYMÁHÁNÍ ŠKODY A BEZDŮVODNÉHO OBOHACENÍ OBCÍ</a:t>
            </a:r>
          </a:p>
        </p:txBody>
      </p:sp>
      <p:sp>
        <p:nvSpPr>
          <p:cNvPr id="7" name="Podnadpis 6">
            <a:extLst>
              <a:ext uri="{FF2B5EF4-FFF2-40B4-BE49-F238E27FC236}">
                <a16:creationId xmlns:a16="http://schemas.microsoft.com/office/drawing/2014/main" xmlns="" id="{E7A60E35-D3C5-45D1-A0E6-5F4D87D1B9F5}"/>
              </a:ext>
            </a:extLst>
          </p:cNvPr>
          <p:cNvSpPr>
            <a:spLocks noGrp="1"/>
          </p:cNvSpPr>
          <p:nvPr>
            <p:ph type="subTitle" idx="1"/>
          </p:nvPr>
        </p:nvSpPr>
        <p:spPr/>
        <p:txBody>
          <a:bodyPr/>
          <a:lstStyle/>
          <a:p>
            <a:endParaRPr lang="cs-CZ" dirty="0"/>
          </a:p>
        </p:txBody>
      </p:sp>
    </p:spTree>
    <p:extLst>
      <p:ext uri="{BB962C8B-B14F-4D97-AF65-F5344CB8AC3E}">
        <p14:creationId xmlns:p14="http://schemas.microsoft.com/office/powerpoint/2010/main" val="35083498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D5CBACF7-D965-4B4E-972D-0D198C98D439}"/>
              </a:ext>
            </a:extLst>
          </p:cNvPr>
          <p:cNvSpPr>
            <a:spLocks noGrp="1"/>
          </p:cNvSpPr>
          <p:nvPr>
            <p:ph type="title"/>
          </p:nvPr>
        </p:nvSpPr>
        <p:spPr/>
        <p:txBody>
          <a:bodyPr/>
          <a:lstStyle/>
          <a:p>
            <a:r>
              <a:rPr lang="cs-CZ" dirty="0"/>
              <a:t>Povinnost obce vymáhat náhradu škody</a:t>
            </a:r>
          </a:p>
        </p:txBody>
      </p:sp>
      <p:sp>
        <p:nvSpPr>
          <p:cNvPr id="3" name="Zástupný symbol pro obsah 2">
            <a:extLst>
              <a:ext uri="{FF2B5EF4-FFF2-40B4-BE49-F238E27FC236}">
                <a16:creationId xmlns:a16="http://schemas.microsoft.com/office/drawing/2014/main" xmlns="" id="{F9BE3ACE-E1CA-4680-A7FF-8175E0A95125}"/>
              </a:ext>
            </a:extLst>
          </p:cNvPr>
          <p:cNvSpPr>
            <a:spLocks noGrp="1"/>
          </p:cNvSpPr>
          <p:nvPr>
            <p:ph idx="1"/>
          </p:nvPr>
        </p:nvSpPr>
        <p:spPr/>
        <p:txBody>
          <a:bodyPr>
            <a:normAutofit lnSpcReduction="10000"/>
          </a:bodyPr>
          <a:lstStyle/>
          <a:p>
            <a:r>
              <a:rPr lang="cs-CZ" u="sng" dirty="0"/>
              <a:t>Povinnost vymáhat škodu </a:t>
            </a:r>
            <a:r>
              <a:rPr lang="cs-CZ" dirty="0"/>
              <a:t>podle § 38 </a:t>
            </a:r>
            <a:r>
              <a:rPr lang="cs-CZ" dirty="0" err="1"/>
              <a:t>OZř</a:t>
            </a:r>
            <a:r>
              <a:rPr lang="cs-CZ" dirty="0"/>
              <a:t>, která na jejich majetku vznikne, a to případně i soudní cestou</a:t>
            </a:r>
          </a:p>
          <a:p>
            <a:r>
              <a:rPr lang="cs-CZ" u="sng" dirty="0"/>
              <a:t>Včasnost uplatnění nároku </a:t>
            </a:r>
            <a:r>
              <a:rPr lang="cs-CZ" dirty="0"/>
              <a:t>– jen takový postup, při němž osoba, která je za škodu zodpovědná, nebude moci vůči územně samosprávnímu celku uplatnit </a:t>
            </a:r>
            <a:r>
              <a:rPr lang="cs-CZ" u="sng" dirty="0"/>
              <a:t>námitku promlčení</a:t>
            </a:r>
            <a:r>
              <a:rPr lang="cs-CZ" b="1" dirty="0"/>
              <a:t>;</a:t>
            </a:r>
            <a:r>
              <a:rPr lang="cs-CZ" dirty="0"/>
              <a:t> vymáhání nároku na náhradu škody však není správné odkládat až do doby těsně před promlčením nároku – v mezidobí se totiž odpovědná osoba může zbavit majetku, ze kterého by mohla být škoda uhrazena</a:t>
            </a:r>
          </a:p>
          <a:p>
            <a:r>
              <a:rPr lang="cs-CZ" dirty="0"/>
              <a:t>Postihy pro případ opomenutí této povinnosti – občanskoprávní odpovědnost, trestněprávní odpovědnost (§220 a §221 </a:t>
            </a:r>
            <a:r>
              <a:rPr lang="cs-CZ" dirty="0" smtClean="0"/>
              <a:t>TZ Porušení </a:t>
            </a:r>
            <a:r>
              <a:rPr lang="cs-CZ" dirty="0"/>
              <a:t>povinnosti při správě cizího </a:t>
            </a:r>
            <a:r>
              <a:rPr lang="cs-CZ" dirty="0" smtClean="0"/>
              <a:t>majetku), </a:t>
            </a:r>
            <a:r>
              <a:rPr lang="cs-CZ" dirty="0"/>
              <a:t>politická odpovědnost</a:t>
            </a:r>
          </a:p>
        </p:txBody>
      </p:sp>
    </p:spTree>
    <p:extLst>
      <p:ext uri="{BB962C8B-B14F-4D97-AF65-F5344CB8AC3E}">
        <p14:creationId xmlns:p14="http://schemas.microsoft.com/office/powerpoint/2010/main" val="6290408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95C22347-DCD0-45E4-9CB3-F2109290955D}"/>
              </a:ext>
            </a:extLst>
          </p:cNvPr>
          <p:cNvSpPr>
            <a:spLocks noGrp="1"/>
          </p:cNvSpPr>
          <p:nvPr>
            <p:ph type="title"/>
          </p:nvPr>
        </p:nvSpPr>
        <p:spPr/>
        <p:txBody>
          <a:bodyPr/>
          <a:lstStyle/>
          <a:p>
            <a:r>
              <a:rPr lang="cs-CZ" dirty="0"/>
              <a:t>Výjimky z povinnosti vymáhat škodu či BO</a:t>
            </a:r>
          </a:p>
        </p:txBody>
      </p:sp>
      <p:sp>
        <p:nvSpPr>
          <p:cNvPr id="3" name="Zástupný symbol pro obsah 2">
            <a:extLst>
              <a:ext uri="{FF2B5EF4-FFF2-40B4-BE49-F238E27FC236}">
                <a16:creationId xmlns:a16="http://schemas.microsoft.com/office/drawing/2014/main" xmlns="" id="{AEAD534F-653F-4831-AC88-BAD455BEECFE}"/>
              </a:ext>
            </a:extLst>
          </p:cNvPr>
          <p:cNvSpPr>
            <a:spLocks noGrp="1"/>
          </p:cNvSpPr>
          <p:nvPr>
            <p:ph idx="1"/>
          </p:nvPr>
        </p:nvSpPr>
        <p:spPr/>
        <p:txBody>
          <a:bodyPr/>
          <a:lstStyle/>
          <a:p>
            <a:pPr lvl="0"/>
            <a:r>
              <a:rPr lang="cs-CZ" dirty="0"/>
              <a:t>Pouze </a:t>
            </a:r>
            <a:r>
              <a:rPr lang="cs-CZ" u="sng" dirty="0"/>
              <a:t>v odůvodněných případech</a:t>
            </a:r>
            <a:r>
              <a:rPr lang="cs-CZ" dirty="0"/>
              <a:t>, uvedené důvody musí být relevantní a přezkoumatelné</a:t>
            </a:r>
          </a:p>
          <a:p>
            <a:pPr lvl="1"/>
            <a:r>
              <a:rPr lang="cs-CZ" dirty="0"/>
              <a:t>Za takové odůvodněné případy by patrně bylo možno považovat i situaci, kdy jsou pohledávky obce zjevně nedobytné (posuzovat obezřetně, např. promlčené pohledávky), nebo případy, kdy by náklady spojené s vymáháním náhrady škody zjevně překročily očekávaný výsledek, resp. byly ve zjevném nepoměru ke vzniklé škodě (např. vymáhání pokut za osobami ze zahraničí)</a:t>
            </a:r>
          </a:p>
          <a:p>
            <a:pPr lvl="0"/>
            <a:r>
              <a:rPr lang="cs-CZ" dirty="0"/>
              <a:t>Rozhodnutí by se vždy mělo opírat o </a:t>
            </a:r>
            <a:r>
              <a:rPr lang="cs-CZ" u="sng" dirty="0"/>
              <a:t>právní stanovisko</a:t>
            </a:r>
            <a:r>
              <a:rPr lang="cs-CZ" dirty="0"/>
              <a:t>, že pohledávka neexistuje, nebo že nebude v případě sporu právo obci přiznáno, nebo že odpovědnost za škodu není v konkrétním případě dána</a:t>
            </a:r>
          </a:p>
          <a:p>
            <a:endParaRPr lang="cs-CZ" dirty="0"/>
          </a:p>
        </p:txBody>
      </p:sp>
    </p:spTree>
    <p:extLst>
      <p:ext uri="{BB962C8B-B14F-4D97-AF65-F5344CB8AC3E}">
        <p14:creationId xmlns:p14="http://schemas.microsoft.com/office/powerpoint/2010/main" val="7353852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ED1AF05D-2CEF-4E00-B5DC-0AB7E663E0A3}"/>
              </a:ext>
            </a:extLst>
          </p:cNvPr>
          <p:cNvSpPr>
            <a:spLocks noGrp="1"/>
          </p:cNvSpPr>
          <p:nvPr>
            <p:ph type="title"/>
          </p:nvPr>
        </p:nvSpPr>
        <p:spPr/>
        <p:txBody>
          <a:bodyPr/>
          <a:lstStyle/>
          <a:p>
            <a:r>
              <a:rPr lang="cs-CZ" dirty="0"/>
              <a:t>Kdo za obec škodu vymáhá</a:t>
            </a:r>
          </a:p>
        </p:txBody>
      </p:sp>
      <p:sp>
        <p:nvSpPr>
          <p:cNvPr id="3" name="Zástupný symbol pro obsah 2">
            <a:extLst>
              <a:ext uri="{FF2B5EF4-FFF2-40B4-BE49-F238E27FC236}">
                <a16:creationId xmlns:a16="http://schemas.microsoft.com/office/drawing/2014/main" xmlns="" id="{B0769B29-4C57-40E2-A26D-DFB4D185BD0D}"/>
              </a:ext>
            </a:extLst>
          </p:cNvPr>
          <p:cNvSpPr>
            <a:spLocks noGrp="1"/>
          </p:cNvSpPr>
          <p:nvPr>
            <p:ph idx="1"/>
          </p:nvPr>
        </p:nvSpPr>
        <p:spPr/>
        <p:txBody>
          <a:bodyPr/>
          <a:lstStyle/>
          <a:p>
            <a:pPr lvl="0"/>
            <a:r>
              <a:rPr lang="cs-CZ" dirty="0"/>
              <a:t>Zbytková pravomoc </a:t>
            </a:r>
            <a:r>
              <a:rPr lang="cs-CZ" u="sng" dirty="0"/>
              <a:t>rady obce</a:t>
            </a:r>
            <a:r>
              <a:rPr lang="cs-CZ" dirty="0"/>
              <a:t>, případně </a:t>
            </a:r>
            <a:r>
              <a:rPr lang="cs-CZ" u="sng" dirty="0"/>
              <a:t>starosty</a:t>
            </a:r>
            <a:r>
              <a:rPr lang="cs-CZ" dirty="0"/>
              <a:t>, tuto pravomoc si ovšem může vyhradit zastupitelstvo - § 102/3 </a:t>
            </a:r>
            <a:r>
              <a:rPr lang="cs-CZ" dirty="0" err="1"/>
              <a:t>OZř</a:t>
            </a:r>
            <a:endParaRPr lang="cs-CZ" dirty="0"/>
          </a:p>
          <a:p>
            <a:pPr lvl="0"/>
            <a:r>
              <a:rPr lang="cs-CZ" dirty="0"/>
              <a:t>Výjimku tvoří rozhodování o vzdání se práva a prominutí dluhu vyššího 20 000,- Kč, tato pravomoc je svěřena do působnosti </a:t>
            </a:r>
            <a:r>
              <a:rPr lang="cs-CZ" u="sng" dirty="0"/>
              <a:t>zastupitelstva obce </a:t>
            </a:r>
            <a:r>
              <a:rPr lang="cs-CZ" dirty="0"/>
              <a:t>- § 85 písm. f) </a:t>
            </a:r>
            <a:r>
              <a:rPr lang="cs-CZ" dirty="0" err="1"/>
              <a:t>OZř</a:t>
            </a:r>
            <a:endParaRPr lang="cs-CZ" dirty="0"/>
          </a:p>
          <a:p>
            <a:endParaRPr lang="cs-CZ" dirty="0"/>
          </a:p>
        </p:txBody>
      </p:sp>
    </p:spTree>
    <p:extLst>
      <p:ext uri="{BB962C8B-B14F-4D97-AF65-F5344CB8AC3E}">
        <p14:creationId xmlns:p14="http://schemas.microsoft.com/office/powerpoint/2010/main" val="20282811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511D469C-6721-4F5B-AB3D-1BCA9189355A}"/>
              </a:ext>
            </a:extLst>
          </p:cNvPr>
          <p:cNvSpPr>
            <a:spLocks noGrp="1"/>
          </p:cNvSpPr>
          <p:nvPr>
            <p:ph type="title"/>
          </p:nvPr>
        </p:nvSpPr>
        <p:spPr/>
        <p:txBody>
          <a:bodyPr/>
          <a:lstStyle/>
          <a:p>
            <a:r>
              <a:rPr lang="cs-CZ" dirty="0"/>
              <a:t>Kdo může způsobit škodu obci</a:t>
            </a:r>
          </a:p>
        </p:txBody>
      </p:sp>
      <p:sp>
        <p:nvSpPr>
          <p:cNvPr id="3" name="Zástupný symbol pro obsah 2">
            <a:extLst>
              <a:ext uri="{FF2B5EF4-FFF2-40B4-BE49-F238E27FC236}">
                <a16:creationId xmlns:a16="http://schemas.microsoft.com/office/drawing/2014/main" xmlns="" id="{45825D51-6CC3-4F56-B679-4391F41391F6}"/>
              </a:ext>
            </a:extLst>
          </p:cNvPr>
          <p:cNvSpPr>
            <a:spLocks noGrp="1"/>
          </p:cNvSpPr>
          <p:nvPr>
            <p:ph idx="1"/>
          </p:nvPr>
        </p:nvSpPr>
        <p:spPr/>
        <p:txBody>
          <a:bodyPr/>
          <a:lstStyle/>
          <a:p>
            <a:pPr lvl="0"/>
            <a:r>
              <a:rPr lang="cs-CZ" dirty="0"/>
              <a:t>Kdokoli, např. poničení obecního majetku</a:t>
            </a:r>
          </a:p>
          <a:p>
            <a:pPr lvl="0"/>
            <a:r>
              <a:rPr lang="cs-CZ" dirty="0"/>
              <a:t>Volený zástupce</a:t>
            </a:r>
          </a:p>
          <a:p>
            <a:r>
              <a:rPr lang="cs-CZ" dirty="0"/>
              <a:t>Zaměstnanec</a:t>
            </a:r>
          </a:p>
          <a:p>
            <a:pPr lvl="0"/>
            <a:r>
              <a:rPr lang="cs-CZ" dirty="0"/>
              <a:t>Smluvní partner (advokát, daňový poradce, stavební společnost)</a:t>
            </a:r>
          </a:p>
          <a:p>
            <a:endParaRPr lang="cs-CZ" dirty="0"/>
          </a:p>
        </p:txBody>
      </p:sp>
    </p:spTree>
    <p:extLst>
      <p:ext uri="{BB962C8B-B14F-4D97-AF65-F5344CB8AC3E}">
        <p14:creationId xmlns:p14="http://schemas.microsoft.com/office/powerpoint/2010/main" val="23793382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393946DF-D250-4D58-8AF4-75DF16272D15}"/>
              </a:ext>
            </a:extLst>
          </p:cNvPr>
          <p:cNvSpPr>
            <a:spLocks noGrp="1"/>
          </p:cNvSpPr>
          <p:nvPr>
            <p:ph type="title"/>
          </p:nvPr>
        </p:nvSpPr>
        <p:spPr/>
        <p:txBody>
          <a:bodyPr/>
          <a:lstStyle/>
          <a:p>
            <a:r>
              <a:rPr lang="cs-CZ" dirty="0"/>
              <a:t>Odpovědnost volených zástupců</a:t>
            </a:r>
          </a:p>
        </p:txBody>
      </p:sp>
      <p:sp>
        <p:nvSpPr>
          <p:cNvPr id="3" name="Zástupný symbol pro obsah 2">
            <a:extLst>
              <a:ext uri="{FF2B5EF4-FFF2-40B4-BE49-F238E27FC236}">
                <a16:creationId xmlns:a16="http://schemas.microsoft.com/office/drawing/2014/main" xmlns="" id="{F214BCE2-EAF7-475F-B38C-526C14A4A3A7}"/>
              </a:ext>
            </a:extLst>
          </p:cNvPr>
          <p:cNvSpPr>
            <a:spLocks noGrp="1"/>
          </p:cNvSpPr>
          <p:nvPr>
            <p:ph idx="1"/>
          </p:nvPr>
        </p:nvSpPr>
        <p:spPr/>
        <p:txBody>
          <a:bodyPr>
            <a:normAutofit fontScale="85000" lnSpcReduction="10000"/>
          </a:bodyPr>
          <a:lstStyle/>
          <a:p>
            <a:pPr lvl="0"/>
            <a:r>
              <a:rPr lang="cs-CZ" dirty="0"/>
              <a:t>Povinností člena voleného orgánu je vykonávat funkci s péčí řádného hospodáře </a:t>
            </a:r>
          </a:p>
          <a:p>
            <a:pPr lvl="1"/>
            <a:r>
              <a:rPr lang="cs-CZ" dirty="0"/>
              <a:t>tedy s nezbytnou loajalitou, potřebnými znalostmi a pečlivostí</a:t>
            </a:r>
          </a:p>
          <a:p>
            <a:pPr lvl="1"/>
            <a:r>
              <a:rPr lang="cs-CZ" dirty="0"/>
              <a:t>spočívá i v tom, </a:t>
            </a:r>
            <a:r>
              <a:rPr lang="cs-CZ" u="sng" dirty="0"/>
              <a:t>aby zastupitel rozpoznal svou neznalost konkrétní problematiky a případně si vyžádal radu odborníka</a:t>
            </a:r>
            <a:r>
              <a:rPr lang="cs-CZ" dirty="0"/>
              <a:t> (ani rada oborníka ale nezbavuje zastupitele jeho odpovědnosti, zejména za výběr odborníka, zastupitel by se se závěrem měl podrobně seznámit)</a:t>
            </a:r>
          </a:p>
          <a:p>
            <a:pPr lvl="1"/>
            <a:r>
              <a:rPr lang="cs-CZ" dirty="0"/>
              <a:t>usnesení Nejvyššího soudu </a:t>
            </a:r>
            <a:r>
              <a:rPr lang="cs-CZ" dirty="0" err="1">
                <a:hlinkClick r:id="rId2"/>
              </a:rPr>
              <a:t>sp</a:t>
            </a:r>
            <a:r>
              <a:rPr lang="cs-CZ" dirty="0">
                <a:hlinkClick r:id="rId2"/>
              </a:rPr>
              <a:t>. zn. 5 </a:t>
            </a:r>
            <a:r>
              <a:rPr lang="cs-CZ" dirty="0" err="1">
                <a:hlinkClick r:id="rId2"/>
              </a:rPr>
              <a:t>Tdo</a:t>
            </a:r>
            <a:r>
              <a:rPr lang="cs-CZ" dirty="0">
                <a:hlinkClick r:id="rId2"/>
              </a:rPr>
              <a:t> 848/2010</a:t>
            </a:r>
            <a:r>
              <a:rPr lang="cs-CZ" dirty="0"/>
              <a:t> ze dne 19. 1. 2011: </a:t>
            </a:r>
            <a:r>
              <a:rPr lang="cs-CZ" i="1" dirty="0"/>
              <a:t>„Jestliže laické osoby se spolehnou na informace advokáta, jako osoby práva znalé, aniž by měly nějaké věrohodné signály, z nichž by mohly dovodit nesprávnost takových informací, nelze u nich zpravidla dovodit úmyslné zavinění ve vztahu k vzniku tvrzené škody na podkladě jejich jednání v právním smyslu.“</a:t>
            </a:r>
            <a:r>
              <a:rPr lang="cs-CZ" dirty="0"/>
              <a:t> (pozn. Právní odborníci si myslí, že nelze dovodit ani nedbalostní zavinění)</a:t>
            </a:r>
          </a:p>
          <a:p>
            <a:pPr lvl="0"/>
            <a:r>
              <a:rPr lang="cs-CZ" dirty="0"/>
              <a:t>Volený zástupce odpovídá obci za škodu v plné výši, </a:t>
            </a:r>
          </a:p>
          <a:p>
            <a:pPr lvl="0"/>
            <a:r>
              <a:rPr lang="cs-CZ" dirty="0"/>
              <a:t>Má povinnost nahradit škodu obci, pokud tak neučiní, ručí věřiteli obce za její dluh v rozsahu, v jakém škodu nenahradil, pokud se věřitel nebude moci na obci svého dluhu domoci</a:t>
            </a:r>
          </a:p>
          <a:p>
            <a:endParaRPr lang="cs-CZ" dirty="0"/>
          </a:p>
        </p:txBody>
      </p:sp>
    </p:spTree>
    <p:extLst>
      <p:ext uri="{BB962C8B-B14F-4D97-AF65-F5344CB8AC3E}">
        <p14:creationId xmlns:p14="http://schemas.microsoft.com/office/powerpoint/2010/main" val="2053501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B2C1B87A-5680-4E89-93DF-C3A9B7071311}"/>
              </a:ext>
            </a:extLst>
          </p:cNvPr>
          <p:cNvSpPr>
            <a:spLocks noGrp="1"/>
          </p:cNvSpPr>
          <p:nvPr>
            <p:ph type="title"/>
          </p:nvPr>
        </p:nvSpPr>
        <p:spPr/>
        <p:txBody>
          <a:bodyPr/>
          <a:lstStyle/>
          <a:p>
            <a:r>
              <a:rPr lang="cs-CZ" dirty="0"/>
              <a:t>Odpovědnost volených zástupců</a:t>
            </a:r>
          </a:p>
        </p:txBody>
      </p:sp>
      <p:sp>
        <p:nvSpPr>
          <p:cNvPr id="3" name="Zástupný symbol pro obsah 2">
            <a:extLst>
              <a:ext uri="{FF2B5EF4-FFF2-40B4-BE49-F238E27FC236}">
                <a16:creationId xmlns:a16="http://schemas.microsoft.com/office/drawing/2014/main" xmlns="" id="{CBD20B75-C93E-4B77-A1ED-051FF731C62C}"/>
              </a:ext>
            </a:extLst>
          </p:cNvPr>
          <p:cNvSpPr>
            <a:spLocks noGrp="1"/>
          </p:cNvSpPr>
          <p:nvPr>
            <p:ph idx="1"/>
          </p:nvPr>
        </p:nvSpPr>
        <p:spPr/>
        <p:txBody>
          <a:bodyPr/>
          <a:lstStyle/>
          <a:p>
            <a:r>
              <a:rPr lang="cs-CZ" i="1" dirty="0"/>
              <a:t>Nejvyšší soud 25 </a:t>
            </a:r>
            <a:r>
              <a:rPr lang="cs-CZ" i="1" dirty="0" err="1"/>
              <a:t>Cdo</a:t>
            </a:r>
            <a:r>
              <a:rPr lang="cs-CZ" i="1" dirty="0"/>
              <a:t> 1319/2004</a:t>
            </a:r>
          </a:p>
          <a:p>
            <a:pPr marL="0" indent="0">
              <a:buNone/>
            </a:pPr>
            <a:endParaRPr lang="cs-CZ" dirty="0"/>
          </a:p>
          <a:p>
            <a:pPr marL="0" indent="0">
              <a:buNone/>
            </a:pPr>
            <a:r>
              <a:rPr lang="cs-CZ" dirty="0"/>
              <a:t>„Starosta ve své funkci nepožívá nějaké imunity, která by ho zbavovala odpovědnosti za škodu jím způsobenou, nýbrž jako každá jiná fyzická osoba nese odpovědnost za své jednání či opomenutí, v jehož důsledku vznikla jinému majetková újma. Ani </a:t>
            </a:r>
            <a:r>
              <a:rPr lang="cs-CZ" i="1" dirty="0"/>
              <a:t>politická odpovědnost</a:t>
            </a:r>
            <a:r>
              <a:rPr lang="cs-CZ" dirty="0"/>
              <a:t> osoby vykonávající veřejnou funkci nezakládá důvod ke zproštění její odpovědnosti za způsobenou škodu".</a:t>
            </a:r>
          </a:p>
        </p:txBody>
      </p:sp>
    </p:spTree>
    <p:extLst>
      <p:ext uri="{BB962C8B-B14F-4D97-AF65-F5344CB8AC3E}">
        <p14:creationId xmlns:p14="http://schemas.microsoft.com/office/powerpoint/2010/main" val="34308440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7D09FCB3-BF8B-46E1-95C4-B7036ACC530A}"/>
              </a:ext>
            </a:extLst>
          </p:cNvPr>
          <p:cNvSpPr>
            <a:spLocks noGrp="1"/>
          </p:cNvSpPr>
          <p:nvPr>
            <p:ph type="title"/>
          </p:nvPr>
        </p:nvSpPr>
        <p:spPr/>
        <p:txBody>
          <a:bodyPr/>
          <a:lstStyle/>
          <a:p>
            <a:r>
              <a:rPr lang="cs-CZ" dirty="0"/>
              <a:t>Pracovněprávní odpovědnost</a:t>
            </a:r>
          </a:p>
        </p:txBody>
      </p:sp>
      <p:sp>
        <p:nvSpPr>
          <p:cNvPr id="3" name="Zástupný symbol pro obsah 2">
            <a:extLst>
              <a:ext uri="{FF2B5EF4-FFF2-40B4-BE49-F238E27FC236}">
                <a16:creationId xmlns:a16="http://schemas.microsoft.com/office/drawing/2014/main" xmlns="" id="{8B8D1279-F8B2-49D9-B34C-011C1747EC25}"/>
              </a:ext>
            </a:extLst>
          </p:cNvPr>
          <p:cNvSpPr>
            <a:spLocks noGrp="1"/>
          </p:cNvSpPr>
          <p:nvPr>
            <p:ph idx="1"/>
          </p:nvPr>
        </p:nvSpPr>
        <p:spPr/>
        <p:txBody>
          <a:bodyPr>
            <a:normAutofit fontScale="85000" lnSpcReduction="10000"/>
          </a:bodyPr>
          <a:lstStyle/>
          <a:p>
            <a:r>
              <a:rPr lang="cs-CZ" dirty="0"/>
              <a:t>Na úředníky ÚSC se subsidiárně užije úprava zákoníku práce</a:t>
            </a:r>
          </a:p>
          <a:p>
            <a:r>
              <a:rPr lang="cs-CZ" dirty="0"/>
              <a:t>Povinnost nahradit zaměstnavateli škodu, kterou mu způsobil zaviněným porušením povinností při plnění pracovních úkolů nebo v přímé souvislosti s ním</a:t>
            </a:r>
          </a:p>
          <a:p>
            <a:r>
              <a:rPr lang="cs-CZ" dirty="0"/>
              <a:t>Subjektivní odpovědnost</a:t>
            </a:r>
          </a:p>
          <a:p>
            <a:r>
              <a:rPr lang="cs-CZ" dirty="0"/>
              <a:t>Limit 4,5 násobek jeho průměrného měsíčního výdělku</a:t>
            </a:r>
          </a:p>
          <a:p>
            <a:r>
              <a:rPr lang="cs-CZ" dirty="0"/>
              <a:t>V případě úmyslu se limit neuplatní a hradí se náhrada ušlého zisku zaměstnavatele</a:t>
            </a:r>
          </a:p>
          <a:p>
            <a:r>
              <a:rPr lang="cs-CZ" dirty="0"/>
              <a:t>Výjimky</a:t>
            </a:r>
          </a:p>
          <a:p>
            <a:pPr lvl="1"/>
            <a:r>
              <a:rPr lang="cs-CZ" dirty="0"/>
              <a:t>Schodek na svěřených hodnotách, které je zaměstnanec povinen vyúčtovat</a:t>
            </a:r>
          </a:p>
          <a:p>
            <a:pPr lvl="2"/>
            <a:r>
              <a:rPr lang="cs-CZ" dirty="0"/>
              <a:t>Uzavření dohody o odpovědnosti k ochraně hodnot svěřených zaměstnanci k vyúčtování</a:t>
            </a:r>
          </a:p>
          <a:p>
            <a:pPr lvl="1"/>
            <a:r>
              <a:rPr lang="cs-CZ" dirty="0"/>
              <a:t>Ztráta svěřených věcí</a:t>
            </a:r>
          </a:p>
          <a:p>
            <a:pPr lvl="2"/>
            <a:r>
              <a:rPr lang="cs-CZ" dirty="0"/>
              <a:t>Uzavření dohody o odpovědnosti za ztrátu svěřených věcí </a:t>
            </a:r>
          </a:p>
          <a:p>
            <a:endParaRPr lang="cs-CZ" dirty="0"/>
          </a:p>
        </p:txBody>
      </p:sp>
    </p:spTree>
    <p:extLst>
      <p:ext uri="{BB962C8B-B14F-4D97-AF65-F5344CB8AC3E}">
        <p14:creationId xmlns:p14="http://schemas.microsoft.com/office/powerpoint/2010/main" val="5908401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F71AD8B6-114F-43C5-91BE-09B7E8CAF285}"/>
              </a:ext>
            </a:extLst>
          </p:cNvPr>
          <p:cNvSpPr>
            <a:spLocks noGrp="1"/>
          </p:cNvSpPr>
          <p:nvPr>
            <p:ph type="title"/>
          </p:nvPr>
        </p:nvSpPr>
        <p:spPr/>
        <p:txBody>
          <a:bodyPr/>
          <a:lstStyle/>
          <a:p>
            <a:r>
              <a:rPr lang="cs-CZ" dirty="0"/>
              <a:t>Regresní vymáhání škody po úředníkovi za škodu způsobenou při výkonu veřejné moci</a:t>
            </a:r>
          </a:p>
        </p:txBody>
      </p:sp>
      <p:sp>
        <p:nvSpPr>
          <p:cNvPr id="3" name="Zástupný symbol pro obsah 2">
            <a:extLst>
              <a:ext uri="{FF2B5EF4-FFF2-40B4-BE49-F238E27FC236}">
                <a16:creationId xmlns:a16="http://schemas.microsoft.com/office/drawing/2014/main" xmlns="" id="{56D53C36-9B4A-4280-919F-5627C798EE24}"/>
              </a:ext>
            </a:extLst>
          </p:cNvPr>
          <p:cNvSpPr>
            <a:spLocks noGrp="1"/>
          </p:cNvSpPr>
          <p:nvPr>
            <p:ph idx="1"/>
          </p:nvPr>
        </p:nvSpPr>
        <p:spPr/>
        <p:txBody>
          <a:bodyPr>
            <a:normAutofit fontScale="92500"/>
          </a:bodyPr>
          <a:lstStyle/>
          <a:p>
            <a:pPr lvl="0"/>
            <a:r>
              <a:rPr lang="cs-CZ" dirty="0"/>
              <a:t>Úprava v zákoně č. </a:t>
            </a:r>
            <a:r>
              <a:rPr lang="cs-CZ" dirty="0" smtClean="0"/>
              <a:t>82/1998 </a:t>
            </a:r>
            <a:r>
              <a:rPr lang="cs-CZ" dirty="0"/>
              <a:t>Sb., o odpovědnosti za škodu způsobenou při výkonu veřejné moci rozhodnutím nebo nesprávným úředním postupem</a:t>
            </a:r>
          </a:p>
          <a:p>
            <a:pPr lvl="0"/>
            <a:r>
              <a:rPr lang="cs-CZ" dirty="0"/>
              <a:t>Obec může po svých zaměstnancích požadovat i tzv. regresní náhradu škody za chybné rozhodnutí úředníka, které způsobilo škodu, která byla po obci vymáhána</a:t>
            </a:r>
          </a:p>
          <a:p>
            <a:pPr lvl="0"/>
            <a:r>
              <a:rPr lang="cs-CZ" dirty="0"/>
              <a:t>Škodu způsobenou </a:t>
            </a:r>
            <a:r>
              <a:rPr lang="cs-CZ" u="sng" dirty="0"/>
              <a:t>v přenesené působnosti </a:t>
            </a:r>
            <a:r>
              <a:rPr lang="cs-CZ" dirty="0"/>
              <a:t>nahrazuje poškozenému stát, následně ji může vymáhat po obci a ta následně po svých zaměstnancích</a:t>
            </a:r>
          </a:p>
          <a:p>
            <a:pPr lvl="0"/>
            <a:r>
              <a:rPr lang="cs-CZ" dirty="0"/>
              <a:t>Škodu způsobenou obcí </a:t>
            </a:r>
            <a:r>
              <a:rPr lang="cs-CZ" u="sng" dirty="0"/>
              <a:t>v samostatné působnosti </a:t>
            </a:r>
            <a:r>
              <a:rPr lang="cs-CZ" dirty="0"/>
              <a:t>vymáhá po svých zaměstnancích rovnou obec</a:t>
            </a:r>
          </a:p>
          <a:p>
            <a:pPr lvl="0"/>
            <a:r>
              <a:rPr lang="cs-CZ" dirty="0"/>
              <a:t>Náhrada je limitována 4,5násobkem průměrného výdělku zaměstnance</a:t>
            </a:r>
          </a:p>
          <a:p>
            <a:endParaRPr lang="cs-CZ" dirty="0"/>
          </a:p>
        </p:txBody>
      </p:sp>
    </p:spTree>
    <p:extLst>
      <p:ext uri="{BB962C8B-B14F-4D97-AF65-F5344CB8AC3E}">
        <p14:creationId xmlns:p14="http://schemas.microsoft.com/office/powerpoint/2010/main" val="22500902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2427B9B5-A5A9-43E6-8C2E-2A66F6F41334}"/>
              </a:ext>
            </a:extLst>
          </p:cNvPr>
          <p:cNvSpPr>
            <a:spLocks noGrp="1"/>
          </p:cNvSpPr>
          <p:nvPr>
            <p:ph type="title"/>
          </p:nvPr>
        </p:nvSpPr>
        <p:spPr/>
        <p:txBody>
          <a:bodyPr/>
          <a:lstStyle/>
          <a:p>
            <a:r>
              <a:rPr lang="cs-CZ" dirty="0"/>
              <a:t>Odpovědnost externího odborníka</a:t>
            </a:r>
          </a:p>
        </p:txBody>
      </p:sp>
      <p:sp>
        <p:nvSpPr>
          <p:cNvPr id="3" name="Zástupný symbol pro obsah 2">
            <a:extLst>
              <a:ext uri="{FF2B5EF4-FFF2-40B4-BE49-F238E27FC236}">
                <a16:creationId xmlns:a16="http://schemas.microsoft.com/office/drawing/2014/main" xmlns="" id="{6825C839-2B87-448E-8F41-706B2A34E782}"/>
              </a:ext>
            </a:extLst>
          </p:cNvPr>
          <p:cNvSpPr>
            <a:spLocks noGrp="1"/>
          </p:cNvSpPr>
          <p:nvPr>
            <p:ph idx="1"/>
          </p:nvPr>
        </p:nvSpPr>
        <p:spPr/>
        <p:txBody>
          <a:bodyPr/>
          <a:lstStyle/>
          <a:p>
            <a:pPr lvl="0"/>
            <a:r>
              <a:rPr lang="cs-CZ" dirty="0"/>
              <a:t>Odborník nahradí škodu, způsobil-li ji neúplnou nebo nesprávnou informací nebo škodlivou radou danou za odměnu nebo úmyslně (§ 2950)</a:t>
            </a:r>
          </a:p>
          <a:p>
            <a:r>
              <a:rPr lang="cs-CZ" u="sng" dirty="0"/>
              <a:t>Soud nemůže náhradu škody odborníkovi snížit</a:t>
            </a:r>
            <a:r>
              <a:rPr lang="cs-CZ" dirty="0"/>
              <a:t>, ani z důvodů hodných zvláštního zřetele (§ 2953 odst. 2)!</a:t>
            </a:r>
          </a:p>
          <a:p>
            <a:r>
              <a:rPr lang="cs-CZ" dirty="0"/>
              <a:t>Řada profesí je ze zákona pojištěna z odpovědnosti za škodu (advokáti, daňoví poradci, atd.)</a:t>
            </a:r>
          </a:p>
        </p:txBody>
      </p:sp>
    </p:spTree>
    <p:extLst>
      <p:ext uri="{BB962C8B-B14F-4D97-AF65-F5344CB8AC3E}">
        <p14:creationId xmlns:p14="http://schemas.microsoft.com/office/powerpoint/2010/main" val="27878625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9DC22A12-52CF-4D2F-A98B-F8806B2A3BAC}"/>
              </a:ext>
            </a:extLst>
          </p:cNvPr>
          <p:cNvSpPr>
            <a:spLocks noGrp="1"/>
          </p:cNvSpPr>
          <p:nvPr>
            <p:ph type="title"/>
          </p:nvPr>
        </p:nvSpPr>
        <p:spPr/>
        <p:txBody>
          <a:bodyPr/>
          <a:lstStyle/>
          <a:p>
            <a:r>
              <a:rPr lang="cs-CZ" dirty="0"/>
              <a:t>Postup při vymáhání škody</a:t>
            </a:r>
          </a:p>
        </p:txBody>
      </p:sp>
      <p:sp>
        <p:nvSpPr>
          <p:cNvPr id="3" name="Zástupný symbol pro obsah 2">
            <a:extLst>
              <a:ext uri="{FF2B5EF4-FFF2-40B4-BE49-F238E27FC236}">
                <a16:creationId xmlns:a16="http://schemas.microsoft.com/office/drawing/2014/main" xmlns="" id="{D89F608D-8FFF-4E20-BE6A-90EF68687062}"/>
              </a:ext>
            </a:extLst>
          </p:cNvPr>
          <p:cNvSpPr>
            <a:spLocks noGrp="1"/>
          </p:cNvSpPr>
          <p:nvPr>
            <p:ph idx="1"/>
          </p:nvPr>
        </p:nvSpPr>
        <p:spPr/>
        <p:txBody>
          <a:bodyPr>
            <a:normAutofit lnSpcReduction="10000"/>
          </a:bodyPr>
          <a:lstStyle/>
          <a:p>
            <a:r>
              <a:rPr lang="cs-CZ" dirty="0"/>
              <a:t>Občanskoprávní řízení</a:t>
            </a:r>
          </a:p>
          <a:p>
            <a:pPr lvl="1"/>
            <a:r>
              <a:rPr lang="cs-CZ" dirty="0"/>
              <a:t>Žaloba </a:t>
            </a:r>
          </a:p>
          <a:p>
            <a:pPr marL="0" lvl="1" indent="271463"/>
            <a:r>
              <a:rPr lang="cs-CZ" sz="2800" dirty="0"/>
              <a:t>Trestní řízení</a:t>
            </a:r>
          </a:p>
          <a:p>
            <a:pPr marL="450850" lvl="2" indent="263525"/>
            <a:r>
              <a:rPr lang="cs-CZ" sz="2400" dirty="0"/>
              <a:t>V rámci tzv. adhezního řízení lze vymáhat jak škodu, tak bezdůvodné obohacení</a:t>
            </a:r>
          </a:p>
          <a:p>
            <a:pPr marL="450850" lvl="2" indent="263525"/>
            <a:r>
              <a:rPr lang="cs-CZ" sz="2400" dirty="0"/>
              <a:t>Soud buď o náhradě rozhodne v plném rozsahu nebo jen z části nebo zcela odkáže na civilní řízení</a:t>
            </a:r>
          </a:p>
          <a:p>
            <a:pPr marL="457200" lvl="2" indent="271463"/>
            <a:endParaRPr lang="cs-CZ" sz="2400" dirty="0"/>
          </a:p>
          <a:p>
            <a:pPr marL="271463" lvl="2" indent="-271463"/>
            <a:r>
              <a:rPr lang="cs-CZ" sz="2800" dirty="0"/>
              <a:t>Vymáhání škody v občanskoprávním řízení zakládá překážku litispendence X uplatnění nároku v trestním řízení takovou překážku nezakládá</a:t>
            </a:r>
          </a:p>
        </p:txBody>
      </p:sp>
    </p:spTree>
    <p:extLst>
      <p:ext uri="{BB962C8B-B14F-4D97-AF65-F5344CB8AC3E}">
        <p14:creationId xmlns:p14="http://schemas.microsoft.com/office/powerpoint/2010/main" val="22875956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1A60A24E-26EC-42A5-95F1-3FBEE4D2EC3D}"/>
              </a:ext>
            </a:extLst>
          </p:cNvPr>
          <p:cNvSpPr>
            <a:spLocks noGrp="1"/>
          </p:cNvSpPr>
          <p:nvPr>
            <p:ph type="title"/>
          </p:nvPr>
        </p:nvSpPr>
        <p:spPr/>
        <p:txBody>
          <a:bodyPr/>
          <a:lstStyle/>
          <a:p>
            <a:r>
              <a:rPr lang="cs-CZ" dirty="0"/>
              <a:t>Promlčecí lhůty</a:t>
            </a:r>
          </a:p>
        </p:txBody>
      </p:sp>
      <p:sp>
        <p:nvSpPr>
          <p:cNvPr id="3" name="Zástupný symbol pro obsah 2">
            <a:extLst>
              <a:ext uri="{FF2B5EF4-FFF2-40B4-BE49-F238E27FC236}">
                <a16:creationId xmlns:a16="http://schemas.microsoft.com/office/drawing/2014/main" xmlns="" id="{2FCA70D8-000A-4790-825B-A595EE678D9B}"/>
              </a:ext>
            </a:extLst>
          </p:cNvPr>
          <p:cNvSpPr>
            <a:spLocks noGrp="1"/>
          </p:cNvSpPr>
          <p:nvPr>
            <p:ph idx="1"/>
          </p:nvPr>
        </p:nvSpPr>
        <p:spPr/>
        <p:txBody>
          <a:bodyPr>
            <a:normAutofit lnSpcReduction="10000"/>
          </a:bodyPr>
          <a:lstStyle/>
          <a:p>
            <a:r>
              <a:rPr lang="cs-CZ" dirty="0"/>
              <a:t>Řídí se ustanoveními OZ</a:t>
            </a:r>
          </a:p>
          <a:p>
            <a:pPr lvl="1"/>
            <a:r>
              <a:rPr lang="cs-CZ" dirty="0"/>
              <a:t>Subjektivní promlčecí lhůta </a:t>
            </a:r>
          </a:p>
          <a:p>
            <a:pPr lvl="2"/>
            <a:r>
              <a:rPr lang="cs-CZ" dirty="0"/>
              <a:t>od chvíle, kdy se poškozený o škodě dozvěděl </a:t>
            </a:r>
          </a:p>
          <a:p>
            <a:pPr lvl="2"/>
            <a:r>
              <a:rPr lang="cs-CZ" dirty="0"/>
              <a:t>3 roky</a:t>
            </a:r>
          </a:p>
          <a:p>
            <a:pPr lvl="1"/>
            <a:r>
              <a:rPr lang="cs-CZ" dirty="0"/>
              <a:t>Objektivní promlčecí lhůta </a:t>
            </a:r>
          </a:p>
          <a:p>
            <a:pPr lvl="2"/>
            <a:r>
              <a:rPr lang="cs-CZ" dirty="0"/>
              <a:t>od chvíle, kdy byla škoda způsobena</a:t>
            </a:r>
          </a:p>
          <a:p>
            <a:pPr lvl="2"/>
            <a:r>
              <a:rPr lang="cs-CZ" dirty="0"/>
              <a:t>10 let</a:t>
            </a:r>
          </a:p>
          <a:p>
            <a:pPr lvl="2"/>
            <a:r>
              <a:rPr lang="cs-CZ" dirty="0"/>
              <a:t>V případě bezdůvodné obohacení nabytého úmyslně 15 let</a:t>
            </a:r>
          </a:p>
          <a:p>
            <a:pPr marL="271463" lvl="2" indent="-271463"/>
            <a:endParaRPr lang="cs-CZ" sz="2400" dirty="0"/>
          </a:p>
          <a:p>
            <a:pPr marL="271463" lvl="2" indent="-271463"/>
            <a:r>
              <a:rPr lang="cs-CZ" sz="2400" dirty="0"/>
              <a:t>V případě práva na život a důstojnost, jméno, zdraví, vážnost, čest, soukromí nebo obdobného osobního práva se promlčují jen práva na odčinění újmy způsobené na těchto právech (§ 612 OZ)</a:t>
            </a:r>
          </a:p>
        </p:txBody>
      </p:sp>
    </p:spTree>
    <p:extLst>
      <p:ext uri="{BB962C8B-B14F-4D97-AF65-F5344CB8AC3E}">
        <p14:creationId xmlns:p14="http://schemas.microsoft.com/office/powerpoint/2010/main" val="16703752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Pojištění</a:t>
            </a:r>
          </a:p>
        </p:txBody>
      </p:sp>
      <p:sp>
        <p:nvSpPr>
          <p:cNvPr id="3" name="Zástupný symbol pro obsah 2"/>
          <p:cNvSpPr>
            <a:spLocks noGrp="1"/>
          </p:cNvSpPr>
          <p:nvPr>
            <p:ph idx="1"/>
          </p:nvPr>
        </p:nvSpPr>
        <p:spPr/>
        <p:txBody>
          <a:bodyPr/>
          <a:lstStyle/>
          <a:p>
            <a:r>
              <a:rPr lang="cs-CZ" dirty="0"/>
              <a:t>Lze pojistit obec proti škodě způsobenou jejími volenými zástupci, zaměstnanci či úředníky</a:t>
            </a:r>
          </a:p>
          <a:p>
            <a:r>
              <a:rPr lang="cs-CZ" dirty="0"/>
              <a:t>ALE výluky např. u smluvních pokut, úmyslného trestného činu apod.</a:t>
            </a:r>
          </a:p>
        </p:txBody>
      </p:sp>
    </p:spTree>
    <p:extLst>
      <p:ext uri="{BB962C8B-B14F-4D97-AF65-F5344CB8AC3E}">
        <p14:creationId xmlns:p14="http://schemas.microsoft.com/office/powerpoint/2010/main" val="7253453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3E7E9BDE-FC2A-4155-995C-AC9763F8A7FF}"/>
              </a:ext>
            </a:extLst>
          </p:cNvPr>
          <p:cNvSpPr>
            <a:spLocks noGrp="1"/>
          </p:cNvSpPr>
          <p:nvPr>
            <p:ph type="title"/>
          </p:nvPr>
        </p:nvSpPr>
        <p:spPr>
          <a:xfrm>
            <a:off x="838200" y="1960660"/>
            <a:ext cx="10515600" cy="1325563"/>
          </a:xfrm>
        </p:spPr>
        <p:txBody>
          <a:bodyPr/>
          <a:lstStyle/>
          <a:p>
            <a:pPr algn="ctr"/>
            <a:r>
              <a:rPr lang="cs-CZ" dirty="0"/>
              <a:t>DĚKUJI ZA POZORNOST</a:t>
            </a:r>
          </a:p>
        </p:txBody>
      </p:sp>
    </p:spTree>
    <p:extLst>
      <p:ext uri="{BB962C8B-B14F-4D97-AF65-F5344CB8AC3E}">
        <p14:creationId xmlns:p14="http://schemas.microsoft.com/office/powerpoint/2010/main" val="38662756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dirty="0">
                <a:solidFill>
                  <a:srgbClr val="0070C0"/>
                </a:solidFill>
                <a:latin typeface="Calibri" panose="020F0502020204030204" pitchFamily="34" charset="0"/>
              </a:rPr>
              <a:t>Advokátní kancelář JUDr. Jakuba Blažka</a:t>
            </a:r>
            <a:endParaRPr lang="en-US" dirty="0"/>
          </a:p>
        </p:txBody>
      </p:sp>
      <p:sp>
        <p:nvSpPr>
          <p:cNvPr id="5" name="Zástupný symbol pro obsah 4"/>
          <p:cNvSpPr>
            <a:spLocks noGrp="1"/>
          </p:cNvSpPr>
          <p:nvPr>
            <p:ph idx="1"/>
          </p:nvPr>
        </p:nvSpPr>
        <p:spPr/>
        <p:txBody>
          <a:bodyPr>
            <a:normAutofit/>
          </a:bodyPr>
          <a:lstStyle/>
          <a:p>
            <a:endParaRPr lang="cs-CZ" dirty="0">
              <a:solidFill>
                <a:srgbClr val="0070C0"/>
              </a:solidFill>
              <a:latin typeface="Calibri" panose="020F0502020204030204" pitchFamily="34" charset="0"/>
              <a:hlinkClick r:id="" action="ppaction://noaction"/>
            </a:endParaRPr>
          </a:p>
          <a:p>
            <a:r>
              <a:rPr lang="cs-CZ" dirty="0">
                <a:solidFill>
                  <a:srgbClr val="0070C0"/>
                </a:solidFill>
                <a:latin typeface="Calibri" panose="020F0502020204030204" pitchFamily="34" charset="0"/>
                <a:hlinkClick r:id="" action="ppaction://noaction"/>
              </a:rPr>
              <a:t>www.blazekpartners.cz</a:t>
            </a:r>
          </a:p>
          <a:p>
            <a:r>
              <a:rPr lang="cs-CZ" dirty="0">
                <a:solidFill>
                  <a:srgbClr val="0070C0"/>
                </a:solidFill>
                <a:latin typeface="Calibri" panose="020F0502020204030204" pitchFamily="34" charset="0"/>
                <a:hlinkClick r:id="" action="ppaction://noaction"/>
              </a:rPr>
              <a:t>blazek@blazekpartners.cz</a:t>
            </a:r>
            <a:endParaRPr lang="cs-CZ" dirty="0">
              <a:solidFill>
                <a:srgbClr val="0070C0"/>
              </a:solidFill>
              <a:latin typeface="Calibri" panose="020F0502020204030204" pitchFamily="34" charset="0"/>
            </a:endParaRPr>
          </a:p>
          <a:p>
            <a:r>
              <a:rPr lang="cs-CZ" dirty="0">
                <a:solidFill>
                  <a:srgbClr val="0070C0"/>
                </a:solidFill>
                <a:latin typeface="Calibri" panose="020F0502020204030204" pitchFamily="34" charset="0"/>
              </a:rPr>
              <a:t>+ 420 721 886 021</a:t>
            </a:r>
          </a:p>
          <a:p>
            <a:r>
              <a:rPr lang="cs-CZ" dirty="0">
                <a:solidFill>
                  <a:srgbClr val="0070C0"/>
                </a:solidFill>
                <a:latin typeface="Calibri" panose="020F0502020204030204" pitchFamily="34" charset="0"/>
              </a:rPr>
              <a:t>Na Březince 1232/16, Praha 5, 150 00</a:t>
            </a:r>
          </a:p>
          <a:p>
            <a:endParaRPr lang="cs-CZ" dirty="0">
              <a:solidFill>
                <a:schemeClr val="tx1"/>
              </a:solidFill>
              <a:latin typeface="Calibri" panose="020F0502020204030204" pitchFamily="34" charset="0"/>
            </a:endParaRPr>
          </a:p>
          <a:p>
            <a:endParaRPr lang="cs-CZ" dirty="0"/>
          </a:p>
        </p:txBody>
      </p:sp>
    </p:spTree>
    <p:extLst>
      <p:ext uri="{BB962C8B-B14F-4D97-AF65-F5344CB8AC3E}">
        <p14:creationId xmlns:p14="http://schemas.microsoft.com/office/powerpoint/2010/main" val="1047119618"/>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7131</TotalTime>
  <Words>1483</Words>
  <Application>Microsoft Office PowerPoint</Application>
  <PresentationFormat>Širokoúhlá obrazovka</PresentationFormat>
  <Paragraphs>180</Paragraphs>
  <Slides>31</Slides>
  <Notes>2</Notes>
  <HiddenSlides>0</HiddenSlides>
  <MMClips>0</MMClips>
  <ScaleCrop>false</ScaleCrop>
  <HeadingPairs>
    <vt:vector size="6" baseType="variant">
      <vt:variant>
        <vt:lpstr>Použitá písma</vt:lpstr>
      </vt:variant>
      <vt:variant>
        <vt:i4>3</vt:i4>
      </vt:variant>
      <vt:variant>
        <vt:lpstr>Motiv</vt:lpstr>
      </vt:variant>
      <vt:variant>
        <vt:i4>1</vt:i4>
      </vt:variant>
      <vt:variant>
        <vt:lpstr>Nadpisy snímků</vt:lpstr>
      </vt:variant>
      <vt:variant>
        <vt:i4>31</vt:i4>
      </vt:variant>
    </vt:vector>
  </HeadingPairs>
  <TitlesOfParts>
    <vt:vector size="35" baseType="lpstr">
      <vt:lpstr>Arial</vt:lpstr>
      <vt:lpstr>Calibri</vt:lpstr>
      <vt:lpstr>Calibri Light</vt:lpstr>
      <vt:lpstr>Motiv Office</vt:lpstr>
      <vt:lpstr>Projekt „Podpora vzdělávání volených zástupců obcí I. typu“ reg. č. CZ.03.4.74/0.0/0.0/16_033/0002997 je spolufinancován z EU.</vt:lpstr>
      <vt:lpstr>NÁHRADA ŠKODY A BEZDŮVODNÉ OBOHACENÍ vymáhání náhrady škody a bezdůvodného obohacení ze strany obce</vt:lpstr>
      <vt:lpstr>Právní předpisy</vt:lpstr>
      <vt:lpstr>ODPOVĚDNOST ZA ŠKODU/ÚJMU</vt:lpstr>
      <vt:lpstr>Újma</vt:lpstr>
      <vt:lpstr>Povinnost prevence</vt:lpstr>
      <vt:lpstr>Nutná obrana a krajní nouze</vt:lpstr>
      <vt:lpstr>Předpoklady vzniku odpovědnosti za škodu</vt:lpstr>
      <vt:lpstr>Druhy odpovědnosti za škodu</vt:lpstr>
      <vt:lpstr>Objektivní odpovědnost</vt:lpstr>
      <vt:lpstr>Subjektivní odpovědnost</vt:lpstr>
      <vt:lpstr>Náhrada škody</vt:lpstr>
      <vt:lpstr>Snížení náhrady škody</vt:lpstr>
      <vt:lpstr>BEZDŮVODNÉ OBOHACENÍ</vt:lpstr>
      <vt:lpstr>Bezdůvodné obohacení</vt:lpstr>
      <vt:lpstr>Bezdůvodné obohacení – kazuistika </vt:lpstr>
      <vt:lpstr>VYMÁHÁNÍ ŠKODY A BEZDŮVODNÉHO OBOHACENÍ OBCÍ</vt:lpstr>
      <vt:lpstr>Povinnost obce vymáhat náhradu škody</vt:lpstr>
      <vt:lpstr>Výjimky z povinnosti vymáhat škodu či BO</vt:lpstr>
      <vt:lpstr>Kdo za obec škodu vymáhá</vt:lpstr>
      <vt:lpstr>Kdo může způsobit škodu obci</vt:lpstr>
      <vt:lpstr>Odpovědnost volených zástupců</vt:lpstr>
      <vt:lpstr>Odpovědnost volených zástupců</vt:lpstr>
      <vt:lpstr>Pracovněprávní odpovědnost</vt:lpstr>
      <vt:lpstr>Regresní vymáhání škody po úředníkovi za škodu způsobenou při výkonu veřejné moci</vt:lpstr>
      <vt:lpstr>Odpovědnost externího odborníka</vt:lpstr>
      <vt:lpstr>Postup při vymáhání škody</vt:lpstr>
      <vt:lpstr>Promlčecí lhůty</vt:lpstr>
      <vt:lpstr>Pojištění</vt:lpstr>
      <vt:lpstr>DĚKUJI ZA POZORNOST</vt:lpstr>
      <vt:lpstr>Advokátní kancelář JUDr. Jakuba Blažka</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Marta Kolárová</dc:creator>
  <cp:lastModifiedBy>Marcela Pacholíková</cp:lastModifiedBy>
  <cp:revision>268</cp:revision>
  <cp:lastPrinted>2018-02-07T10:55:42Z</cp:lastPrinted>
  <dcterms:created xsi:type="dcterms:W3CDTF">2015-09-01T16:50:33Z</dcterms:created>
  <dcterms:modified xsi:type="dcterms:W3CDTF">2018-02-09T13:22:36Z</dcterms:modified>
</cp:coreProperties>
</file>