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6"/>
  </p:notesMasterIdLst>
  <p:sldIdLst>
    <p:sldId id="337" r:id="rId2"/>
    <p:sldId id="338" r:id="rId3"/>
    <p:sldId id="339" r:id="rId4"/>
    <p:sldId id="380" r:id="rId5"/>
    <p:sldId id="454" r:id="rId6"/>
    <p:sldId id="458" r:id="rId7"/>
    <p:sldId id="459" r:id="rId8"/>
    <p:sldId id="455" r:id="rId9"/>
    <p:sldId id="460" r:id="rId10"/>
    <p:sldId id="457" r:id="rId11"/>
    <p:sldId id="456" r:id="rId12"/>
    <p:sldId id="388" r:id="rId13"/>
    <p:sldId id="451" r:id="rId14"/>
    <p:sldId id="433" r:id="rId15"/>
    <p:sldId id="437" r:id="rId16"/>
    <p:sldId id="438" r:id="rId17"/>
    <p:sldId id="439" r:id="rId18"/>
    <p:sldId id="432" r:id="rId19"/>
    <p:sldId id="434" r:id="rId20"/>
    <p:sldId id="435" r:id="rId21"/>
    <p:sldId id="436" r:id="rId22"/>
    <p:sldId id="440" r:id="rId23"/>
    <p:sldId id="441" r:id="rId24"/>
    <p:sldId id="444" r:id="rId25"/>
    <p:sldId id="442" r:id="rId26"/>
    <p:sldId id="445" r:id="rId27"/>
    <p:sldId id="447" r:id="rId28"/>
    <p:sldId id="446" r:id="rId29"/>
    <p:sldId id="452" r:id="rId30"/>
    <p:sldId id="448" r:id="rId31"/>
    <p:sldId id="443" r:id="rId32"/>
    <p:sldId id="453" r:id="rId33"/>
    <p:sldId id="368" r:id="rId34"/>
    <p:sldId id="369" r:id="rId3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5D450B93-78BE-E74C-9C12-B2687FB28146}">
          <p14:sldIdLst>
            <p14:sldId id="337"/>
            <p14:sldId id="338"/>
            <p14:sldId id="339"/>
            <p14:sldId id="380"/>
            <p14:sldId id="454"/>
            <p14:sldId id="458"/>
            <p14:sldId id="459"/>
            <p14:sldId id="455"/>
            <p14:sldId id="460"/>
            <p14:sldId id="457"/>
            <p14:sldId id="456"/>
            <p14:sldId id="388"/>
            <p14:sldId id="451"/>
            <p14:sldId id="433"/>
            <p14:sldId id="437"/>
            <p14:sldId id="438"/>
            <p14:sldId id="439"/>
            <p14:sldId id="432"/>
            <p14:sldId id="434"/>
            <p14:sldId id="435"/>
            <p14:sldId id="436"/>
            <p14:sldId id="440"/>
            <p14:sldId id="441"/>
            <p14:sldId id="444"/>
            <p14:sldId id="442"/>
            <p14:sldId id="445"/>
            <p14:sldId id="447"/>
            <p14:sldId id="446"/>
            <p14:sldId id="452"/>
            <p14:sldId id="448"/>
            <p14:sldId id="443"/>
            <p14:sldId id="453"/>
            <p14:sldId id="368"/>
            <p14:sldId id="36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92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8" autoAdjust="0"/>
    <p:restoredTop sz="95321"/>
  </p:normalViewPr>
  <p:slideViewPr>
    <p:cSldViewPr snapToGrid="0" snapToObjects="1">
      <p:cViewPr varScale="1">
        <p:scale>
          <a:sx n="70" d="100"/>
          <a:sy n="70" d="100"/>
        </p:scale>
        <p:origin x="72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CE1B54-012A-0446-8E44-AA7995121DE3}" type="datetimeFigureOut">
              <a:rPr lang="en-US" smtClean="0"/>
              <a:t>2/7/2018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A83E7-03C7-E941-A025-3BF86B114C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172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48352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573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C2504948-7C78-475D-A0B5-3C0A7827051A}" type="datetime1">
              <a:rPr lang="cs-CZ"/>
              <a:pPr/>
              <a:t>7. 2. 2018</a:t>
            </a:fld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F4397AF1-911E-4DE1-AE65-F452735E25E4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0582322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75427E3B-3DDE-4386-89BC-1FB983789EBB}" type="datetime1">
              <a:rPr lang="cs-CZ"/>
              <a:pPr/>
              <a:t>7. 2. 2018</a:t>
            </a:fld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85AB7D3C-FFD4-4BD4-B79E-938598B3A21F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70756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AE63823B-585B-4862-81AA-02B1C8E25B3F}" type="datetime1">
              <a:rPr lang="cs-CZ"/>
              <a:pPr/>
              <a:t>7. 2. 2018</a:t>
            </a:fld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8CA547EC-0A2A-46E1-B407-6B2DBADBDED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47014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8ECDBA31-E1A3-4C40-AFFE-AA2D2D17E0F3}" type="datetime1">
              <a:rPr lang="cs-CZ"/>
              <a:pPr/>
              <a:t>7. 2. 2018</a:t>
            </a:fld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E466EE9B-0B84-4630-A8B2-78F3F592B681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649872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E6B2C3E1-E2F1-42E5-A186-05CD5157EF5A}" type="datetime1">
              <a:rPr lang="cs-CZ"/>
              <a:pPr/>
              <a:t>7. 2. 2018</a:t>
            </a:fld>
            <a:endParaRPr/>
          </a:p>
        </p:txBody>
      </p:sp>
      <p:sp>
        <p:nvSpPr>
          <p:cNvPr id="8" name="Zástupný symbol pro zápatí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9" name="Zástupný symbol pro číslo snímku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C3790388-E7A2-4C1B-ADE5-EDFEF2205EC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98660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D7C830DB-12B3-4EF3-AF81-97C12277B4AD}" type="datetime1">
              <a:rPr lang="cs-CZ"/>
              <a:pPr/>
              <a:t>7. 2. 2018</a:t>
            </a:fld>
            <a:endParaRPr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8559FAC4-F102-47A6-9F3A-91F1C3C05741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9798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742FDF54-7D8A-47DA-B051-E6BF8171DD4D}" type="datetime1">
              <a:rPr lang="cs-CZ"/>
              <a:pPr/>
              <a:t>7. 2. 2018</a:t>
            </a:fld>
            <a:endParaRPr/>
          </a:p>
        </p:txBody>
      </p:sp>
      <p:sp>
        <p:nvSpPr>
          <p:cNvPr id="3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Zástupný symbol pro číslo snímku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679C5256-04F0-4E5B-BB2B-23493FC20127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23080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2FCDE71B-BF57-41F1-8C55-2AE1EEFFCCAA}" type="datetime1">
              <a:rPr lang="cs-CZ"/>
              <a:pPr/>
              <a:t>7. 2. 2018</a:t>
            </a:fld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8F8ABD80-2545-4634-AC38-80908E5EE7E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47232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04B125E6-80D0-4D13-9705-3B1B95AEC0A1}" type="datetime1">
              <a:rPr lang="cs-CZ"/>
              <a:pPr/>
              <a:t>7. 2. 2018</a:t>
            </a:fld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9A4AFEED-79AF-45AC-9A33-8B5F40AB8132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81830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B081F347-9D06-460B-9035-BEC6C417717C}" type="datetime1">
              <a:rPr lang="cs-CZ"/>
              <a:pPr/>
              <a:t>7. 2. 2018</a:t>
            </a:fld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0F04309A-5633-4EFC-BBE0-D781EAD60B14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49446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FD3E48F9-8229-43F0-BC82-6E00420800C1}" type="datetime1">
              <a:rPr lang="cs-CZ"/>
              <a:pPr/>
              <a:t>7. 2. 2018</a:t>
            </a:fld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0A47EC3C-A2F6-4959-A496-60B76F625E82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1196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fld id="{124A306A-BC34-4D63-89AE-7706040DDC10}" type="datetime1">
              <a:rPr lang="cs-CZ" smtClean="0"/>
              <a:pPr/>
              <a:t>7. 2. 2018</a:t>
            </a:fld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fld id="{3AD766A9-51B8-486F-BB66-479BFF86D521}" type="slidenum">
              <a:rPr smtClean="0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1321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cs-CZ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cs-CZ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cs-CZ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cs-CZ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cs-CZ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1849438"/>
          </a:xfrm>
        </p:spPr>
        <p:txBody>
          <a:bodyPr/>
          <a:lstStyle/>
          <a:p>
            <a:pPr lvl="0"/>
            <a:r>
              <a:rPr lang="cs-CZ" sz="2000" b="1"/>
              <a:t>Projekt „Podpora vzdělávání volených zástupců obcí I. typu“ reg. č. CZ.03.4.74/0.0/0.0/16_033/0002997 je spolufinancován z EU.</a:t>
            </a:r>
            <a:endParaRPr lang="cs-CZ" sz="2000"/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524003" y="3227292"/>
            <a:ext cx="9731191" cy="2487707"/>
          </a:xfrm>
        </p:spPr>
        <p:txBody>
          <a:bodyPr/>
          <a:lstStyle/>
          <a:p>
            <a:pPr lvl="0">
              <a:lnSpc>
                <a:spcPct val="80000"/>
              </a:lnSpc>
            </a:pPr>
            <a:r>
              <a:rPr lang="cs-CZ" sz="3500" dirty="0"/>
              <a:t>Webinář na téma </a:t>
            </a:r>
          </a:p>
          <a:p>
            <a:pPr lvl="0">
              <a:lnSpc>
                <a:spcPct val="80000"/>
              </a:lnSpc>
            </a:pPr>
            <a:r>
              <a:rPr lang="cs-CZ" sz="3500" dirty="0"/>
              <a:t>„Nemovitosti – nakládání s nemovitostmi ve vlastnictví obce“ </a:t>
            </a:r>
          </a:p>
          <a:p>
            <a:pPr lvl="0">
              <a:lnSpc>
                <a:spcPct val="80000"/>
              </a:lnSpc>
            </a:pPr>
            <a:endParaRPr lang="cs-CZ" sz="1500" dirty="0"/>
          </a:p>
          <a:p>
            <a:pPr lvl="0">
              <a:lnSpc>
                <a:spcPct val="80000"/>
              </a:lnSpc>
            </a:pPr>
            <a:r>
              <a:rPr lang="cs-CZ" sz="2000" dirty="0"/>
              <a:t>Webinář je realizován v rámci aktivity Metodicko-právní poradenství (vzdělávání), která je součástí projektu „Podpora volených zástupců obcí I. typu“.</a:t>
            </a:r>
          </a:p>
        </p:txBody>
      </p:sp>
      <p:pic>
        <p:nvPicPr>
          <p:cNvPr id="4" name="Obrázek 6" descr="W:\PUBLICITA\VIZUÁLNÍ_IDENTITA\loga\OPZ\logo_OPZ_barev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750755" y="1242751"/>
            <a:ext cx="4690067" cy="97199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934602" y="1206843"/>
            <a:ext cx="1733400" cy="971998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340925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3225901"/>
          </a:xfrm>
        </p:spPr>
        <p:txBody>
          <a:bodyPr anchor="ctr">
            <a:normAutofit/>
          </a:bodyPr>
          <a:lstStyle/>
          <a:p>
            <a:r>
              <a:rPr lang="cs-CZ" cap="small" dirty="0"/>
              <a:t>Nemovitosti – nakládání s nemovitostmi ve vlastnictví obce</a:t>
            </a:r>
            <a:endParaRPr lang="en-US" cap="small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524000" y="4574804"/>
            <a:ext cx="9144000" cy="1655762"/>
          </a:xfrm>
        </p:spPr>
        <p:txBody>
          <a:bodyPr/>
          <a:lstStyle/>
          <a:p>
            <a:r>
              <a:rPr lang="cs-CZ" sz="3600" dirty="0">
                <a:solidFill>
                  <a:schemeClr val="tx1"/>
                </a:solidFill>
                <a:latin typeface="Calibri" panose="020F0502020204030204" pitchFamily="34" charset="0"/>
              </a:rPr>
              <a:t>JUDr. Jakub Blažek, advokát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6666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Právní předpisy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zákon č. 89/2012 Sb., občanský zákoník (OZ)</a:t>
            </a:r>
          </a:p>
          <a:p>
            <a:r>
              <a:rPr lang="cs-CZ" dirty="0"/>
              <a:t>zákon č. 128/2000 Sb., zákon o obcích (</a:t>
            </a:r>
            <a:r>
              <a:rPr lang="cs-CZ" dirty="0" err="1"/>
              <a:t>OZř</a:t>
            </a:r>
            <a:r>
              <a:rPr lang="cs-CZ" dirty="0"/>
              <a:t>)</a:t>
            </a:r>
          </a:p>
          <a:p>
            <a:r>
              <a:rPr lang="cs-CZ" dirty="0"/>
              <a:t>zákon č. 256/2013 Sb., </a:t>
            </a:r>
            <a:r>
              <a:rPr lang="pt-BR" dirty="0"/>
              <a:t>o katastru nemovitostí (katastrální zákon)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vyhláška č. 357/2013 Sb., o katastru nemovitostí (katastrální vyhláška)</a:t>
            </a:r>
          </a:p>
          <a:p>
            <a:r>
              <a:rPr lang="cs-CZ" dirty="0"/>
              <a:t>zákon č. 13/1997 Sb., o pozemních komunikacích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50239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A2DF6A6-3D6D-40C2-ADF8-E9F4C1EF4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Nemovitost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C0C8B18B-9A8A-40DB-83F0-94B137C0F7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lvl="0"/>
            <a:r>
              <a:rPr lang="cs-CZ" dirty="0"/>
              <a:t>Dělení věcí na movité a nemovité </a:t>
            </a:r>
          </a:p>
          <a:p>
            <a:pPr lvl="1"/>
            <a:r>
              <a:rPr lang="cs-CZ" dirty="0"/>
              <a:t>V OZ pozitivní taxativní definice nemovitých věcí, všechny zbylé jsou movité</a:t>
            </a:r>
          </a:p>
          <a:p>
            <a:pPr lvl="0"/>
            <a:r>
              <a:rPr lang="cs-CZ" dirty="0"/>
              <a:t>Nemovitými věcmi jsou:</a:t>
            </a:r>
          </a:p>
          <a:p>
            <a:pPr lvl="1"/>
            <a:r>
              <a:rPr lang="cs-CZ" dirty="0"/>
              <a:t>Pozemky a podzemní stavby se samostatným účelovým určením, věcná práva k nim</a:t>
            </a:r>
          </a:p>
          <a:p>
            <a:pPr lvl="1"/>
            <a:r>
              <a:rPr lang="cs-CZ" dirty="0"/>
              <a:t>Práva, která za nemovitosti prohlásí zákon (právo stavby)</a:t>
            </a:r>
          </a:p>
          <a:p>
            <a:pPr lvl="1"/>
            <a:r>
              <a:rPr lang="cs-CZ" dirty="0"/>
              <a:t>Jiné věci, o kterých zákon stanoví, že nejsou součástí pozemku, ale nelze je přenést bez porušení jejich podstaty (např. pozemní </a:t>
            </a:r>
            <a:r>
              <a:rPr lang="cs-CZ" dirty="0" smtClean="0"/>
              <a:t>komunikace, trafostanice)</a:t>
            </a:r>
            <a:endParaRPr lang="cs-CZ" dirty="0"/>
          </a:p>
          <a:p>
            <a:pPr lvl="1"/>
            <a:r>
              <a:rPr lang="cs-CZ" dirty="0"/>
              <a:t>jednotka (byt a společné části)</a:t>
            </a:r>
          </a:p>
          <a:p>
            <a:pPr lvl="1"/>
            <a:r>
              <a:rPr lang="cs-CZ" dirty="0"/>
              <a:t>stavba spojená se zemí pevným základem, která není podle dosavadních právních předpisů součástí pozemku, na němž je zřízena, a je ke dni nabytí účinnosti NOZ ve vlastnictví osoby odlišné od vlastníka pozemku</a:t>
            </a:r>
            <a:r>
              <a:rPr lang="cs-CZ" dirty="0">
                <a:solidFill>
                  <a:srgbClr val="FF0000"/>
                </a:solidFill>
              </a:rPr>
              <a:t> </a:t>
            </a:r>
          </a:p>
          <a:p>
            <a:pPr lvl="0"/>
            <a:r>
              <a:rPr lang="cs-CZ" dirty="0" smtClean="0"/>
              <a:t>Zásada </a:t>
            </a:r>
            <a:r>
              <a:rPr lang="cs-CZ" dirty="0" err="1"/>
              <a:t>superficies</a:t>
            </a:r>
            <a:r>
              <a:rPr lang="cs-CZ" dirty="0"/>
              <a:t> </a:t>
            </a:r>
            <a:r>
              <a:rPr lang="cs-CZ" dirty="0" err="1"/>
              <a:t>solo</a:t>
            </a:r>
            <a:r>
              <a:rPr lang="cs-CZ" dirty="0"/>
              <a:t> cedit – s účinností OZ se stavby stávají součástí pozemku, na kterém stojí, za předpokladu, že mají shodného </a:t>
            </a:r>
            <a:r>
              <a:rPr lang="cs-CZ" dirty="0" smtClean="0"/>
              <a:t>vlastníka (zástava také brání spojení stavby s pozemkem)</a:t>
            </a:r>
            <a:endParaRPr lang="cs-CZ" dirty="0"/>
          </a:p>
          <a:p>
            <a:pPr lvl="1"/>
            <a:r>
              <a:rPr lang="cs-CZ" dirty="0"/>
              <a:t>§3056 – vlastník pozemku a vlastník stavby stojící na tomto pozemku mají vzájemně předkupní právo; lze-li část pozemku se stavbou oddělit, aniž to podstatně ztíží jejich užívání a požívání, vztahuje se předkupní právo jen na část pozemku nezbytnou pro výkon vlastnického práva ke stavbě</a:t>
            </a:r>
          </a:p>
          <a:p>
            <a:pPr lvl="0"/>
            <a:r>
              <a:rPr lang="cs-CZ" dirty="0" smtClean="0"/>
              <a:t>Zřízení</a:t>
            </a:r>
            <a:r>
              <a:rPr lang="cs-CZ" dirty="0"/>
              <a:t>, převod, změna nebo zrušení </a:t>
            </a:r>
            <a:r>
              <a:rPr lang="cs-CZ" sz="2900" dirty="0"/>
              <a:t>věcného práva k nemovitosti vyžaduje písemnou formu právního jednání a podpisy na téže listině</a:t>
            </a:r>
          </a:p>
          <a:p>
            <a:pPr lvl="1"/>
            <a:r>
              <a:rPr lang="cs-CZ" dirty="0"/>
              <a:t>Podpisy na smlouvě musejí být ověřené, aby byla prokázána vůle jednající osoby</a:t>
            </a:r>
          </a:p>
          <a:p>
            <a:pPr lvl="1"/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42735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Práva týkající se nemovitostí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Věcná práva</a:t>
            </a:r>
          </a:p>
          <a:p>
            <a:pPr lvl="1"/>
            <a:r>
              <a:rPr lang="cs-CZ" dirty="0"/>
              <a:t>Plné nebo částečné panství nad věcí</a:t>
            </a:r>
          </a:p>
          <a:p>
            <a:pPr lvl="1"/>
            <a:r>
              <a:rPr lang="cs-CZ" dirty="0"/>
              <a:t>Působí proti všem</a:t>
            </a:r>
          </a:p>
          <a:p>
            <a:pPr lvl="1"/>
            <a:r>
              <a:rPr lang="cs-CZ" dirty="0"/>
              <a:t>Vlastnické právo, držba a věcná práva k věci cizí (právo stavby, věcná břemena, zástavní právo, zadržovací právo, předkupní právo)</a:t>
            </a:r>
          </a:p>
          <a:p>
            <a:r>
              <a:rPr lang="cs-CZ" dirty="0"/>
              <a:t>X Závazková práva </a:t>
            </a:r>
          </a:p>
          <a:p>
            <a:pPr lvl="1"/>
            <a:r>
              <a:rPr lang="cs-CZ" dirty="0"/>
              <a:t>Působí pouze mezi stranami</a:t>
            </a:r>
          </a:p>
          <a:p>
            <a:pPr lvl="1"/>
            <a:r>
              <a:rPr lang="cs-CZ" dirty="0"/>
              <a:t>Závazky z právních jednání, z deliktů, z jiných právních důvodů</a:t>
            </a:r>
          </a:p>
          <a:p>
            <a:r>
              <a:rPr lang="cs-CZ" dirty="0"/>
              <a:t>S nemovitostmi lze disponovat jak </a:t>
            </a:r>
            <a:r>
              <a:rPr lang="cs-CZ" u="sng" dirty="0" err="1"/>
              <a:t>věcněprávně</a:t>
            </a:r>
            <a:r>
              <a:rPr lang="cs-CZ" dirty="0"/>
              <a:t> (převod vlastnictví, zřízení zástavního práva), tak </a:t>
            </a:r>
            <a:r>
              <a:rPr lang="cs-CZ" u="sng" dirty="0"/>
              <a:t>obligačně</a:t>
            </a:r>
            <a:r>
              <a:rPr lang="cs-CZ" dirty="0"/>
              <a:t> (smlouva o nájmu, výprosa, pacht)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20439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4504ED1C-2CD9-49CA-89B8-1812E20A1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Věcná břemena/služebnosti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11FD5AF3-2EEB-41CA-BA6D-FC69F76C7D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Služebnosti</a:t>
            </a:r>
          </a:p>
          <a:p>
            <a:pPr lvl="1"/>
            <a:r>
              <a:rPr lang="cs-CZ" dirty="0"/>
              <a:t>postihuje vlastníka věci jako věcné právo tak, že musí ve prospěch jiného něco trpět nebo něčeho se zdržet</a:t>
            </a:r>
          </a:p>
          <a:p>
            <a:pPr lvl="1"/>
            <a:r>
              <a:rPr lang="cs-CZ" dirty="0"/>
              <a:t>Nabytí</a:t>
            </a:r>
          </a:p>
          <a:p>
            <a:pPr lvl="2"/>
            <a:r>
              <a:rPr lang="cs-CZ" dirty="0"/>
              <a:t>smlouvou, pořízením pro případ smrti, vydržením po dobu potřebnou k vydržení vlastnického práva k věci, ze zákona nebo rozhodnutím orgánu veřejné moci </a:t>
            </a:r>
          </a:p>
          <a:p>
            <a:pPr lvl="1"/>
            <a:r>
              <a:rPr lang="cs-CZ" dirty="0"/>
              <a:t>Vznik – zápisem do KN nebo účinností nabývacího titulu</a:t>
            </a:r>
          </a:p>
          <a:p>
            <a:pPr lvl="1"/>
            <a:r>
              <a:rPr lang="cs-CZ" dirty="0"/>
              <a:t>osobní </a:t>
            </a:r>
            <a:r>
              <a:rPr lang="cs-CZ" dirty="0" smtClean="0"/>
              <a:t>– ve prospěch konkrétní osoby</a:t>
            </a:r>
            <a:endParaRPr lang="cs-CZ" dirty="0"/>
          </a:p>
          <a:p>
            <a:pPr lvl="2"/>
            <a:r>
              <a:rPr lang="cs-CZ" dirty="0"/>
              <a:t>užívací (taktéž služebnost bytu), požívací</a:t>
            </a:r>
          </a:p>
          <a:p>
            <a:pPr lvl="1"/>
            <a:r>
              <a:rPr lang="cs-CZ" dirty="0" smtClean="0"/>
              <a:t>Pozemkové – ve prospěch určité věci – obvykle k tíži konkrétní věci</a:t>
            </a:r>
            <a:endParaRPr lang="cs-CZ" dirty="0"/>
          </a:p>
          <a:p>
            <a:pPr lvl="2"/>
            <a:r>
              <a:rPr lang="cs-CZ" dirty="0"/>
              <a:t>OZ uvádí několik typů, lze ale uzavřít i jiné: např. služebnost inženýrské sítě, služebnost stezky, průhonu a cesty, právo pastvy</a:t>
            </a:r>
          </a:p>
          <a:p>
            <a:r>
              <a:rPr lang="cs-CZ" dirty="0"/>
              <a:t>Reálná břemena</a:t>
            </a:r>
          </a:p>
          <a:p>
            <a:pPr lvl="2"/>
            <a:r>
              <a:rPr lang="cs-CZ" dirty="0"/>
              <a:t>Zavazují vlastníka, aby něco aktivně konal</a:t>
            </a:r>
          </a:p>
          <a:p>
            <a:pPr lvl="2"/>
            <a:r>
              <a:rPr lang="cs-CZ" dirty="0"/>
              <a:t>Pouze u věcí zapisovaných do KN</a:t>
            </a:r>
          </a:p>
          <a:p>
            <a:pPr lvl="2"/>
            <a:r>
              <a:rPr lang="cs-CZ" dirty="0"/>
              <a:t>Např. závazek dlužníka vůči oprávněné osobě - dočasný vlastník věci je jako dlužník zavázán vůči oprávněné osobě něco jí dávat nebo něco konat</a:t>
            </a:r>
          </a:p>
          <a:p>
            <a:pPr lvl="2"/>
            <a:r>
              <a:rPr lang="cs-CZ" dirty="0"/>
              <a:t>Používá se zřídka</a:t>
            </a:r>
          </a:p>
        </p:txBody>
      </p:sp>
    </p:spTree>
    <p:extLst>
      <p:ext uri="{BB962C8B-B14F-4D97-AF65-F5344CB8AC3E}">
        <p14:creationId xmlns:p14="http://schemas.microsoft.com/office/powerpoint/2010/main" val="18641020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E4CCA853-D678-40C9-9080-BD42E1F77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Právo stavby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533C33A5-9EDF-4CF2-9BF5-21D9815836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Právo jiné osoby (stavebníka) mít na povrchu nebo pod povrchem pozemku stavbu</a:t>
            </a:r>
          </a:p>
          <a:p>
            <a:r>
              <a:rPr lang="cs-CZ" dirty="0"/>
              <a:t>Nezáleží na tom, zda se jedná o stavbu již zřízenou či dosud nezřízenou</a:t>
            </a:r>
          </a:p>
          <a:p>
            <a:r>
              <a:rPr lang="cs-CZ" dirty="0"/>
              <a:t>Podle OZ je toto právo věcí nemovitou </a:t>
            </a:r>
          </a:p>
          <a:p>
            <a:r>
              <a:rPr lang="cs-CZ" dirty="0" smtClean="0"/>
              <a:t>Otázka daňových dopadů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60837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Katastr nemovitostí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18559" y="1825625"/>
            <a:ext cx="10515600" cy="4351338"/>
          </a:xfrm>
        </p:spPr>
        <p:txBody>
          <a:bodyPr/>
          <a:lstStyle/>
          <a:p>
            <a:r>
              <a:rPr lang="cs-CZ" dirty="0"/>
              <a:t>veřejný seznam obsahující soubor údajů o nemovitých věcech a zahrnující jejich soupis, popis, jejich geometrické a polohové určení a zápis práv k těmto nemovitostem</a:t>
            </a:r>
          </a:p>
          <a:p>
            <a:r>
              <a:rPr lang="cs-CZ" dirty="0"/>
              <a:t>Slouží k ochraně práv k nemovitostem, pro účely daní, poplatků a jiných obdobných peněžitých plnění, k ochraně životního prostředí, k ochraně nerostného bohatství, k ochraně zájmů státní památkové péče, pro rozvoj území, k oceňování nemovitostí, pro účely vědecké, hospodářské a statistické</a:t>
            </a:r>
          </a:p>
        </p:txBody>
      </p:sp>
    </p:spTree>
    <p:extLst>
      <p:ext uri="{BB962C8B-B14F-4D97-AF65-F5344CB8AC3E}">
        <p14:creationId xmlns:p14="http://schemas.microsoft.com/office/powerpoint/2010/main" val="8927075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BECB3B39-B286-477B-9AC1-95D3671F9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Zásada materiální publicity a dobrá víra v zápis v KN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3BDE4B69-57B8-40B7-9AF1-D8DCAEC6D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fontAlgn="ctr"/>
            <a:r>
              <a:rPr lang="cs-CZ" dirty="0"/>
              <a:t>Je-li do veřejného seznamu zapsáno právo k věci, </a:t>
            </a:r>
            <a:r>
              <a:rPr lang="cs-CZ" u="sng" dirty="0"/>
              <a:t>neomlouvá nikoho neznalost zapsaného údaje</a:t>
            </a:r>
            <a:r>
              <a:rPr lang="cs-CZ" dirty="0"/>
              <a:t> </a:t>
            </a:r>
          </a:p>
          <a:p>
            <a:pPr fontAlgn="ctr"/>
            <a:r>
              <a:rPr lang="cs-CZ" dirty="0"/>
              <a:t>Je-li právo k věci zapsáno do veřejného seznamu, má se za to, že bylo zapsáno v souladu se skutečným právním stavem. Bylo-li právo k věci z veřejného seznamu vymazáno, má se za to, že neexistuje.</a:t>
            </a:r>
          </a:p>
          <a:p>
            <a:pPr fontAlgn="ctr"/>
            <a:endParaRPr lang="cs-CZ" dirty="0"/>
          </a:p>
          <a:p>
            <a:pPr fontAlgn="ctr"/>
            <a:r>
              <a:rPr lang="cs-CZ" dirty="0"/>
              <a:t>Není-li stav zapsaný ve veřejném seznamu v souladu se skutečným právním stavem, </a:t>
            </a:r>
            <a:r>
              <a:rPr lang="cs-CZ" u="sng" dirty="0"/>
              <a:t>svědčí zapsaný stav ve prospěch osoby, která nabyla věcné právo za úplatu v dobré víře od osoby k tomu oprávněné podle zapsaného stavu</a:t>
            </a:r>
            <a:r>
              <a:rPr lang="cs-CZ" dirty="0"/>
              <a:t> </a:t>
            </a:r>
          </a:p>
          <a:p>
            <a:pPr fontAlgn="ctr"/>
            <a:r>
              <a:rPr lang="cs-CZ" dirty="0"/>
              <a:t>Dobrá víra se posuzuje k době, kdy k právnímu jednání došlo; vzniká-li však věcné právo až zápisem do veřejného seznamu, pak k době podání návrhu na zápis</a:t>
            </a:r>
          </a:p>
          <a:p>
            <a:pPr fontAlgn="ctr"/>
            <a:r>
              <a:rPr lang="cs-CZ" dirty="0"/>
              <a:t>Výjimky: nezbytná cesta, výměnek, věcné právo vznikající ze zákona bez zřetele na stav zápisů ve veřejném seznamu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21312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1774FEA-0388-4A9F-956E-D062E4636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je předmětem vkladu do KN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9CE0492B-29DB-4838-90FB-4D92EF8CAB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6800" dirty="0"/>
              <a:t>vznik, změna, zánik, promlčení a uznání existence nebo neexistence těchto práv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cs-CZ" sz="6400" dirty="0"/>
              <a:t>a) vlastnické právo,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cs-CZ" sz="6400" dirty="0"/>
              <a:t>b) právo stavby,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cs-CZ" sz="6400" dirty="0"/>
              <a:t>c) věcné břemeno,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cs-CZ" sz="6400" dirty="0"/>
              <a:t>d) zástavní právo,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cs-CZ" sz="6400" dirty="0"/>
              <a:t>e) budoucí zástavní právo,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cs-CZ" sz="6400" dirty="0"/>
              <a:t>f) podzástavní právo,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cs-CZ" sz="6400" dirty="0"/>
              <a:t>g) předkupní právo, …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cs-CZ" sz="6400" dirty="0"/>
              <a:t>k) výhrada vlastnického práva,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cs-CZ" sz="6400" dirty="0"/>
              <a:t>l) výhrada práva zpětné koupě,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cs-CZ" sz="6400" dirty="0"/>
              <a:t>m) výhrada práva zpětného prodeje,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cs-CZ" sz="6400" dirty="0"/>
              <a:t>n) zákaz zcizení nebo zatížení,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cs-CZ" sz="6400" dirty="0"/>
              <a:t>o) výhrada práva lepšího kupce,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cs-CZ" sz="6400" dirty="0"/>
              <a:t>p) ujednání o koupi na zkoušku,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cs-CZ" sz="6400" dirty="0"/>
              <a:t>q) nájem, požádá-li o to vlastník nebo nájemce se souhlasem vlastníka,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cs-CZ" sz="6400" dirty="0"/>
              <a:t>r) pacht, požádá-li o to vlastník nebo pachtýř se souhlasem vlastníka,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cs-CZ" sz="6400" dirty="0"/>
              <a:t>s) vzdání se práva na náhradu škody na pozemku.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88034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Definice nemovitostí ve smlouvě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>
                <a:solidFill>
                  <a:schemeClr val="tx1"/>
                </a:solidFill>
              </a:rPr>
              <a:t>Katastrální zákon (</a:t>
            </a:r>
            <a:r>
              <a:rPr lang="cs-CZ" dirty="0" smtClean="0">
                <a:solidFill>
                  <a:schemeClr val="tx1"/>
                </a:solidFill>
              </a:rPr>
              <a:t>256/2013 Sb.) </a:t>
            </a:r>
            <a:r>
              <a:rPr lang="cs-CZ" dirty="0">
                <a:solidFill>
                  <a:schemeClr val="tx1"/>
                </a:solidFill>
              </a:rPr>
              <a:t>ve svém § 8 určuje, jak musí být nemovitosti definovány pro zápis do katastru nemovitostí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Pozemek – parcelním číslem s uvedením názvu katastrálního území,  ve kterém leží (pozemek </a:t>
            </a:r>
            <a:r>
              <a:rPr lang="cs-CZ" dirty="0" err="1">
                <a:solidFill>
                  <a:schemeClr val="tx1"/>
                </a:solidFill>
              </a:rPr>
              <a:t>parc</a:t>
            </a:r>
            <a:r>
              <a:rPr lang="cs-CZ" dirty="0">
                <a:solidFill>
                  <a:schemeClr val="tx1"/>
                </a:solidFill>
              </a:rPr>
              <a:t> č. 569, k. </a:t>
            </a:r>
            <a:r>
              <a:rPr lang="cs-CZ" dirty="0" err="1">
                <a:solidFill>
                  <a:schemeClr val="tx1"/>
                </a:solidFill>
              </a:rPr>
              <a:t>ú.</a:t>
            </a:r>
            <a:r>
              <a:rPr lang="cs-CZ" dirty="0">
                <a:solidFill>
                  <a:schemeClr val="tx1"/>
                </a:solidFill>
              </a:rPr>
              <a:t> Bubeneč)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Budova (není-li součástí pozemku ani práva stavby) – označení pozemku, na němž je postavena, číslem popisným nebo číslem evidenčním, pokud se číslo popisné ani číslo evidenční nepřiděluje musí být dodán způsob využití </a:t>
            </a:r>
            <a:r>
              <a:rPr lang="cs-CZ" dirty="0">
                <a:solidFill>
                  <a:srgbClr val="FF0000"/>
                </a:solidFill>
              </a:rPr>
              <a:t>(budova č. p. </a:t>
            </a:r>
            <a:r>
              <a:rPr lang="cs-CZ" dirty="0" smtClean="0">
                <a:solidFill>
                  <a:srgbClr val="FF0000"/>
                </a:solidFill>
              </a:rPr>
              <a:t>123/budova bez </a:t>
            </a:r>
            <a:r>
              <a:rPr lang="cs-CZ" dirty="0" err="1" smtClean="0">
                <a:solidFill>
                  <a:srgbClr val="FF0000"/>
                </a:solidFill>
              </a:rPr>
              <a:t>č.e</a:t>
            </a:r>
            <a:r>
              <a:rPr lang="cs-CZ" dirty="0" smtClean="0">
                <a:solidFill>
                  <a:srgbClr val="FF0000"/>
                </a:solidFill>
              </a:rPr>
              <a:t>./č.p. – garáž, stojící na </a:t>
            </a:r>
            <a:r>
              <a:rPr lang="cs-CZ" dirty="0">
                <a:solidFill>
                  <a:srgbClr val="FF0000"/>
                </a:solidFill>
              </a:rPr>
              <a:t>pozemku </a:t>
            </a:r>
            <a:r>
              <a:rPr lang="cs-CZ" dirty="0" err="1">
                <a:solidFill>
                  <a:srgbClr val="FF0000"/>
                </a:solidFill>
              </a:rPr>
              <a:t>parc</a:t>
            </a:r>
            <a:r>
              <a:rPr lang="cs-CZ" dirty="0">
                <a:solidFill>
                  <a:srgbClr val="FF0000"/>
                </a:solidFill>
              </a:rPr>
              <a:t> č. 569, k. </a:t>
            </a:r>
            <a:r>
              <a:rPr lang="cs-CZ" dirty="0" err="1">
                <a:solidFill>
                  <a:srgbClr val="FF0000"/>
                </a:solidFill>
              </a:rPr>
              <a:t>ú.</a:t>
            </a:r>
            <a:r>
              <a:rPr lang="cs-CZ" dirty="0">
                <a:solidFill>
                  <a:srgbClr val="FF0000"/>
                </a:solidFill>
              </a:rPr>
              <a:t> Bubeneč</a:t>
            </a:r>
            <a:r>
              <a:rPr lang="cs-CZ" dirty="0" smtClean="0">
                <a:solidFill>
                  <a:srgbClr val="FF0000"/>
                </a:solidFill>
              </a:rPr>
              <a:t>,)</a:t>
            </a:r>
            <a:endParaRPr lang="cs-CZ" dirty="0">
              <a:solidFill>
                <a:srgbClr val="FF0000"/>
              </a:solidFill>
            </a:endParaRPr>
          </a:p>
          <a:p>
            <a:pPr lvl="1"/>
            <a:r>
              <a:rPr lang="cs-CZ" dirty="0">
                <a:solidFill>
                  <a:schemeClr val="tx1"/>
                </a:solidFill>
              </a:rPr>
              <a:t>Jednotka – označením budovy, v níž je vymezena nebo označením pozemku nebo práva stavby (jehož je budova součástí), číslem jednotky a jejím pojmenováním </a:t>
            </a:r>
            <a:r>
              <a:rPr lang="cs-CZ" dirty="0" smtClean="0">
                <a:solidFill>
                  <a:schemeClr val="tx1"/>
                </a:solidFill>
              </a:rPr>
              <a:t>(rozdíl u jednotek vzniklých dle NOZ po 1.1.2014 a do 31.12.2013 (vymezené dle zák. č. 72/1994 Sb., o vlastnictví bytů – u „starých“ jednotek je nutné uvádět podíl na společných částech domu a pozemku </a:t>
            </a:r>
            <a:r>
              <a:rPr lang="cs-CZ" dirty="0" smtClean="0">
                <a:solidFill>
                  <a:srgbClr val="FF0000"/>
                </a:solidFill>
              </a:rPr>
              <a:t>(jednotka </a:t>
            </a:r>
            <a:r>
              <a:rPr lang="cs-CZ" dirty="0">
                <a:solidFill>
                  <a:srgbClr val="FF0000"/>
                </a:solidFill>
              </a:rPr>
              <a:t>č. </a:t>
            </a:r>
            <a:r>
              <a:rPr lang="cs-CZ" dirty="0" smtClean="0">
                <a:solidFill>
                  <a:srgbClr val="FF0000"/>
                </a:solidFill>
              </a:rPr>
              <a:t>123/3 vymezená v pozemku </a:t>
            </a:r>
            <a:r>
              <a:rPr lang="cs-CZ" dirty="0" err="1">
                <a:solidFill>
                  <a:srgbClr val="FF0000"/>
                </a:solidFill>
              </a:rPr>
              <a:t>parc</a:t>
            </a:r>
            <a:r>
              <a:rPr lang="cs-CZ" dirty="0">
                <a:solidFill>
                  <a:srgbClr val="FF0000"/>
                </a:solidFill>
              </a:rPr>
              <a:t>. č. 569, k. </a:t>
            </a:r>
            <a:r>
              <a:rPr lang="cs-CZ" dirty="0" err="1">
                <a:solidFill>
                  <a:srgbClr val="FF0000"/>
                </a:solidFill>
              </a:rPr>
              <a:t>ú.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Bubeneč/jednotka č. 123/3 vymezená v budově č. p. 123 stojící na pozemku </a:t>
            </a:r>
            <a:r>
              <a:rPr lang="cs-CZ" dirty="0" err="1" smtClean="0">
                <a:solidFill>
                  <a:srgbClr val="FF0000"/>
                </a:solidFill>
              </a:rPr>
              <a:t>p.č</a:t>
            </a:r>
            <a:r>
              <a:rPr lang="cs-CZ" dirty="0" smtClean="0">
                <a:solidFill>
                  <a:srgbClr val="FF0000"/>
                </a:solidFill>
              </a:rPr>
              <a:t>. 569, </a:t>
            </a:r>
            <a:r>
              <a:rPr lang="cs-CZ" dirty="0" err="1" smtClean="0">
                <a:solidFill>
                  <a:srgbClr val="FF0000"/>
                </a:solidFill>
              </a:rPr>
              <a:t>k.ú</a:t>
            </a:r>
            <a:r>
              <a:rPr lang="cs-CZ" dirty="0" smtClean="0">
                <a:solidFill>
                  <a:srgbClr val="FF0000"/>
                </a:solidFill>
              </a:rPr>
              <a:t>. Bubeneč</a:t>
            </a:r>
            <a:r>
              <a:rPr lang="cs-CZ" dirty="0" smtClean="0">
                <a:solidFill>
                  <a:schemeClr val="tx1"/>
                </a:solidFill>
              </a:rPr>
              <a:t>)</a:t>
            </a:r>
            <a:endParaRPr lang="cs-CZ" dirty="0">
              <a:solidFill>
                <a:schemeClr val="tx1"/>
              </a:solidFill>
            </a:endParaRPr>
          </a:p>
          <a:p>
            <a:pPr lvl="1"/>
            <a:r>
              <a:rPr lang="cs-CZ" dirty="0">
                <a:solidFill>
                  <a:schemeClr val="tx1"/>
                </a:solidFill>
              </a:rPr>
              <a:t>Právo stavby – označením pozemku, na němž je zřízeno (Právo stavby </a:t>
            </a:r>
            <a:r>
              <a:rPr lang="cs-CZ" dirty="0" smtClean="0">
                <a:solidFill>
                  <a:schemeClr val="tx1"/>
                </a:solidFill>
              </a:rPr>
              <a:t>zřízené na </a:t>
            </a:r>
            <a:r>
              <a:rPr lang="cs-CZ" dirty="0">
                <a:solidFill>
                  <a:schemeClr val="tx1"/>
                </a:solidFill>
              </a:rPr>
              <a:t>pozemku </a:t>
            </a:r>
            <a:r>
              <a:rPr lang="cs-CZ" dirty="0" err="1">
                <a:solidFill>
                  <a:schemeClr val="tx1"/>
                </a:solidFill>
              </a:rPr>
              <a:t>parc</a:t>
            </a:r>
            <a:r>
              <a:rPr lang="cs-CZ" dirty="0">
                <a:solidFill>
                  <a:schemeClr val="tx1"/>
                </a:solidFill>
              </a:rPr>
              <a:t> č. 569, k. </a:t>
            </a:r>
            <a:r>
              <a:rPr lang="cs-CZ" dirty="0" err="1">
                <a:solidFill>
                  <a:schemeClr val="tx1"/>
                </a:solidFill>
              </a:rPr>
              <a:t>ú.</a:t>
            </a:r>
            <a:r>
              <a:rPr lang="cs-CZ" dirty="0">
                <a:solidFill>
                  <a:schemeClr val="tx1"/>
                </a:solidFill>
              </a:rPr>
              <a:t> Bubeneč)</a:t>
            </a:r>
          </a:p>
          <a:p>
            <a:r>
              <a:rPr lang="cs-CZ" dirty="0">
                <a:solidFill>
                  <a:schemeClr val="tx1"/>
                </a:solidFill>
              </a:rPr>
              <a:t>LV – části </a:t>
            </a:r>
            <a:r>
              <a:rPr lang="cs-CZ" dirty="0" smtClean="0">
                <a:solidFill>
                  <a:schemeClr val="tx1"/>
                </a:solidFill>
              </a:rPr>
              <a:t>A - vlastník, B - nemovitosti, C – omezení vlastnického práva, D – jiné zápisy a upozornění, plomby, E – Nabývací tituly a jiné podklady k zápisu a F - BPEJ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73385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194D0B48-A15E-486E-A5F0-3B032FE34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Specifika nakládání obce s nemovitostmi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0D7DE0DB-5D73-4F15-B759-B668B5C8EB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b="1" dirty="0"/>
              <a:t>Záměr</a:t>
            </a:r>
            <a:r>
              <a:rPr lang="cs-CZ" dirty="0"/>
              <a:t> (§ 39 odst. 1 </a:t>
            </a:r>
            <a:r>
              <a:rPr lang="cs-CZ" dirty="0" err="1"/>
              <a:t>OZř</a:t>
            </a:r>
            <a:r>
              <a:rPr lang="cs-CZ" dirty="0"/>
              <a:t>)</a:t>
            </a:r>
          </a:p>
          <a:p>
            <a:pPr lvl="0"/>
            <a:r>
              <a:rPr lang="cs-CZ" b="1" dirty="0"/>
              <a:t>Cena obvyklá </a:t>
            </a:r>
            <a:r>
              <a:rPr lang="cs-CZ" dirty="0"/>
              <a:t>(§ 39 odst. 2 </a:t>
            </a:r>
            <a:r>
              <a:rPr lang="cs-CZ" dirty="0" err="1"/>
              <a:t>OZř</a:t>
            </a:r>
            <a:r>
              <a:rPr lang="cs-CZ" dirty="0"/>
              <a:t>)</a:t>
            </a:r>
          </a:p>
          <a:p>
            <a:pPr lvl="0"/>
            <a:r>
              <a:rPr lang="cs-CZ" b="1" dirty="0"/>
              <a:t>Schvalování orgánem obce </a:t>
            </a:r>
            <a:r>
              <a:rPr lang="cs-CZ" dirty="0"/>
              <a:t>(§ 85, § 102 </a:t>
            </a:r>
            <a:r>
              <a:rPr lang="cs-CZ" dirty="0" err="1"/>
              <a:t>OZř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04802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26F21D6-B435-4AF0-A379-B1CA1CAE7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Předsmluvní odpovědnost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5111A21D-4ABD-456A-8EEE-39C5E45EE9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nastává, když se jednání o smlouvě dostane do bodu, kdy se její uzavření jeví jako vysoce pravděpodobné a strana jednání bez spravedlivého důvodu ukončí</a:t>
            </a:r>
          </a:p>
          <a:p>
            <a:r>
              <a:rPr lang="cs-CZ" dirty="0"/>
              <a:t>v případě zveřejnění záměru to nebude okamžikem zveřejnění záměru ani podáním nabídky, ale až </a:t>
            </a:r>
            <a:r>
              <a:rPr lang="cs-CZ" u="sng" dirty="0"/>
              <a:t>okamžikem schválení uzavření smlouvy příslušným orgánem obce</a:t>
            </a:r>
            <a:r>
              <a:rPr lang="cs-CZ" dirty="0"/>
              <a:t> (toto se ovšem může případ od případu lišit) – pokud by došlo ke zrušení tohoto rozhodnutí bez jakéhokoliv legitimního důvodu</a:t>
            </a:r>
          </a:p>
        </p:txBody>
      </p:sp>
    </p:spTree>
    <p:extLst>
      <p:ext uri="{BB962C8B-B14F-4D97-AF65-F5344CB8AC3E}">
        <p14:creationId xmlns:p14="http://schemas.microsoft.com/office/powerpoint/2010/main" val="19695572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Záměr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34512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BD9372C2-2F90-4D22-A383-3E567B4DA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Zveřejňování záměru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0FE85346-803F-4ED9-89E3-3493FCEEF4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dirty="0"/>
              <a:t>Při určitých dispozicích s nemovitým majetkem je obec povinna zveřejnit záměr o této dispozici</a:t>
            </a:r>
          </a:p>
          <a:p>
            <a:r>
              <a:rPr lang="cs-CZ" dirty="0"/>
              <a:t>Nezveřejnění záměru má za následek absolutní neplatnost dispozice s majetkem</a:t>
            </a:r>
          </a:p>
          <a:p>
            <a:pPr lvl="0"/>
            <a:r>
              <a:rPr lang="cs-CZ" dirty="0"/>
              <a:t>Zveřejňování je zbytkovou pravomocí rady obce (popř. starosty) podle § 102 odst. 3 </a:t>
            </a:r>
            <a:r>
              <a:rPr lang="cs-CZ" dirty="0" err="1"/>
              <a:t>OZř</a:t>
            </a:r>
            <a:endParaRPr lang="cs-CZ" dirty="0"/>
          </a:p>
          <a:p>
            <a:pPr lvl="1"/>
            <a:r>
              <a:rPr lang="cs-CZ" dirty="0"/>
              <a:t>Pravomoc může být převedena na starostu nebo obecní úřad, může si ji vyhradit také zastupitelstvo</a:t>
            </a:r>
          </a:p>
          <a:p>
            <a:pPr lvl="0"/>
            <a:r>
              <a:rPr lang="cs-CZ" dirty="0"/>
              <a:t>Pokud by došlo ke zveřejnění záměru jiným orgánem (např. starostou bez předchozího schválení radou) nezakládá to neúčinnost záměru (neplatnost smlouvy)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04916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075B21AC-A884-4814-8D68-0FC49B8CC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Závaznost záměru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68022EAC-9A5A-4380-A7E3-A1EAAD9059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>
                <a:latin typeface="Calibri" panose="020F0502020204030204" pitchFamily="34" charset="0"/>
              </a:rPr>
              <a:t>Projev vůle, ale nikoli ve smyslu občanského zákoníku (nejedná se tedy o občanskoprávní ofertu)</a:t>
            </a:r>
          </a:p>
          <a:p>
            <a:r>
              <a:rPr lang="cs-CZ" dirty="0">
                <a:latin typeface="Calibri" panose="020F0502020204030204" pitchFamily="34" charset="0"/>
              </a:rPr>
              <a:t>Obec není povinna záměr realizovat</a:t>
            </a:r>
          </a:p>
          <a:p>
            <a:r>
              <a:rPr lang="cs-CZ" dirty="0">
                <a:latin typeface="Calibri" panose="020F0502020204030204" pitchFamily="34" charset="0"/>
              </a:rPr>
              <a:t>Vázanost obce podmínkami uvedenými v záměru </a:t>
            </a:r>
          </a:p>
          <a:p>
            <a:pPr lvl="1"/>
            <a:r>
              <a:rPr lang="cs-CZ" dirty="0">
                <a:latin typeface="Calibri" panose="020F0502020204030204" pitchFamily="34" charset="0"/>
              </a:rPr>
              <a:t>Lhůta pro podávání nabídek, kupní cena apod.</a:t>
            </a:r>
          </a:p>
          <a:p>
            <a:r>
              <a:rPr lang="cs-CZ" dirty="0">
                <a:latin typeface="Calibri" panose="020F0502020204030204" pitchFamily="34" charset="0"/>
              </a:rPr>
              <a:t>Problematika „adresného záměru“</a:t>
            </a:r>
          </a:p>
          <a:p>
            <a:pPr lvl="1"/>
            <a:r>
              <a:rPr lang="cs-CZ" dirty="0">
                <a:latin typeface="Calibri" panose="020F0502020204030204" pitchFamily="34" charset="0"/>
              </a:rPr>
              <a:t>Lze zveřejnit, ostatní však mají právo podávat nabídky, pokud obec vyhodnotí jinou nabídku jako nejlepší, musí zveřejnit nový záměr</a:t>
            </a:r>
          </a:p>
          <a:p>
            <a:pPr lvl="1"/>
            <a:r>
              <a:rPr lang="cs-CZ" dirty="0">
                <a:latin typeface="Calibri" panose="020F0502020204030204" pitchFamily="34" charset="0"/>
              </a:rPr>
              <a:t>Dotčenou osobu identifikovat pouze iniciálami jejími a jejího bydliště</a:t>
            </a:r>
          </a:p>
          <a:p>
            <a:pPr lvl="1"/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28457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DD75B309-4AF7-4964-84D3-5728F9850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Záměry vyžadující zveřejnění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63F8BBDA-0ED0-4C2B-AF5D-68039E482A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Prodej, směna, darování, pronájem, pacht, výpůjčka, právo stavby, výprosa, zřízení práva stavby k pozemku ve vlastnictví obce (k některým specifickým případů viz dále) </a:t>
            </a:r>
          </a:p>
          <a:p>
            <a:r>
              <a:rPr lang="cs-CZ" dirty="0"/>
              <a:t>Změny závazků v podstatných náležitostech (změna kupní ceny, osoby, převod nájmu prostor k podnikání)</a:t>
            </a:r>
          </a:p>
          <a:p>
            <a:r>
              <a:rPr lang="cs-CZ" dirty="0"/>
              <a:t>Záměr u smlouvy o budoucí smlouvě – povinnost zveřejnit záměr</a:t>
            </a:r>
          </a:p>
          <a:p>
            <a:r>
              <a:rPr lang="cs-CZ" dirty="0"/>
              <a:t>Záměr u předkupního práva – povinnost zveřejnit záměru</a:t>
            </a:r>
          </a:p>
          <a:p>
            <a:r>
              <a:rPr lang="cs-CZ" u="sng" dirty="0"/>
              <a:t>Výjimka</a:t>
            </a:r>
            <a:r>
              <a:rPr lang="cs-CZ" dirty="0"/>
              <a:t>: byty, hrobová místa, krátkodobé nájmy a smluvní vztahy s PO zřízenými obcí</a:t>
            </a:r>
          </a:p>
          <a:p>
            <a:r>
              <a:rPr lang="cs-CZ" dirty="0"/>
              <a:t>Při nejistotě je lépe záměr zveřejnit a vyhnout se tak neplatnosti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52624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D456590C-1E3E-4039-8270-4C0EACAED0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Zřízení oprávnění z věcného břemene</a:t>
            </a:r>
          </a:p>
        </p:txBody>
      </p:sp>
      <p:pic>
        <p:nvPicPr>
          <p:cNvPr id="4" name="Zástupný symbol pro obsah 3">
            <a:extLst>
              <a:ext uri="{FF2B5EF4-FFF2-40B4-BE49-F238E27FC236}">
                <a16:creationId xmlns="" xmlns:a16="http://schemas.microsoft.com/office/drawing/2014/main" id="{F1DC269E-64DB-4C7C-BD89-1A439E5057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877643"/>
            <a:ext cx="7030140" cy="395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1577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7064481-39A2-4480-B0A9-E9D54B5D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Zástavní právo</a:t>
            </a:r>
          </a:p>
        </p:txBody>
      </p:sp>
      <p:pic>
        <p:nvPicPr>
          <p:cNvPr id="4" name="Zástupný symbol pro obsah 3">
            <a:extLst>
              <a:ext uri="{FF2B5EF4-FFF2-40B4-BE49-F238E27FC236}">
                <a16:creationId xmlns="" xmlns:a16="http://schemas.microsoft.com/office/drawing/2014/main" id="{A241CACB-3D42-4265-9192-F8DA16E018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966903"/>
            <a:ext cx="6588868" cy="3879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6256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96423F56-EBF2-4A9A-9B14-7D0ABB2C0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Právo stavby</a:t>
            </a:r>
          </a:p>
        </p:txBody>
      </p:sp>
      <p:pic>
        <p:nvPicPr>
          <p:cNvPr id="4" name="Zástupný symbol pro obsah 3">
            <a:extLst>
              <a:ext uri="{FF2B5EF4-FFF2-40B4-BE49-F238E27FC236}">
                <a16:creationId xmlns="" xmlns:a16="http://schemas.microsoft.com/office/drawing/2014/main" id="{7DF36736-F444-4CF8-B4F6-31529DC4CC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199" y="1815983"/>
            <a:ext cx="5796065" cy="4468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2196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ED0ED92-ED4E-49D1-ADA3-B817B4874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Pacht a výprosa</a:t>
            </a:r>
          </a:p>
        </p:txBody>
      </p:sp>
      <p:pic>
        <p:nvPicPr>
          <p:cNvPr id="4" name="Zástupný symbol pro obsah 3">
            <a:extLst>
              <a:ext uri="{FF2B5EF4-FFF2-40B4-BE49-F238E27FC236}">
                <a16:creationId xmlns="" xmlns:a16="http://schemas.microsoft.com/office/drawing/2014/main" id="{D7E1B783-DF14-4495-BE75-F085BF730F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876359"/>
            <a:ext cx="6369996" cy="4204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9395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1B2BF39D-C565-4D53-A64A-D78699720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Doba zveřejnění a lhůta k rozhodnutí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5730729E-AA01-4EEB-ADD9-69CC6D1EF5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Záměr musí být zveřejněn po dobu 15 dní před rozhodnutím v příslušném orgánu</a:t>
            </a:r>
          </a:p>
          <a:p>
            <a:pPr lvl="0"/>
            <a:r>
              <a:rPr lang="cs-CZ" dirty="0"/>
              <a:t>V případě předčasného sejmutí je třeba záměr zveřejnit znovu (na celých 15 dní)</a:t>
            </a:r>
          </a:p>
          <a:p>
            <a:pPr lvl="0"/>
            <a:r>
              <a:rPr lang="cs-CZ" dirty="0"/>
              <a:t>Doba mezi sejmutím záměru a rozhodováním v příslušném orgánu nesmí být nepřiměřeně dlouhá – musí být ovšem posuzovány všechny okolnosti případu (např. složitost, frekvence zasedání orgánu, vyjednávání se zájemcem,…) – 6 měsíců přijatelné, poté třeba prokázat, úmysl obce trval (např. ponecháním záměru na elektronické úřední desce)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13871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B3CAFB69-B92D-4A11-9E15-E826BA8545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Náležitosti záměru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8AD6B665-E5D9-4405-A94D-6FEB8BE598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dirty="0"/>
              <a:t>Ze záměru musí vyplývat úmysl obce s nemovitostí disponovat</a:t>
            </a:r>
          </a:p>
          <a:p>
            <a:pPr lvl="0"/>
            <a:r>
              <a:rPr lang="cs-CZ" dirty="0"/>
              <a:t>Záměr musí obsahovat</a:t>
            </a:r>
          </a:p>
          <a:p>
            <a:pPr lvl="1"/>
            <a:r>
              <a:rPr lang="cs-CZ" dirty="0"/>
              <a:t> Identifikaci nemovitosti – podle katastrálního zákona </a:t>
            </a:r>
          </a:p>
          <a:p>
            <a:pPr lvl="2"/>
            <a:r>
              <a:rPr lang="cs-CZ" dirty="0"/>
              <a:t>podle judikatury však nepůjde o absolutní neplatnost, pokud bude identifikace chybná, ale stále dostatečně jasná</a:t>
            </a:r>
          </a:p>
          <a:p>
            <a:pPr lvl="1"/>
            <a:r>
              <a:rPr lang="cs-CZ" dirty="0"/>
              <a:t>Zamýšlený typ majetkové dispozice (např. prodej, pronájem,…)</a:t>
            </a:r>
          </a:p>
          <a:p>
            <a:pPr lvl="1"/>
            <a:r>
              <a:rPr lang="cs-CZ" dirty="0"/>
              <a:t>V záhlaví uvedené slovo obec a název obce a také uvedení orgánu, který záměr vyhotovil (popř. název odboru)</a:t>
            </a:r>
          </a:p>
          <a:p>
            <a:pPr lvl="1"/>
            <a:endParaRPr lang="cs-CZ" dirty="0"/>
          </a:p>
          <a:p>
            <a:pPr lvl="1"/>
            <a:r>
              <a:rPr lang="cs-CZ" dirty="0"/>
              <a:t>Doporučená metodika Ministerstva vnitra: </a:t>
            </a:r>
            <a:r>
              <a:rPr lang="cs-CZ" b="1" dirty="0"/>
              <a:t>Metodické doporučení k činnosti územních samosprávných celků 7.2 </a:t>
            </a:r>
            <a:r>
              <a:rPr lang="cs-CZ" dirty="0"/>
              <a:t>– Povinnosti obcí při nakládání s obecním majetkem podle zákona o obcích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49998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D8BB33AB-7739-4A8D-B195-58EDF6DD266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Cena obvyklá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82625D70-E422-4D1B-A546-5AB31501D62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00885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503DCFE5-7E1D-4252-BD6D-AFE1A4630B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Cena obvyklá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C28D172C-75B9-4938-9CAD-68301887C5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latin typeface="Calibri" panose="020F0502020204030204" pitchFamily="34" charset="0"/>
              </a:rPr>
              <a:t>Cena obvyklá – stanovena porovnáním, </a:t>
            </a:r>
            <a:r>
              <a:rPr lang="cs-CZ" dirty="0"/>
              <a:t>nikoliv cena vyhlášková</a:t>
            </a:r>
            <a:r>
              <a:rPr lang="cs-CZ" dirty="0">
                <a:latin typeface="Calibri" panose="020F0502020204030204" pitchFamily="34" charset="0"/>
              </a:rPr>
              <a:t> – problematika znaleckých posudků</a:t>
            </a:r>
          </a:p>
          <a:p>
            <a:r>
              <a:rPr lang="cs-CZ" dirty="0"/>
              <a:t>Odchylku je nutné zdůvodnit, bez odůvodnění je jednání </a:t>
            </a:r>
            <a:r>
              <a:rPr lang="cs-CZ" b="1" dirty="0"/>
              <a:t>ABSOLUTNĚ</a:t>
            </a:r>
            <a:r>
              <a:rPr lang="cs-CZ" dirty="0"/>
              <a:t> </a:t>
            </a:r>
            <a:r>
              <a:rPr lang="cs-CZ" b="1" dirty="0"/>
              <a:t>neplatné</a:t>
            </a:r>
          </a:p>
          <a:p>
            <a:pPr lvl="1"/>
            <a:r>
              <a:rPr lang="cs-CZ" dirty="0"/>
              <a:t>Nepředepsána forma ani obsah, může být součástí rozhodnutí orgánu obce/smlouvy/jinak prokazatelně zaznamenané</a:t>
            </a:r>
          </a:p>
          <a:p>
            <a:r>
              <a:rPr lang="cs-CZ" dirty="0"/>
              <a:t>Důvodem pro odchylku je jiný než ekonomický profit pro obec (narovnání sousedských vztahů, zvýšení obydlenosti obce, zvýšení atraktivity obce, úspora financí)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3363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88245E2-6443-443F-AA7A-02C9E3C324D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Schvalování orgánem obce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966C34AD-C237-4010-83D4-9179786D11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89314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F3F417D8-5FF9-4B84-9D51-87ADFC38C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Působnost k uzavírání smluv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714175DF-1086-4145-ACD5-6D9228C048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cs-CZ" sz="7000" dirty="0"/>
              <a:t>Zastupitelstvu obce je vyhrazeno rozhodování o těchto právních jednáních (§ 85 </a:t>
            </a:r>
            <a:r>
              <a:rPr lang="cs-CZ" sz="7000" dirty="0" err="1"/>
              <a:t>OZř</a:t>
            </a:r>
            <a:r>
              <a:rPr lang="cs-CZ" sz="7000" dirty="0"/>
              <a:t>)</a:t>
            </a:r>
            <a:r>
              <a:rPr lang="cs-CZ" sz="5600" b="1" dirty="0"/>
              <a:t>:</a:t>
            </a:r>
          </a:p>
          <a:p>
            <a:pPr lvl="1"/>
            <a:r>
              <a:rPr lang="cs-CZ" sz="5600" dirty="0"/>
              <a:t>a) nabytí a převod hmotných nemovitých věcí včetně vydání nemovitostí podle zvláštních zákonů, s výjimkou inženýrských sítí a pozemních komunikací, převod bytů a nebytových prostorů z majetku obce,…</a:t>
            </a:r>
          </a:p>
          <a:p>
            <a:pPr lvl="1"/>
            <a:r>
              <a:rPr lang="cs-CZ" sz="5600" dirty="0"/>
              <a:t>k) zastavení nemovitých věcí, …</a:t>
            </a:r>
          </a:p>
          <a:p>
            <a:pPr lvl="1"/>
            <a:r>
              <a:rPr lang="cs-CZ" sz="5600" dirty="0"/>
              <a:t>m) nabytí a převod práva stavby a smluvní zřízení práva stavby k pozemku ve vlastnictví obce,</a:t>
            </a:r>
          </a:p>
          <a:p>
            <a:pPr lvl="1"/>
            <a:r>
              <a:rPr lang="cs-CZ" sz="5600" dirty="0"/>
              <a:t>n) zpeněžení hmotné nemovité věci ve vlastnictví obce nebo práva stavby ve veřejné dražbě a nabytí hmotné nemovité věci nebo práva stavby obcí v dražbě, ve veřejné soutěži o nejvhodnější nabídku nebo jiným obdobným způsobem; tuto pravomoc může zastupitelstvo obce zcela nebo zčásti svěřit radě obce nebo starostovi.</a:t>
            </a:r>
          </a:p>
          <a:p>
            <a:endParaRPr lang="cs-CZ" dirty="0"/>
          </a:p>
          <a:p>
            <a:r>
              <a:rPr lang="cs-CZ" sz="7000" dirty="0"/>
              <a:t>Ostatní záležitosti jsou zbytkovou pravomocí v působnosti rady obce (popř. starosty) (např. nájem, výpůjčka, pacht, zřízení věcného břemene) §102/3 </a:t>
            </a:r>
            <a:r>
              <a:rPr lang="cs-CZ" sz="7000" dirty="0" err="1"/>
              <a:t>OZř</a:t>
            </a:r>
            <a:r>
              <a:rPr lang="cs-CZ" sz="7000" dirty="0"/>
              <a:t> – zastupitelstvo si tuto pravomoc může vyhradit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25930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BA3DE66-2E2B-4F3E-9565-12933B225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Schvalování orgánem obce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7401BF84-AF07-4879-844C-8BE7FBA8AD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Zrušení rozhodnutí orgánu obce – předsmluvní odpovědnost</a:t>
            </a:r>
          </a:p>
          <a:p>
            <a:r>
              <a:rPr lang="cs-CZ" dirty="0"/>
              <a:t>Nemusí být schváleno doslovné znění smlouvy, ale podstatné náležitosti; více není na škodu</a:t>
            </a:r>
          </a:p>
          <a:p>
            <a:r>
              <a:rPr lang="cs-CZ" dirty="0"/>
              <a:t>Doložka platnosti úkonu (§ 41)</a:t>
            </a:r>
          </a:p>
          <a:p>
            <a:pPr lvl="1"/>
            <a:r>
              <a:rPr lang="cs-CZ" dirty="0"/>
              <a:t>Bez doložky neznamená neplatnost X bez schválení orgánem obce však ano (nelze zhojit dodatečně!)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6770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DF9B001-53D0-4D5B-A2FE-C54C55E250C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Zvláštní způsoby nakládání s majetkem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3BB0917C-5378-4939-BCFE-1BB4E87F578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81518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88543513-C10D-4F06-9869-5287CDD94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Nájem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6E327689-5D2E-431D-B38C-C1E045C914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Novelou zákona o obcích č. 106/2016 Sb. účinnou od 1. 7. 2016 došlo k přesunu pravomoci rozhodovat o nájemních smlouvách z vyhrazených pravomocí rady mezi nevyhrazené pravomoci rady</a:t>
            </a:r>
          </a:p>
          <a:p>
            <a:pPr lvl="0"/>
            <a:r>
              <a:rPr lang="cs-CZ" dirty="0"/>
              <a:t>Zastupitelstvo si tak teď může rozhodování o nájemních smlouvách vyhradit, popř. rada může tuto pravomoc převést na starostu či obecní úřad 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99288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93B8AFF3-171E-4BF1-9DBB-D9AB9DB03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Pacht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3071D06E-7B1B-4D89-8A9E-D1D0E22F87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Přenechání věci k užívání a požívání (brát požitky a plody) pachtýři x nájem – pouze užívání věci</a:t>
            </a:r>
          </a:p>
          <a:p>
            <a:pPr lvl="0"/>
            <a:r>
              <a:rPr lang="cs-CZ" dirty="0"/>
              <a:t>Za úplatu (pachtovné) nebo poskytnutí části výnosu</a:t>
            </a:r>
          </a:p>
          <a:p>
            <a:pPr lvl="0"/>
            <a:r>
              <a:rPr lang="cs-CZ" dirty="0"/>
              <a:t>Předmětem může být jen věc přinášející užitky (naturální nebo civilní)</a:t>
            </a:r>
          </a:p>
          <a:p>
            <a:pPr lvl="0"/>
            <a:r>
              <a:rPr lang="cs-CZ" dirty="0"/>
              <a:t>Např. zemědělský pacht, pacht pohostinského zařízení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90087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CB4D4603-D48A-4127-90BD-D213FD0CF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Darování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="" xmlns:a16="http://schemas.microsoft.com/office/drawing/2014/main" id="{799370BC-E242-4569-ADD5-383482895D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Obec může své nemovitosti i darovat, na paměti je ovšem třeba mít § 38 odst. 1 </a:t>
            </a:r>
            <a:r>
              <a:rPr lang="cs-CZ" dirty="0" err="1"/>
              <a:t>OZř</a:t>
            </a:r>
            <a:r>
              <a:rPr lang="cs-CZ" dirty="0"/>
              <a:t> – obec musí využívat svůj majetek účelně a hospodárně</a:t>
            </a:r>
          </a:p>
          <a:p>
            <a:pPr lvl="0"/>
            <a:r>
              <a:rPr lang="cs-CZ" dirty="0"/>
              <a:t>Darování nemovitosti obce patří mezi pravomoci vyhrazené zastupitelstvu obce, stejně tak přijetí nemovitosti jako daru obci - §85 </a:t>
            </a:r>
            <a:r>
              <a:rPr lang="cs-CZ" dirty="0" err="1"/>
              <a:t>OZř</a:t>
            </a:r>
            <a:endParaRPr lang="cs-CZ" dirty="0"/>
          </a:p>
          <a:p>
            <a:pPr lvl="0"/>
            <a:r>
              <a:rPr lang="cs-CZ" dirty="0"/>
              <a:t>Darování nemovitého majetku je zcizením nemovité věci za cenu nikoliv obvyklou. Proto musí být takové jednání obce velmi dobře odůvodněno. Obecně nedoporučujeme, aby obec darovala jakýkoliv nemovitý majetek.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3635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E7E9BDE-FC2A-4155-995C-AC9763F8A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6066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cs-CZ" sz="6000" dirty="0"/>
              <a:t>DĚKUJI ZA POZORNOST</a:t>
            </a:r>
          </a:p>
        </p:txBody>
      </p:sp>
    </p:spTree>
    <p:extLst>
      <p:ext uri="{BB962C8B-B14F-4D97-AF65-F5344CB8AC3E}">
        <p14:creationId xmlns:p14="http://schemas.microsoft.com/office/powerpoint/2010/main" val="38662756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Advokátní kancelář JUDr. Jakuba Blažka</a:t>
            </a:r>
            <a:endParaRPr lang="en-US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>
              <a:solidFill>
                <a:srgbClr val="0070C0"/>
              </a:solidFill>
              <a:latin typeface="Calibri" panose="020F0502020204030204" pitchFamily="34" charset="0"/>
              <a:hlinkClick r:id="" action="ppaction://noaction"/>
            </a:endParaRPr>
          </a:p>
          <a:p>
            <a:r>
              <a:rPr lang="cs-CZ" dirty="0">
                <a:solidFill>
                  <a:srgbClr val="0070C0"/>
                </a:solidFill>
                <a:latin typeface="+mj-lt"/>
                <a:hlinkClick r:id="" action="ppaction://noaction"/>
              </a:rPr>
              <a:t>www.blazekpartners.cz</a:t>
            </a:r>
          </a:p>
          <a:p>
            <a:r>
              <a:rPr lang="cs-CZ" dirty="0">
                <a:solidFill>
                  <a:srgbClr val="0070C0"/>
                </a:solidFill>
                <a:latin typeface="+mj-lt"/>
                <a:hlinkClick r:id="" action="ppaction://noaction"/>
              </a:rPr>
              <a:t>blazek@blazekpartners.cz</a:t>
            </a:r>
            <a:endParaRPr lang="cs-CZ" dirty="0">
              <a:solidFill>
                <a:srgbClr val="0070C0"/>
              </a:solidFill>
              <a:latin typeface="+mj-lt"/>
            </a:endParaRPr>
          </a:p>
          <a:p>
            <a:r>
              <a:rPr lang="cs-CZ" dirty="0">
                <a:solidFill>
                  <a:srgbClr val="0070C0"/>
                </a:solidFill>
                <a:latin typeface="+mj-lt"/>
              </a:rPr>
              <a:t>+ 420 721 886 021</a:t>
            </a:r>
          </a:p>
          <a:p>
            <a:r>
              <a:rPr lang="cs-CZ" dirty="0">
                <a:solidFill>
                  <a:srgbClr val="0070C0"/>
                </a:solidFill>
                <a:latin typeface="+mj-lt"/>
              </a:rPr>
              <a:t>Na Březince 1232/16, Praha 5, 150 00</a:t>
            </a:r>
          </a:p>
          <a:p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711961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5236</TotalTime>
  <Words>1540</Words>
  <Application>Microsoft Office PowerPoint</Application>
  <PresentationFormat>Širokoúhlá obrazovka</PresentationFormat>
  <Paragraphs>180</Paragraphs>
  <Slides>34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Motiv Office</vt:lpstr>
      <vt:lpstr>Projekt „Podpora vzdělávání volených zástupců obcí I. typu“ reg. č. CZ.03.4.74/0.0/0.0/16_033/0002997 je spolufinancován z EU.</vt:lpstr>
      <vt:lpstr>Nemovitosti – nakládání s nemovitostmi ve vlastnictví obce</vt:lpstr>
      <vt:lpstr>Právní předpisy</vt:lpstr>
      <vt:lpstr>Nemovitost</vt:lpstr>
      <vt:lpstr>Práva týkající se nemovitostí</vt:lpstr>
      <vt:lpstr>Věcná břemena/služebnosti</vt:lpstr>
      <vt:lpstr>Právo stavby</vt:lpstr>
      <vt:lpstr>Katastr nemovitostí</vt:lpstr>
      <vt:lpstr>Zásada materiální publicity a dobrá víra v zápis v KN</vt:lpstr>
      <vt:lpstr>Co je předmětem vkladu do KN</vt:lpstr>
      <vt:lpstr>Definice nemovitostí ve smlouvě</vt:lpstr>
      <vt:lpstr>Specifika nakládání obce s nemovitostmi</vt:lpstr>
      <vt:lpstr>Předsmluvní odpovědnost</vt:lpstr>
      <vt:lpstr>Záměr</vt:lpstr>
      <vt:lpstr>Zveřejňování záměru</vt:lpstr>
      <vt:lpstr>Závaznost záměru</vt:lpstr>
      <vt:lpstr>Záměry vyžadující zveřejnění</vt:lpstr>
      <vt:lpstr>Zřízení oprávnění z věcného břemene</vt:lpstr>
      <vt:lpstr>Zástavní právo</vt:lpstr>
      <vt:lpstr>Právo stavby</vt:lpstr>
      <vt:lpstr>Pacht a výprosa</vt:lpstr>
      <vt:lpstr>Doba zveřejnění a lhůta k rozhodnutí</vt:lpstr>
      <vt:lpstr>Náležitosti záměru</vt:lpstr>
      <vt:lpstr>Cena obvyklá</vt:lpstr>
      <vt:lpstr>Cena obvyklá</vt:lpstr>
      <vt:lpstr>Schvalování orgánem obce</vt:lpstr>
      <vt:lpstr>Působnost k uzavírání smluv</vt:lpstr>
      <vt:lpstr>Schvalování orgánem obce</vt:lpstr>
      <vt:lpstr>Zvláštní způsoby nakládání s majetkem</vt:lpstr>
      <vt:lpstr>Nájem</vt:lpstr>
      <vt:lpstr>Pacht</vt:lpstr>
      <vt:lpstr>Darování</vt:lpstr>
      <vt:lpstr>DĚKUJI ZA POZORNOST</vt:lpstr>
      <vt:lpstr>Advokátní kancelář JUDr. Jakuba Blažka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Marta Kolárová</dc:creator>
  <cp:lastModifiedBy>Marcela Pacholíková</cp:lastModifiedBy>
  <cp:revision>358</cp:revision>
  <cp:lastPrinted>2016-01-20T14:58:26Z</cp:lastPrinted>
  <dcterms:created xsi:type="dcterms:W3CDTF">2015-09-01T16:50:33Z</dcterms:created>
  <dcterms:modified xsi:type="dcterms:W3CDTF">2018-02-07T10:33:06Z</dcterms:modified>
</cp:coreProperties>
</file>