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heme/themeOverride1.xml" ContentType="application/vnd.openxmlformats-officedocument.themeOverr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257" r:id="rId2"/>
    <p:sldId id="258" r:id="rId3"/>
    <p:sldId id="259" r:id="rId4"/>
    <p:sldId id="260" r:id="rId5"/>
    <p:sldId id="315" r:id="rId6"/>
    <p:sldId id="261" r:id="rId7"/>
    <p:sldId id="267" r:id="rId8"/>
    <p:sldId id="262" r:id="rId9"/>
    <p:sldId id="263" r:id="rId10"/>
    <p:sldId id="264" r:id="rId11"/>
    <p:sldId id="327" r:id="rId12"/>
    <p:sldId id="317" r:id="rId13"/>
    <p:sldId id="266" r:id="rId14"/>
    <p:sldId id="265" r:id="rId15"/>
    <p:sldId id="269" r:id="rId16"/>
    <p:sldId id="268" r:id="rId17"/>
    <p:sldId id="319" r:id="rId18"/>
    <p:sldId id="270" r:id="rId19"/>
    <p:sldId id="316" r:id="rId20"/>
    <p:sldId id="271" r:id="rId21"/>
    <p:sldId id="322" r:id="rId22"/>
    <p:sldId id="272" r:id="rId23"/>
    <p:sldId id="273" r:id="rId24"/>
    <p:sldId id="318" r:id="rId25"/>
    <p:sldId id="274" r:id="rId26"/>
    <p:sldId id="282" r:id="rId27"/>
    <p:sldId id="278" r:id="rId28"/>
    <p:sldId id="320" r:id="rId29"/>
    <p:sldId id="325" r:id="rId30"/>
    <p:sldId id="321" r:id="rId31"/>
    <p:sldId id="275" r:id="rId32"/>
    <p:sldId id="323" r:id="rId33"/>
    <p:sldId id="324" r:id="rId34"/>
    <p:sldId id="277" r:id="rId35"/>
    <p:sldId id="276" r:id="rId36"/>
    <p:sldId id="279" r:id="rId37"/>
    <p:sldId id="326" r:id="rId38"/>
    <p:sldId id="311" r:id="rId39"/>
    <p:sldId id="312" r:id="rId40"/>
  </p:sldIdLst>
  <p:sldSz cx="12192000" cy="6858000"/>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14" autoAdjust="0"/>
    <p:restoredTop sz="75381" autoAdjust="0"/>
  </p:normalViewPr>
  <p:slideViewPr>
    <p:cSldViewPr snapToGrid="0">
      <p:cViewPr varScale="1">
        <p:scale>
          <a:sx n="87" d="100"/>
          <a:sy n="87" d="100"/>
        </p:scale>
        <p:origin x="-1470"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8373761-FE6D-4BB8-B24F-8401900416FC}" type="datetimeFigureOut">
              <a:rPr lang="cs-CZ" smtClean="0"/>
              <a:t>13.04.2018</a:t>
            </a:fld>
            <a:endParaRPr lang="cs-CZ"/>
          </a:p>
        </p:txBody>
      </p:sp>
      <p:sp>
        <p:nvSpPr>
          <p:cNvPr id="4" name="Zástupný symbol pro obrázek snímk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zápatí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31C0A6F-055B-41AC-B9D5-D5A90501D2DA}" type="slidenum">
              <a:rPr lang="cs-CZ" smtClean="0"/>
              <a:t>‹#›</a:t>
            </a:fld>
            <a:endParaRPr lang="cs-CZ"/>
          </a:p>
        </p:txBody>
      </p:sp>
    </p:spTree>
    <p:extLst>
      <p:ext uri="{BB962C8B-B14F-4D97-AF65-F5344CB8AC3E}">
        <p14:creationId xmlns:p14="http://schemas.microsoft.com/office/powerpoint/2010/main" val="3840118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8" Type="http://schemas.openxmlformats.org/officeDocument/2006/relationships/hyperlink" Target="https://www.zakonyprolidi.cz/cs/1999-106#f1946237" TargetMode="External"/><Relationship Id="rId3" Type="http://schemas.openxmlformats.org/officeDocument/2006/relationships/hyperlink" Target="https://www.zakonyprolidi.cz/cs/1999-106#f1946238" TargetMode="External"/><Relationship Id="rId7" Type="http://schemas.openxmlformats.org/officeDocument/2006/relationships/hyperlink" Target="https://www.zakonyprolidi.cz/cs/1999-106#f1946261" TargetMode="External"/><Relationship Id="rId2" Type="http://schemas.openxmlformats.org/officeDocument/2006/relationships/slide" Target="../slides/slide11.xml"/><Relationship Id="rId1" Type="http://schemas.openxmlformats.org/officeDocument/2006/relationships/notesMaster" Target="../notesMasters/notesMaster1.xml"/><Relationship Id="rId6" Type="http://schemas.openxmlformats.org/officeDocument/2006/relationships/hyperlink" Target="https://www.zakonyprolidi.cz/cs/1999-106#f1946260" TargetMode="External"/><Relationship Id="rId5" Type="http://schemas.openxmlformats.org/officeDocument/2006/relationships/hyperlink" Target="https://www.zakonyprolidi.cz/cs/1999-106#f1946259" TargetMode="External"/><Relationship Id="rId4" Type="http://schemas.openxmlformats.org/officeDocument/2006/relationships/hyperlink" Target="https://www.zakonyprolidi.cz/cs/1999-106#f1946258" TargetMode="External"/><Relationship Id="rId9" Type="http://schemas.openxmlformats.org/officeDocument/2006/relationships/hyperlink" Target="https://www.zakonyprolidi.cz/cs/1999-106#f5676267" TargetMode="Externa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8" Type="http://schemas.openxmlformats.org/officeDocument/2006/relationships/hyperlink" Target="https://www.zakonyprolidi.cz/cs/1999-106#f1946255" TargetMode="External"/><Relationship Id="rId13" Type="http://schemas.openxmlformats.org/officeDocument/2006/relationships/hyperlink" Target="https://www.zakonyprolidi.cz/cs/1999-106#f1946261" TargetMode="External"/><Relationship Id="rId3" Type="http://schemas.openxmlformats.org/officeDocument/2006/relationships/hyperlink" Target="https://www.zakonyprolidi.cz/cs/1999-106#f1946250" TargetMode="External"/><Relationship Id="rId7" Type="http://schemas.openxmlformats.org/officeDocument/2006/relationships/hyperlink" Target="https://www.zakonyprolidi.cz/cs/1999-106#f1946253" TargetMode="External"/><Relationship Id="rId12" Type="http://schemas.openxmlformats.org/officeDocument/2006/relationships/hyperlink" Target="https://www.zakonyprolidi.cz/cs/1999-106#f1946260" TargetMode="External"/><Relationship Id="rId2" Type="http://schemas.openxmlformats.org/officeDocument/2006/relationships/slide" Target="../slides/slide14.xml"/><Relationship Id="rId16" Type="http://schemas.openxmlformats.org/officeDocument/2006/relationships/hyperlink" Target="https://www.zakonyprolidi.cz/cs/1999-106#f1946262" TargetMode="External"/><Relationship Id="rId1" Type="http://schemas.openxmlformats.org/officeDocument/2006/relationships/notesMaster" Target="../notesMasters/notesMaster1.xml"/><Relationship Id="rId6" Type="http://schemas.openxmlformats.org/officeDocument/2006/relationships/hyperlink" Target="https://www.zakonyprolidi.cz/cs/1999-106#f5676262" TargetMode="External"/><Relationship Id="rId11" Type="http://schemas.openxmlformats.org/officeDocument/2006/relationships/hyperlink" Target="https://www.zakonyprolidi.cz/cs/1999-106#f1946259" TargetMode="External"/><Relationship Id="rId5" Type="http://schemas.openxmlformats.org/officeDocument/2006/relationships/hyperlink" Target="https://www.zakonyprolidi.cz/cs/1999-106#f1946238" TargetMode="External"/><Relationship Id="rId15" Type="http://schemas.openxmlformats.org/officeDocument/2006/relationships/hyperlink" Target="https://www.zakonyprolidi.cz/cs/1999-106#f5676267" TargetMode="External"/><Relationship Id="rId10" Type="http://schemas.openxmlformats.org/officeDocument/2006/relationships/hyperlink" Target="https://www.zakonyprolidi.cz/cs/1999-106#f1946258" TargetMode="External"/><Relationship Id="rId4" Type="http://schemas.openxmlformats.org/officeDocument/2006/relationships/hyperlink" Target="https://www.zakonyprolidi.cz/cs/1999-106#f1946251" TargetMode="External"/><Relationship Id="rId9" Type="http://schemas.openxmlformats.org/officeDocument/2006/relationships/hyperlink" Target="https://www.zakonyprolidi.cz/cs/1999-106#f1946257" TargetMode="External"/><Relationship Id="rId14" Type="http://schemas.openxmlformats.org/officeDocument/2006/relationships/hyperlink" Target="https://www.zakonyprolidi.cz/cs/1999-106#f1946237" TargetMode="Externa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00A83E7-03C7-E941-A025-3BF86B114C3C}" type="slidenum">
              <a:rPr lang="en-US" smtClean="0"/>
              <a:t>2</a:t>
            </a:fld>
            <a:endParaRPr lang="en-US" dirty="0"/>
          </a:p>
        </p:txBody>
      </p:sp>
    </p:spTree>
    <p:extLst>
      <p:ext uri="{BB962C8B-B14F-4D97-AF65-F5344CB8AC3E}">
        <p14:creationId xmlns:p14="http://schemas.microsoft.com/office/powerpoint/2010/main" val="41704994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B31C0A6F-055B-41AC-B9D5-D5A90501D2DA}" type="slidenum">
              <a:rPr lang="cs-CZ" smtClean="0"/>
              <a:t>4</a:t>
            </a:fld>
            <a:endParaRPr lang="cs-CZ"/>
          </a:p>
        </p:txBody>
      </p:sp>
    </p:spTree>
    <p:extLst>
      <p:ext uri="{BB962C8B-B14F-4D97-AF65-F5344CB8AC3E}">
        <p14:creationId xmlns:p14="http://schemas.microsoft.com/office/powerpoint/2010/main" val="19044979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a:t>Pokud elektronická adresa podatelny není uvedena je možné doručit žádost prostřednictvím jakékoliv elektronické adresy povinného subjektu</a:t>
            </a:r>
          </a:p>
        </p:txBody>
      </p:sp>
      <p:sp>
        <p:nvSpPr>
          <p:cNvPr id="4" name="Zástupný symbol pro číslo snímku 3"/>
          <p:cNvSpPr>
            <a:spLocks noGrp="1"/>
          </p:cNvSpPr>
          <p:nvPr>
            <p:ph type="sldNum" sz="quarter" idx="10"/>
          </p:nvPr>
        </p:nvSpPr>
        <p:spPr/>
        <p:txBody>
          <a:bodyPr/>
          <a:lstStyle/>
          <a:p>
            <a:fld id="{B31C0A6F-055B-41AC-B9D5-D5A90501D2DA}" type="slidenum">
              <a:rPr lang="cs-CZ" smtClean="0"/>
              <a:t>8</a:t>
            </a:fld>
            <a:endParaRPr lang="cs-CZ"/>
          </a:p>
        </p:txBody>
      </p:sp>
    </p:spTree>
    <p:extLst>
      <p:ext uri="{BB962C8B-B14F-4D97-AF65-F5344CB8AC3E}">
        <p14:creationId xmlns:p14="http://schemas.microsoft.com/office/powerpoint/2010/main" val="17250620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B00A83E7-03C7-E941-A025-3BF86B114C3C}" type="slidenum">
              <a:rPr lang="en-US" smtClean="0"/>
              <a:t>9</a:t>
            </a:fld>
            <a:endParaRPr lang="en-US"/>
          </a:p>
        </p:txBody>
      </p:sp>
    </p:spTree>
    <p:extLst>
      <p:ext uri="{BB962C8B-B14F-4D97-AF65-F5344CB8AC3E}">
        <p14:creationId xmlns:p14="http://schemas.microsoft.com/office/powerpoint/2010/main" val="26720090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lvl="3"/>
            <a:r>
              <a:rPr lang="cs-CZ" dirty="0"/>
              <a:t>Závažné důvody: </a:t>
            </a:r>
          </a:p>
          <a:p>
            <a:pPr lvl="3"/>
            <a:r>
              <a:rPr lang="cs-CZ" dirty="0"/>
              <a:t>	Vyhledávání nebo sběr informací v jiných úřadovnách</a:t>
            </a:r>
          </a:p>
          <a:p>
            <a:pPr lvl="3"/>
            <a:r>
              <a:rPr lang="cs-CZ" dirty="0"/>
              <a:t>	Vyhledávání a sběr objemného množství oddělených a odlišných informací</a:t>
            </a:r>
          </a:p>
          <a:p>
            <a:pPr lvl="3"/>
            <a:r>
              <a:rPr lang="cs-CZ" dirty="0"/>
              <a:t>	Konzultace s jiným subjektem, který má závažný zájem na rozhodnutí</a:t>
            </a:r>
          </a:p>
          <a:p>
            <a:pPr lvl="3"/>
            <a:endParaRPr lang="cs-CZ" dirty="0"/>
          </a:p>
        </p:txBody>
      </p:sp>
      <p:sp>
        <p:nvSpPr>
          <p:cNvPr id="4" name="Zástupný symbol pro číslo snímku 3"/>
          <p:cNvSpPr>
            <a:spLocks noGrp="1"/>
          </p:cNvSpPr>
          <p:nvPr>
            <p:ph type="sldNum" sz="quarter" idx="10"/>
          </p:nvPr>
        </p:nvSpPr>
        <p:spPr/>
        <p:txBody>
          <a:bodyPr/>
          <a:lstStyle/>
          <a:p>
            <a:fld id="{B00A83E7-03C7-E941-A025-3BF86B114C3C}" type="slidenum">
              <a:rPr lang="en-US" smtClean="0"/>
              <a:t>10</a:t>
            </a:fld>
            <a:endParaRPr lang="en-US"/>
          </a:p>
        </p:txBody>
      </p:sp>
    </p:spTree>
    <p:extLst>
      <p:ext uri="{BB962C8B-B14F-4D97-AF65-F5344CB8AC3E}">
        <p14:creationId xmlns:p14="http://schemas.microsoft.com/office/powerpoint/2010/main" val="16776958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pt-BR" sz="1200" b="1" i="0" kern="1200" dirty="0">
                <a:solidFill>
                  <a:schemeClr val="tx1"/>
                </a:solidFill>
                <a:effectLst/>
                <a:latin typeface="+mn-lt"/>
                <a:ea typeface="+mn-ea"/>
                <a:cs typeface="+mn-cs"/>
              </a:rPr>
              <a:t>§ 11</a:t>
            </a:r>
          </a:p>
          <a:p>
            <a:r>
              <a:rPr lang="pt-BR" sz="1200" b="1" i="0" kern="1200" dirty="0">
                <a:solidFill>
                  <a:schemeClr val="tx1"/>
                </a:solidFill>
                <a:effectLst/>
                <a:latin typeface="+mn-lt"/>
                <a:ea typeface="+mn-ea"/>
                <a:cs typeface="+mn-cs"/>
              </a:rPr>
              <a:t>Další omezení práva na informace</a:t>
            </a:r>
          </a:p>
          <a:p>
            <a:r>
              <a:rPr lang="cs-CZ" sz="1200" b="1" i="0" kern="1200" dirty="0">
                <a:solidFill>
                  <a:schemeClr val="tx1"/>
                </a:solidFill>
                <a:effectLst/>
                <a:latin typeface="+mn-lt"/>
                <a:ea typeface="+mn-ea"/>
                <a:cs typeface="+mn-cs"/>
              </a:rPr>
              <a:t>(5)</a:t>
            </a:r>
            <a:r>
              <a:rPr lang="cs-CZ" sz="1200" b="0" i="0" kern="1200" dirty="0">
                <a:solidFill>
                  <a:schemeClr val="tx1"/>
                </a:solidFill>
                <a:effectLst/>
                <a:latin typeface="+mn-lt"/>
                <a:ea typeface="+mn-ea"/>
                <a:cs typeface="+mn-cs"/>
              </a:rPr>
              <a:t> Povinný subjekt neposkytne informaci, která je předmětem ochrany práva autorského</a:t>
            </a:r>
            <a:r>
              <a:rPr lang="cs-CZ" sz="1200" b="1" i="0" u="none" strike="noStrike" kern="1200" baseline="30000" dirty="0">
                <a:solidFill>
                  <a:schemeClr val="tx1"/>
                </a:solidFill>
                <a:effectLst/>
                <a:latin typeface="+mn-lt"/>
                <a:ea typeface="+mn-ea"/>
                <a:cs typeface="+mn-cs"/>
                <a:hlinkClick r:id="rId3"/>
              </a:rPr>
              <a:t>2b</a:t>
            </a:r>
            <a:r>
              <a:rPr lang="cs-CZ" sz="1200" b="1" i="0" u="none" strike="noStrike" kern="1200" dirty="0">
                <a:solidFill>
                  <a:schemeClr val="tx1"/>
                </a:solidFill>
                <a:effectLst/>
                <a:latin typeface="+mn-lt"/>
                <a:ea typeface="+mn-ea"/>
                <a:cs typeface="+mn-cs"/>
                <a:hlinkClick r:id="rId3"/>
              </a:rPr>
              <a:t>)</a:t>
            </a:r>
            <a:r>
              <a:rPr lang="cs-CZ" sz="1200" b="0" i="0" kern="1200" dirty="0">
                <a:solidFill>
                  <a:schemeClr val="tx1"/>
                </a:solidFill>
                <a:effectLst/>
                <a:latin typeface="+mn-lt"/>
                <a:ea typeface="+mn-ea"/>
                <a:cs typeface="+mn-cs"/>
              </a:rPr>
              <a:t>, je-li v držení</a:t>
            </a:r>
          </a:p>
          <a:p>
            <a:r>
              <a:rPr lang="cs-CZ" sz="1200" b="1" i="0" kern="1200" dirty="0">
                <a:solidFill>
                  <a:schemeClr val="tx1"/>
                </a:solidFill>
                <a:effectLst/>
                <a:latin typeface="+mn-lt"/>
                <a:ea typeface="+mn-ea"/>
                <a:cs typeface="+mn-cs"/>
              </a:rPr>
              <a:t>a)</a:t>
            </a:r>
            <a:r>
              <a:rPr lang="cs-CZ" sz="1200" b="0" i="0" kern="1200" dirty="0">
                <a:solidFill>
                  <a:schemeClr val="tx1"/>
                </a:solidFill>
                <a:effectLst/>
                <a:latin typeface="+mn-lt"/>
                <a:ea typeface="+mn-ea"/>
                <a:cs typeface="+mn-cs"/>
              </a:rPr>
              <a:t> provozovatelů rozhlasového nebo televizního vysílání, kteří toto vysílání provozují na základě zvláštních právních předpisů</a:t>
            </a:r>
            <a:r>
              <a:rPr lang="cs-CZ" sz="1200" b="1" i="0" u="none" strike="noStrike" kern="1200" baseline="30000" dirty="0">
                <a:solidFill>
                  <a:schemeClr val="tx1"/>
                </a:solidFill>
                <a:effectLst/>
                <a:latin typeface="+mn-lt"/>
                <a:ea typeface="+mn-ea"/>
                <a:cs typeface="+mn-cs"/>
                <a:hlinkClick r:id="rId4"/>
              </a:rPr>
              <a:t>13a</a:t>
            </a:r>
            <a:r>
              <a:rPr lang="cs-CZ" sz="1200" b="1" i="0" u="none" strike="noStrike" kern="1200" dirty="0">
                <a:solidFill>
                  <a:schemeClr val="tx1"/>
                </a:solidFill>
                <a:effectLst/>
                <a:latin typeface="+mn-lt"/>
                <a:ea typeface="+mn-ea"/>
                <a:cs typeface="+mn-cs"/>
                <a:hlinkClick r:id="rId4"/>
              </a:rPr>
              <a:t>)</a:t>
            </a:r>
            <a:r>
              <a:rPr lang="cs-CZ" sz="1200" b="0" i="0" kern="1200" dirty="0">
                <a:solidFill>
                  <a:schemeClr val="tx1"/>
                </a:solidFill>
                <a:effectLst/>
                <a:latin typeface="+mn-lt"/>
                <a:ea typeface="+mn-ea"/>
                <a:cs typeface="+mn-cs"/>
              </a:rPr>
              <a:t>,</a:t>
            </a:r>
          </a:p>
          <a:p>
            <a:r>
              <a:rPr lang="cs-CZ" sz="1200" b="1" i="0" kern="1200" dirty="0">
                <a:solidFill>
                  <a:schemeClr val="tx1"/>
                </a:solidFill>
                <a:effectLst/>
                <a:latin typeface="+mn-lt"/>
                <a:ea typeface="+mn-ea"/>
                <a:cs typeface="+mn-cs"/>
              </a:rPr>
              <a:t>b)</a:t>
            </a:r>
            <a:r>
              <a:rPr lang="cs-CZ" sz="1200" b="0" i="0" kern="1200" dirty="0">
                <a:solidFill>
                  <a:schemeClr val="tx1"/>
                </a:solidFill>
                <a:effectLst/>
                <a:latin typeface="+mn-lt"/>
                <a:ea typeface="+mn-ea"/>
                <a:cs typeface="+mn-cs"/>
              </a:rPr>
              <a:t> škol a školských zařízení, které jsou součástí vzdělávací soustavy podle školského zákona</a:t>
            </a:r>
            <a:r>
              <a:rPr lang="cs-CZ" sz="1200" b="1" i="0" u="none" strike="noStrike" kern="1200" baseline="30000" dirty="0">
                <a:solidFill>
                  <a:schemeClr val="tx1"/>
                </a:solidFill>
                <a:effectLst/>
                <a:latin typeface="+mn-lt"/>
                <a:ea typeface="+mn-ea"/>
                <a:cs typeface="+mn-cs"/>
                <a:hlinkClick r:id="rId5"/>
              </a:rPr>
              <a:t>13b</a:t>
            </a:r>
            <a:r>
              <a:rPr lang="cs-CZ" sz="1200" b="1" i="0" u="none" strike="noStrike" kern="1200" dirty="0">
                <a:solidFill>
                  <a:schemeClr val="tx1"/>
                </a:solidFill>
                <a:effectLst/>
                <a:latin typeface="+mn-lt"/>
                <a:ea typeface="+mn-ea"/>
                <a:cs typeface="+mn-cs"/>
                <a:hlinkClick r:id="rId5"/>
              </a:rPr>
              <a:t>)</a:t>
            </a:r>
            <a:r>
              <a:rPr lang="cs-CZ" sz="1200" b="0" i="0" kern="1200" dirty="0">
                <a:solidFill>
                  <a:schemeClr val="tx1"/>
                </a:solidFill>
                <a:effectLst/>
                <a:latin typeface="+mn-lt"/>
                <a:ea typeface="+mn-ea"/>
                <a:cs typeface="+mn-cs"/>
              </a:rPr>
              <a:t> a podle zákona o vysokých školách</a:t>
            </a:r>
            <a:r>
              <a:rPr lang="cs-CZ" sz="1200" b="1" i="0" u="none" strike="noStrike" kern="1200" baseline="30000" dirty="0">
                <a:solidFill>
                  <a:schemeClr val="tx1"/>
                </a:solidFill>
                <a:effectLst/>
                <a:latin typeface="+mn-lt"/>
                <a:ea typeface="+mn-ea"/>
                <a:cs typeface="+mn-cs"/>
                <a:hlinkClick r:id="rId6"/>
              </a:rPr>
              <a:t>13c</a:t>
            </a:r>
            <a:r>
              <a:rPr lang="cs-CZ" sz="1200" b="1" i="0" u="none" strike="noStrike" kern="1200" dirty="0">
                <a:solidFill>
                  <a:schemeClr val="tx1"/>
                </a:solidFill>
                <a:effectLst/>
                <a:latin typeface="+mn-lt"/>
                <a:ea typeface="+mn-ea"/>
                <a:cs typeface="+mn-cs"/>
                <a:hlinkClick r:id="rId6"/>
              </a:rPr>
              <a:t>)</a:t>
            </a:r>
            <a:r>
              <a:rPr lang="cs-CZ" sz="1200" b="0" i="0" kern="1200" dirty="0">
                <a:solidFill>
                  <a:schemeClr val="tx1"/>
                </a:solidFill>
                <a:effectLst/>
                <a:latin typeface="+mn-lt"/>
                <a:ea typeface="+mn-ea"/>
                <a:cs typeface="+mn-cs"/>
              </a:rPr>
              <a:t>,</a:t>
            </a:r>
          </a:p>
          <a:p>
            <a:r>
              <a:rPr lang="cs-CZ" sz="1200" b="1" i="0" kern="1200" dirty="0">
                <a:solidFill>
                  <a:schemeClr val="tx1"/>
                </a:solidFill>
                <a:effectLst/>
                <a:latin typeface="+mn-lt"/>
                <a:ea typeface="+mn-ea"/>
                <a:cs typeface="+mn-cs"/>
              </a:rPr>
              <a:t>c)</a:t>
            </a:r>
            <a:r>
              <a:rPr lang="cs-CZ" sz="1200" b="0" i="0" kern="1200" dirty="0">
                <a:solidFill>
                  <a:schemeClr val="tx1"/>
                </a:solidFill>
                <a:effectLst/>
                <a:latin typeface="+mn-lt"/>
                <a:ea typeface="+mn-ea"/>
                <a:cs typeface="+mn-cs"/>
              </a:rPr>
              <a:t> Akademie věd České republiky a dalších veřejných institucí, které jsou příjemci nebo </a:t>
            </a:r>
            <a:r>
              <a:rPr lang="cs-CZ" sz="1200" b="0" i="0" kern="1200" dirty="0" err="1">
                <a:solidFill>
                  <a:schemeClr val="tx1"/>
                </a:solidFill>
                <a:effectLst/>
                <a:latin typeface="+mn-lt"/>
                <a:ea typeface="+mn-ea"/>
                <a:cs typeface="+mn-cs"/>
              </a:rPr>
              <a:t>spolupříjemci</a:t>
            </a:r>
            <a:r>
              <a:rPr lang="cs-CZ" sz="1200" b="0" i="0" kern="1200" dirty="0">
                <a:solidFill>
                  <a:schemeClr val="tx1"/>
                </a:solidFill>
                <a:effectLst/>
                <a:latin typeface="+mn-lt"/>
                <a:ea typeface="+mn-ea"/>
                <a:cs typeface="+mn-cs"/>
              </a:rPr>
              <a:t> podpory výzkumu a vývoje z veřejných prostředků podle zákona o podpoře výzkumu a vývoje</a:t>
            </a:r>
            <a:r>
              <a:rPr lang="cs-CZ" sz="1200" b="1" i="0" u="none" strike="noStrike" kern="1200" baseline="30000" dirty="0">
                <a:solidFill>
                  <a:schemeClr val="tx1"/>
                </a:solidFill>
                <a:effectLst/>
                <a:latin typeface="+mn-lt"/>
                <a:ea typeface="+mn-ea"/>
                <a:cs typeface="+mn-cs"/>
                <a:hlinkClick r:id="rId7"/>
              </a:rPr>
              <a:t>13d</a:t>
            </a:r>
            <a:r>
              <a:rPr lang="cs-CZ" sz="1200" b="1" i="0" u="none" strike="noStrike" kern="1200" dirty="0">
                <a:solidFill>
                  <a:schemeClr val="tx1"/>
                </a:solidFill>
                <a:effectLst/>
                <a:latin typeface="+mn-lt"/>
                <a:ea typeface="+mn-ea"/>
                <a:cs typeface="+mn-cs"/>
                <a:hlinkClick r:id="rId7"/>
              </a:rPr>
              <a:t>)</a:t>
            </a:r>
            <a:r>
              <a:rPr lang="cs-CZ" sz="1200" b="0" i="0" kern="1200" dirty="0">
                <a:solidFill>
                  <a:schemeClr val="tx1"/>
                </a:solidFill>
                <a:effectLst/>
                <a:latin typeface="+mn-lt"/>
                <a:ea typeface="+mn-ea"/>
                <a:cs typeface="+mn-cs"/>
              </a:rPr>
              <a:t>, nebo</a:t>
            </a:r>
          </a:p>
          <a:p>
            <a:r>
              <a:rPr lang="cs-CZ" sz="1200" b="1" i="0" kern="1200" dirty="0">
                <a:solidFill>
                  <a:schemeClr val="tx1"/>
                </a:solidFill>
                <a:effectLst/>
                <a:latin typeface="+mn-lt"/>
                <a:ea typeface="+mn-ea"/>
                <a:cs typeface="+mn-cs"/>
              </a:rPr>
              <a:t>d)</a:t>
            </a:r>
            <a:r>
              <a:rPr lang="cs-CZ" sz="1200" b="0" i="0" kern="1200" dirty="0">
                <a:solidFill>
                  <a:schemeClr val="tx1"/>
                </a:solidFill>
                <a:effectLst/>
                <a:latin typeface="+mn-lt"/>
                <a:ea typeface="+mn-ea"/>
                <a:cs typeface="+mn-cs"/>
              </a:rPr>
              <a:t> kulturních institucí hospodařících s veřejnými prostředky, jako jsou divadla, orchestry a další umělecké soubory, s výjimkou knihoven poskytujících veřejné knihovnické a informační služby podle knihovního zákona</a:t>
            </a:r>
            <a:r>
              <a:rPr lang="cs-CZ" sz="1200" b="1" i="0" u="none" strike="noStrike" kern="1200" baseline="30000" dirty="0">
                <a:solidFill>
                  <a:schemeClr val="tx1"/>
                </a:solidFill>
                <a:effectLst/>
                <a:latin typeface="+mn-lt"/>
                <a:ea typeface="+mn-ea"/>
                <a:cs typeface="+mn-cs"/>
                <a:hlinkClick r:id="rId8"/>
              </a:rPr>
              <a:t>2a</a:t>
            </a:r>
            <a:r>
              <a:rPr lang="cs-CZ" sz="1200" b="1" i="0" u="none" strike="noStrike" kern="1200" dirty="0">
                <a:solidFill>
                  <a:schemeClr val="tx1"/>
                </a:solidFill>
                <a:effectLst/>
                <a:latin typeface="+mn-lt"/>
                <a:ea typeface="+mn-ea"/>
                <a:cs typeface="+mn-cs"/>
                <a:hlinkClick r:id="rId8"/>
              </a:rPr>
              <a:t>)</a:t>
            </a:r>
            <a:r>
              <a:rPr lang="cs-CZ" sz="1200" b="0" i="0" kern="1200" dirty="0">
                <a:solidFill>
                  <a:schemeClr val="tx1"/>
                </a:solidFill>
                <a:effectLst/>
                <a:latin typeface="+mn-lt"/>
                <a:ea typeface="+mn-ea"/>
                <a:cs typeface="+mn-cs"/>
              </a:rPr>
              <a:t> a muzeí a galerií poskytujících standardizované veřejné služby</a:t>
            </a:r>
            <a:r>
              <a:rPr lang="cs-CZ" sz="1200" b="1" i="0" u="none" strike="noStrike" kern="1200" baseline="30000" dirty="0">
                <a:solidFill>
                  <a:schemeClr val="tx1"/>
                </a:solidFill>
                <a:effectLst/>
                <a:latin typeface="+mn-lt"/>
                <a:ea typeface="+mn-ea"/>
                <a:cs typeface="+mn-cs"/>
                <a:hlinkClick r:id="rId9"/>
              </a:rPr>
              <a:t>19</a:t>
            </a:r>
            <a:r>
              <a:rPr lang="cs-CZ" sz="1200" b="1" i="0" u="none" strike="noStrike" kern="1200" dirty="0">
                <a:solidFill>
                  <a:schemeClr val="tx1"/>
                </a:solidFill>
                <a:effectLst/>
                <a:latin typeface="+mn-lt"/>
                <a:ea typeface="+mn-ea"/>
                <a:cs typeface="+mn-cs"/>
                <a:hlinkClick r:id="rId9"/>
              </a:rPr>
              <a:t>)</a:t>
            </a:r>
            <a:r>
              <a:rPr lang="cs-CZ" sz="1200" b="0" i="0" kern="1200" dirty="0">
                <a:solidFill>
                  <a:schemeClr val="tx1"/>
                </a:solidFill>
                <a:effectLst/>
                <a:latin typeface="+mn-lt"/>
                <a:ea typeface="+mn-ea"/>
                <a:cs typeface="+mn-cs"/>
              </a:rPr>
              <a:t>.</a:t>
            </a:r>
          </a:p>
          <a:p>
            <a:r>
              <a:rPr lang="cs-CZ" sz="1200" b="0" i="0" kern="1200" dirty="0">
                <a:solidFill>
                  <a:schemeClr val="tx1"/>
                </a:solidFill>
                <a:effectLst/>
                <a:latin typeface="+mn-lt"/>
                <a:ea typeface="+mn-ea"/>
                <a:cs typeface="+mn-cs"/>
              </a:rPr>
              <a:t>Poskytování těchto informací v souladu se zvláštními předpisy tím není dotčeno.</a:t>
            </a:r>
          </a:p>
          <a:p>
            <a:pPr lvl="3"/>
            <a:endParaRPr lang="cs-CZ" dirty="0"/>
          </a:p>
        </p:txBody>
      </p:sp>
      <p:sp>
        <p:nvSpPr>
          <p:cNvPr id="4" name="Zástupný symbol pro číslo snímku 3"/>
          <p:cNvSpPr>
            <a:spLocks noGrp="1"/>
          </p:cNvSpPr>
          <p:nvPr>
            <p:ph type="sldNum" sz="quarter" idx="10"/>
          </p:nvPr>
        </p:nvSpPr>
        <p:spPr/>
        <p:txBody>
          <a:bodyPr/>
          <a:lstStyle/>
          <a:p>
            <a:fld id="{B00A83E7-03C7-E941-A025-3BF86B114C3C}" type="slidenum">
              <a:rPr lang="en-US" smtClean="0"/>
              <a:t>11</a:t>
            </a:fld>
            <a:endParaRPr lang="en-US"/>
          </a:p>
        </p:txBody>
      </p:sp>
    </p:spTree>
    <p:extLst>
      <p:ext uri="{BB962C8B-B14F-4D97-AF65-F5344CB8AC3E}">
        <p14:creationId xmlns:p14="http://schemas.microsoft.com/office/powerpoint/2010/main" val="35604249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lvl="3"/>
            <a:endParaRPr lang="cs-CZ" dirty="0"/>
          </a:p>
        </p:txBody>
      </p:sp>
      <p:sp>
        <p:nvSpPr>
          <p:cNvPr id="4" name="Zástupný symbol pro číslo snímku 3"/>
          <p:cNvSpPr>
            <a:spLocks noGrp="1"/>
          </p:cNvSpPr>
          <p:nvPr>
            <p:ph type="sldNum" sz="quarter" idx="10"/>
          </p:nvPr>
        </p:nvSpPr>
        <p:spPr/>
        <p:txBody>
          <a:bodyPr/>
          <a:lstStyle/>
          <a:p>
            <a:fld id="{B00A83E7-03C7-E941-A025-3BF86B114C3C}" type="slidenum">
              <a:rPr lang="en-US" smtClean="0"/>
              <a:t>12</a:t>
            </a:fld>
            <a:endParaRPr lang="en-US"/>
          </a:p>
        </p:txBody>
      </p:sp>
    </p:spTree>
    <p:extLst>
      <p:ext uri="{BB962C8B-B14F-4D97-AF65-F5344CB8AC3E}">
        <p14:creationId xmlns:p14="http://schemas.microsoft.com/office/powerpoint/2010/main" val="29557366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b="1" i="0" kern="1200" dirty="0">
                <a:solidFill>
                  <a:schemeClr val="tx1"/>
                </a:solidFill>
                <a:effectLst/>
                <a:latin typeface="+mn-lt"/>
                <a:ea typeface="+mn-ea"/>
                <a:cs typeface="+mn-cs"/>
              </a:rPr>
              <a:t>§ 11</a:t>
            </a:r>
          </a:p>
          <a:p>
            <a:r>
              <a:rPr lang="cs-CZ" sz="1200" b="1" i="0" kern="1200" dirty="0">
                <a:solidFill>
                  <a:schemeClr val="tx1"/>
                </a:solidFill>
                <a:effectLst/>
                <a:latin typeface="+mn-lt"/>
                <a:ea typeface="+mn-ea"/>
                <a:cs typeface="+mn-cs"/>
              </a:rPr>
              <a:t>Další omezení práva na informace</a:t>
            </a:r>
          </a:p>
          <a:p>
            <a:r>
              <a:rPr lang="cs-CZ" sz="1200" b="1" i="0" kern="1200" dirty="0">
                <a:solidFill>
                  <a:schemeClr val="tx1"/>
                </a:solidFill>
                <a:effectLst/>
                <a:latin typeface="+mn-lt"/>
                <a:ea typeface="+mn-ea"/>
                <a:cs typeface="+mn-cs"/>
              </a:rPr>
              <a:t>(1)</a:t>
            </a:r>
            <a:r>
              <a:rPr lang="cs-CZ" sz="1200" b="0" i="0" kern="1200" dirty="0">
                <a:solidFill>
                  <a:schemeClr val="tx1"/>
                </a:solidFill>
                <a:effectLst/>
                <a:latin typeface="+mn-lt"/>
                <a:ea typeface="+mn-ea"/>
                <a:cs typeface="+mn-cs"/>
              </a:rPr>
              <a:t> Povinný subjekt může omezit poskytnutí informace, pokud:</a:t>
            </a:r>
          </a:p>
          <a:p>
            <a:r>
              <a:rPr lang="cs-CZ" sz="1200" b="1" i="0" kern="1200" dirty="0">
                <a:solidFill>
                  <a:srgbClr val="FF0000"/>
                </a:solidFill>
                <a:effectLst/>
                <a:latin typeface="+mn-lt"/>
                <a:ea typeface="+mn-ea"/>
                <a:cs typeface="+mn-cs"/>
              </a:rPr>
              <a:t>a)</a:t>
            </a:r>
            <a:r>
              <a:rPr lang="cs-CZ" sz="1200" b="0" i="0" kern="1200" dirty="0">
                <a:solidFill>
                  <a:srgbClr val="FF0000"/>
                </a:solidFill>
                <a:effectLst/>
                <a:latin typeface="+mn-lt"/>
                <a:ea typeface="+mn-ea"/>
                <a:cs typeface="+mn-cs"/>
              </a:rPr>
              <a:t> se vztahuje výlučně k vnitřním pokynům a personálním předpisům povinného subjektu,</a:t>
            </a:r>
          </a:p>
          <a:p>
            <a:r>
              <a:rPr lang="cs-CZ" sz="1200" b="1" i="0" kern="1200" dirty="0">
                <a:solidFill>
                  <a:schemeClr val="tx1"/>
                </a:solidFill>
                <a:effectLst/>
                <a:latin typeface="+mn-lt"/>
                <a:ea typeface="+mn-ea"/>
                <a:cs typeface="+mn-cs"/>
              </a:rPr>
              <a:t>b)</a:t>
            </a:r>
            <a:r>
              <a:rPr lang="cs-CZ" sz="1200" b="0" i="0" kern="1200" dirty="0">
                <a:solidFill>
                  <a:schemeClr val="tx1"/>
                </a:solidFill>
                <a:effectLst/>
                <a:latin typeface="+mn-lt"/>
                <a:ea typeface="+mn-ea"/>
                <a:cs typeface="+mn-cs"/>
              </a:rPr>
              <a:t> jde o novou informaci, která vznikla při přípravě rozhodnutí povinného subjektu, pokud zákon nestanoví jinak; to platí jen do doby, kdy se příprava ukončí rozhodnutím, nebo</a:t>
            </a:r>
          </a:p>
          <a:p>
            <a:r>
              <a:rPr lang="cs-CZ" sz="1200" b="1" i="0" kern="1200" dirty="0">
                <a:solidFill>
                  <a:schemeClr val="tx1"/>
                </a:solidFill>
                <a:effectLst/>
                <a:latin typeface="+mn-lt"/>
                <a:ea typeface="+mn-ea"/>
                <a:cs typeface="+mn-cs"/>
              </a:rPr>
              <a:t>c)</a:t>
            </a:r>
            <a:r>
              <a:rPr lang="cs-CZ" sz="1200" b="0" i="0" kern="1200" dirty="0">
                <a:solidFill>
                  <a:schemeClr val="tx1"/>
                </a:solidFill>
                <a:effectLst/>
                <a:latin typeface="+mn-lt"/>
                <a:ea typeface="+mn-ea"/>
                <a:cs typeface="+mn-cs"/>
              </a:rPr>
              <a:t> jde o informaci poskytnutou Organizací Severoatlantické smlouvy nebo Evropskou unií, která je v zájmu bezpečnosti státu, veřejné bezpečnosti nebo ochrany práv třetích osob chráněna uvedenými původci označením "NATO UNCLASSIFIED" nebo "LIMITE" a v České republice je toto označení respektováno z důvodů plnění povinností vyplývajících pro Českou republiku z jejího členství v Organizaci Severoatlantické smlouvy nebo Evropské unii, pokud původce nedal k poskytnutí souhlas</a:t>
            </a:r>
            <a:r>
              <a:rPr lang="cs-CZ" sz="1200" b="1" i="0" u="none" strike="noStrike" kern="1200" baseline="30000" dirty="0">
                <a:solidFill>
                  <a:schemeClr val="tx1"/>
                </a:solidFill>
                <a:effectLst/>
                <a:latin typeface="+mn-lt"/>
                <a:ea typeface="+mn-ea"/>
                <a:cs typeface="+mn-cs"/>
                <a:hlinkClick r:id="rId3"/>
              </a:rPr>
              <a:t>8a</a:t>
            </a:r>
            <a:r>
              <a:rPr lang="cs-CZ" sz="1200" b="1" i="0" u="none" strike="noStrike" kern="1200" dirty="0">
                <a:solidFill>
                  <a:schemeClr val="tx1"/>
                </a:solidFill>
                <a:effectLst/>
                <a:latin typeface="+mn-lt"/>
                <a:ea typeface="+mn-ea"/>
                <a:cs typeface="+mn-cs"/>
                <a:hlinkClick r:id="rId3"/>
              </a:rPr>
              <a:t>)</a:t>
            </a:r>
            <a:r>
              <a:rPr lang="cs-CZ" sz="1200" b="0" i="0" kern="1200" dirty="0">
                <a:solidFill>
                  <a:schemeClr val="tx1"/>
                </a:solidFill>
                <a:effectLst/>
                <a:latin typeface="+mn-lt"/>
                <a:ea typeface="+mn-ea"/>
                <a:cs typeface="+mn-cs"/>
              </a:rPr>
              <a:t>.</a:t>
            </a:r>
          </a:p>
          <a:p>
            <a:r>
              <a:rPr lang="cs-CZ" sz="1200" b="1" i="0" kern="1200" dirty="0">
                <a:solidFill>
                  <a:schemeClr val="tx1"/>
                </a:solidFill>
                <a:effectLst/>
                <a:latin typeface="+mn-lt"/>
                <a:ea typeface="+mn-ea"/>
                <a:cs typeface="+mn-cs"/>
              </a:rPr>
              <a:t>(2)</a:t>
            </a:r>
            <a:r>
              <a:rPr lang="cs-CZ" sz="1200" b="0" i="0" kern="1200" dirty="0">
                <a:solidFill>
                  <a:schemeClr val="tx1"/>
                </a:solidFill>
                <a:effectLst/>
                <a:latin typeface="+mn-lt"/>
                <a:ea typeface="+mn-ea"/>
                <a:cs typeface="+mn-cs"/>
              </a:rPr>
              <a:t> Povinný subjekt informaci neposkytne, pokud:</a:t>
            </a:r>
          </a:p>
          <a:p>
            <a:r>
              <a:rPr lang="cs-CZ" sz="1200" b="1" i="0" kern="1200" dirty="0">
                <a:solidFill>
                  <a:schemeClr val="tx1"/>
                </a:solidFill>
                <a:effectLst/>
                <a:latin typeface="+mn-lt"/>
                <a:ea typeface="+mn-ea"/>
                <a:cs typeface="+mn-cs"/>
              </a:rPr>
              <a:t>a)</a:t>
            </a:r>
            <a:r>
              <a:rPr lang="cs-CZ" sz="1200" b="0" i="0" kern="1200" dirty="0">
                <a:solidFill>
                  <a:schemeClr val="tx1"/>
                </a:solidFill>
                <a:effectLst/>
                <a:latin typeface="+mn-lt"/>
                <a:ea typeface="+mn-ea"/>
                <a:cs typeface="+mn-cs"/>
              </a:rPr>
              <a:t> jde o informaci vzniklou bez použití veřejných prostředků, která byla předána osobou, jíž takovouto povinnost zákon neukládá, pokud nesdělila, že s poskytnutím informace souhlasí,</a:t>
            </a:r>
          </a:p>
          <a:p>
            <a:r>
              <a:rPr lang="cs-CZ" sz="1200" b="1" i="0" kern="1200" dirty="0">
                <a:solidFill>
                  <a:schemeClr val="tx1"/>
                </a:solidFill>
                <a:effectLst/>
                <a:latin typeface="+mn-lt"/>
                <a:ea typeface="+mn-ea"/>
                <a:cs typeface="+mn-cs"/>
              </a:rPr>
              <a:t>b)</a:t>
            </a:r>
            <a:r>
              <a:rPr lang="cs-CZ" sz="1200" b="0" i="0" kern="1200" dirty="0">
                <a:solidFill>
                  <a:schemeClr val="tx1"/>
                </a:solidFill>
                <a:effectLst/>
                <a:latin typeface="+mn-lt"/>
                <a:ea typeface="+mn-ea"/>
                <a:cs typeface="+mn-cs"/>
              </a:rPr>
              <a:t> ji zveřejňuje na základě zvláštního zákona</a:t>
            </a:r>
            <a:r>
              <a:rPr lang="cs-CZ" sz="1200" b="1" i="0" u="none" strike="noStrike" kern="1200" baseline="30000" dirty="0">
                <a:solidFill>
                  <a:schemeClr val="tx1"/>
                </a:solidFill>
                <a:effectLst/>
                <a:latin typeface="+mn-lt"/>
                <a:ea typeface="+mn-ea"/>
                <a:cs typeface="+mn-cs"/>
                <a:hlinkClick r:id="rId4"/>
              </a:rPr>
              <a:t>9</a:t>
            </a:r>
            <a:r>
              <a:rPr lang="cs-CZ" sz="1200" b="1" i="0" u="none" strike="noStrike" kern="1200" dirty="0">
                <a:solidFill>
                  <a:schemeClr val="tx1"/>
                </a:solidFill>
                <a:effectLst/>
                <a:latin typeface="+mn-lt"/>
                <a:ea typeface="+mn-ea"/>
                <a:cs typeface="+mn-cs"/>
                <a:hlinkClick r:id="rId4"/>
              </a:rPr>
              <a:t>)</a:t>
            </a:r>
            <a:r>
              <a:rPr lang="cs-CZ" sz="1200" b="0" i="0" kern="1200" dirty="0">
                <a:solidFill>
                  <a:schemeClr val="tx1"/>
                </a:solidFill>
                <a:effectLst/>
                <a:latin typeface="+mn-lt"/>
                <a:ea typeface="+mn-ea"/>
                <a:cs typeface="+mn-cs"/>
              </a:rPr>
              <a:t> a v předem stanovených pravidelných obdobích až do nejbližšího následujícího období,</a:t>
            </a:r>
          </a:p>
          <a:p>
            <a:r>
              <a:rPr lang="cs-CZ" sz="1200" b="1" i="0" kern="1200" dirty="0">
                <a:solidFill>
                  <a:schemeClr val="tx1"/>
                </a:solidFill>
                <a:effectLst/>
                <a:latin typeface="+mn-lt"/>
                <a:ea typeface="+mn-ea"/>
                <a:cs typeface="+mn-cs"/>
              </a:rPr>
              <a:t>c)</a:t>
            </a:r>
            <a:r>
              <a:rPr lang="cs-CZ" sz="1200" b="0" i="0" kern="1200" dirty="0">
                <a:solidFill>
                  <a:schemeClr val="tx1"/>
                </a:solidFill>
                <a:effectLst/>
                <a:latin typeface="+mn-lt"/>
                <a:ea typeface="+mn-ea"/>
                <a:cs typeface="+mn-cs"/>
              </a:rPr>
              <a:t> by tím byla porušena ochrana práv třetích osob k předmětu práva autorského nebo práv souvisejících s právem autorským (dále jen „právo autorské“)</a:t>
            </a:r>
            <a:r>
              <a:rPr lang="cs-CZ" sz="1200" b="1" i="0" u="none" strike="noStrike" kern="1200" baseline="30000" dirty="0">
                <a:solidFill>
                  <a:schemeClr val="tx1"/>
                </a:solidFill>
                <a:effectLst/>
                <a:latin typeface="+mn-lt"/>
                <a:ea typeface="+mn-ea"/>
                <a:cs typeface="+mn-cs"/>
                <a:hlinkClick r:id="rId5"/>
              </a:rPr>
              <a:t>2b</a:t>
            </a:r>
            <a:r>
              <a:rPr lang="cs-CZ" sz="1200" b="1" i="0" u="none" strike="noStrike" kern="1200" dirty="0">
                <a:solidFill>
                  <a:schemeClr val="tx1"/>
                </a:solidFill>
                <a:effectLst/>
                <a:latin typeface="+mn-lt"/>
                <a:ea typeface="+mn-ea"/>
                <a:cs typeface="+mn-cs"/>
                <a:hlinkClick r:id="rId5"/>
              </a:rPr>
              <a:t>)</a:t>
            </a:r>
            <a:r>
              <a:rPr lang="cs-CZ" sz="1200" b="0" i="0" kern="1200" dirty="0">
                <a:solidFill>
                  <a:schemeClr val="tx1"/>
                </a:solidFill>
                <a:effectLst/>
                <a:latin typeface="+mn-lt"/>
                <a:ea typeface="+mn-ea"/>
                <a:cs typeface="+mn-cs"/>
              </a:rPr>
              <a:t>, nebo</a:t>
            </a:r>
          </a:p>
          <a:p>
            <a:r>
              <a:rPr lang="cs-CZ" sz="1200" b="1" i="0" kern="1200" dirty="0">
                <a:solidFill>
                  <a:schemeClr val="tx1"/>
                </a:solidFill>
                <a:effectLst/>
                <a:latin typeface="+mn-lt"/>
                <a:ea typeface="+mn-ea"/>
                <a:cs typeface="+mn-cs"/>
              </a:rPr>
              <a:t>d)</a:t>
            </a:r>
            <a:r>
              <a:rPr lang="cs-CZ" sz="1200" b="0" i="0" kern="1200" dirty="0">
                <a:solidFill>
                  <a:schemeClr val="tx1"/>
                </a:solidFill>
                <a:effectLst/>
                <a:latin typeface="+mn-lt"/>
                <a:ea typeface="+mn-ea"/>
                <a:cs typeface="+mn-cs"/>
              </a:rPr>
              <a:t> jde o informaci, která se týká stability finančního systému</a:t>
            </a:r>
            <a:r>
              <a:rPr lang="cs-CZ" sz="1200" b="1" i="0" u="none" strike="noStrike" kern="1200" baseline="30000" dirty="0">
                <a:solidFill>
                  <a:schemeClr val="tx1"/>
                </a:solidFill>
                <a:effectLst/>
                <a:latin typeface="+mn-lt"/>
                <a:ea typeface="+mn-ea"/>
                <a:cs typeface="+mn-cs"/>
                <a:hlinkClick r:id="rId6"/>
              </a:rPr>
              <a:t>18</a:t>
            </a:r>
            <a:r>
              <a:rPr lang="cs-CZ" sz="1200" b="1" i="0" u="none" strike="noStrike" kern="1200" dirty="0">
                <a:solidFill>
                  <a:schemeClr val="tx1"/>
                </a:solidFill>
                <a:effectLst/>
                <a:latin typeface="+mn-lt"/>
                <a:ea typeface="+mn-ea"/>
                <a:cs typeface="+mn-cs"/>
                <a:hlinkClick r:id="rId6"/>
              </a:rPr>
              <a:t>)</a:t>
            </a:r>
            <a:r>
              <a:rPr lang="cs-CZ" sz="1200" b="0" i="0" kern="1200" dirty="0">
                <a:solidFill>
                  <a:schemeClr val="tx1"/>
                </a:solidFill>
                <a:effectLst/>
                <a:latin typeface="+mn-lt"/>
                <a:ea typeface="+mn-ea"/>
                <a:cs typeface="+mn-cs"/>
              </a:rPr>
              <a:t>.</a:t>
            </a:r>
          </a:p>
          <a:p>
            <a:r>
              <a:rPr lang="cs-CZ" sz="1200" b="1" i="0" kern="1200" dirty="0">
                <a:solidFill>
                  <a:schemeClr val="tx1"/>
                </a:solidFill>
                <a:effectLst/>
                <a:latin typeface="+mn-lt"/>
                <a:ea typeface="+mn-ea"/>
                <a:cs typeface="+mn-cs"/>
              </a:rPr>
              <a:t>(3)</a:t>
            </a:r>
            <a:r>
              <a:rPr lang="cs-CZ" sz="1200" b="0" i="0" kern="1200" dirty="0">
                <a:solidFill>
                  <a:schemeClr val="tx1"/>
                </a:solidFill>
                <a:effectLst/>
                <a:latin typeface="+mn-lt"/>
                <a:ea typeface="+mn-ea"/>
                <a:cs typeface="+mn-cs"/>
              </a:rPr>
              <a:t> Informace, které získal povinný subjekt od třetí osoby při plnění úkolů v rámci kontrolní, dozorové, dohledové nebo obdobné činnosti prováděné na základě zvláštního právního předpisu</a:t>
            </a:r>
            <a:r>
              <a:rPr lang="cs-CZ" sz="1200" b="1" i="0" u="none" strike="noStrike" kern="1200" baseline="30000" dirty="0">
                <a:solidFill>
                  <a:schemeClr val="tx1"/>
                </a:solidFill>
                <a:effectLst/>
                <a:latin typeface="+mn-lt"/>
                <a:ea typeface="+mn-ea"/>
                <a:cs typeface="+mn-cs"/>
                <a:hlinkClick r:id="rId7"/>
              </a:rPr>
              <a:t>11</a:t>
            </a:r>
            <a:r>
              <a:rPr lang="cs-CZ" sz="1200" b="1" i="0" u="none" strike="noStrike" kern="1200" dirty="0">
                <a:solidFill>
                  <a:schemeClr val="tx1"/>
                </a:solidFill>
                <a:effectLst/>
                <a:latin typeface="+mn-lt"/>
                <a:ea typeface="+mn-ea"/>
                <a:cs typeface="+mn-cs"/>
                <a:hlinkClick r:id="rId7"/>
              </a:rPr>
              <a:t>)</a:t>
            </a:r>
            <a:r>
              <a:rPr lang="cs-CZ" sz="1200" b="0" i="0" kern="1200" dirty="0">
                <a:solidFill>
                  <a:schemeClr val="tx1"/>
                </a:solidFill>
                <a:effectLst/>
                <a:latin typeface="+mn-lt"/>
                <a:ea typeface="+mn-ea"/>
                <a:cs typeface="+mn-cs"/>
              </a:rPr>
              <a:t>, podle kterého se na ně vztahuje povinnost mlčenlivosti anebo jiný postup chránící je před zveřejněním nebo zneužitím, se neposkytují. Povinný subjekt poskytne pouze ty informace, které při plnění těchto úkolů vznikly jeho činností.</a:t>
            </a:r>
          </a:p>
          <a:p>
            <a:r>
              <a:rPr lang="cs-CZ" sz="1200" b="1" i="0" kern="1200" dirty="0">
                <a:solidFill>
                  <a:schemeClr val="tx1"/>
                </a:solidFill>
                <a:effectLst/>
                <a:latin typeface="+mn-lt"/>
                <a:ea typeface="+mn-ea"/>
                <a:cs typeface="+mn-cs"/>
              </a:rPr>
              <a:t>(4)</a:t>
            </a:r>
            <a:r>
              <a:rPr lang="cs-CZ" sz="1200" b="0" i="0" kern="1200" dirty="0">
                <a:solidFill>
                  <a:schemeClr val="tx1"/>
                </a:solidFill>
                <a:effectLst/>
                <a:latin typeface="+mn-lt"/>
                <a:ea typeface="+mn-ea"/>
                <a:cs typeface="+mn-cs"/>
              </a:rPr>
              <a:t> Povinné subjekty dále neposkytnou informace o</a:t>
            </a:r>
          </a:p>
          <a:p>
            <a:r>
              <a:rPr lang="cs-CZ" sz="1200" b="1" i="0" kern="1200" dirty="0">
                <a:solidFill>
                  <a:schemeClr val="tx1"/>
                </a:solidFill>
                <a:effectLst/>
                <a:latin typeface="+mn-lt"/>
                <a:ea typeface="+mn-ea"/>
                <a:cs typeface="+mn-cs"/>
              </a:rPr>
              <a:t>a)</a:t>
            </a:r>
            <a:r>
              <a:rPr lang="cs-CZ" sz="1200" b="0" i="0" kern="1200" dirty="0">
                <a:solidFill>
                  <a:schemeClr val="tx1"/>
                </a:solidFill>
                <a:effectLst/>
                <a:latin typeface="+mn-lt"/>
                <a:ea typeface="+mn-ea"/>
                <a:cs typeface="+mn-cs"/>
              </a:rPr>
              <a:t> probíhajícím trestním řízení,</a:t>
            </a:r>
          </a:p>
          <a:p>
            <a:r>
              <a:rPr lang="cs-CZ" sz="1200" b="1" i="0" kern="1200" dirty="0">
                <a:solidFill>
                  <a:schemeClr val="tx1"/>
                </a:solidFill>
                <a:effectLst/>
                <a:latin typeface="+mn-lt"/>
                <a:ea typeface="+mn-ea"/>
                <a:cs typeface="+mn-cs"/>
              </a:rPr>
              <a:t>b)</a:t>
            </a:r>
            <a:r>
              <a:rPr lang="cs-CZ" sz="1200" b="0" i="0" kern="1200" dirty="0">
                <a:solidFill>
                  <a:schemeClr val="tx1"/>
                </a:solidFill>
                <a:effectLst/>
                <a:latin typeface="+mn-lt"/>
                <a:ea typeface="+mn-ea"/>
                <a:cs typeface="+mn-cs"/>
              </a:rPr>
              <a:t> rozhodovací činnosti soudů s výjimkou rozsudků,</a:t>
            </a:r>
          </a:p>
          <a:p>
            <a:r>
              <a:rPr lang="cs-CZ" sz="1200" b="1" i="0" kern="1200" dirty="0">
                <a:solidFill>
                  <a:schemeClr val="tx1"/>
                </a:solidFill>
                <a:effectLst/>
                <a:latin typeface="+mn-lt"/>
                <a:ea typeface="+mn-ea"/>
                <a:cs typeface="+mn-cs"/>
              </a:rPr>
              <a:t>c)</a:t>
            </a:r>
            <a:r>
              <a:rPr lang="cs-CZ" sz="1200" b="0" i="0" kern="1200" dirty="0">
                <a:solidFill>
                  <a:schemeClr val="tx1"/>
                </a:solidFill>
                <a:effectLst/>
                <a:latin typeface="+mn-lt"/>
                <a:ea typeface="+mn-ea"/>
                <a:cs typeface="+mn-cs"/>
              </a:rPr>
              <a:t> plnění úkolů zpravodajských služeb,</a:t>
            </a:r>
            <a:r>
              <a:rPr lang="cs-CZ" sz="1200" b="1" i="0" u="none" strike="noStrike" kern="1200" baseline="30000" dirty="0">
                <a:solidFill>
                  <a:schemeClr val="tx1"/>
                </a:solidFill>
                <a:effectLst/>
                <a:latin typeface="+mn-lt"/>
                <a:ea typeface="+mn-ea"/>
                <a:cs typeface="+mn-cs"/>
                <a:hlinkClick r:id="rId8"/>
              </a:rPr>
              <a:t>12</a:t>
            </a:r>
            <a:r>
              <a:rPr lang="cs-CZ" sz="1200" b="1" i="0" u="none" strike="noStrike" kern="1200" dirty="0">
                <a:solidFill>
                  <a:schemeClr val="tx1"/>
                </a:solidFill>
                <a:effectLst/>
                <a:latin typeface="+mn-lt"/>
                <a:ea typeface="+mn-ea"/>
                <a:cs typeface="+mn-cs"/>
                <a:hlinkClick r:id="rId8"/>
              </a:rPr>
              <a:t>)</a:t>
            </a:r>
            <a:endParaRPr lang="cs-CZ" sz="1200" b="0" i="0" kern="1200" dirty="0">
              <a:solidFill>
                <a:schemeClr val="tx1"/>
              </a:solidFill>
              <a:effectLst/>
              <a:latin typeface="+mn-lt"/>
              <a:ea typeface="+mn-ea"/>
              <a:cs typeface="+mn-cs"/>
            </a:endParaRPr>
          </a:p>
          <a:p>
            <a:r>
              <a:rPr lang="cs-CZ" sz="1200" b="1" i="0" kern="1200" dirty="0">
                <a:solidFill>
                  <a:schemeClr val="tx1"/>
                </a:solidFill>
                <a:effectLst/>
                <a:latin typeface="+mn-lt"/>
                <a:ea typeface="+mn-ea"/>
                <a:cs typeface="+mn-cs"/>
              </a:rPr>
              <a:t>d)</a:t>
            </a:r>
            <a:r>
              <a:rPr lang="cs-CZ" sz="1200" b="0" i="0" kern="1200" dirty="0">
                <a:solidFill>
                  <a:schemeClr val="tx1"/>
                </a:solidFill>
                <a:effectLst/>
                <a:latin typeface="+mn-lt"/>
                <a:ea typeface="+mn-ea"/>
                <a:cs typeface="+mn-cs"/>
              </a:rPr>
              <a:t> přípravě, průběhu a projednávání výsledků kontrol v orgánech Nejvyššího kontrolního úřadu,</a:t>
            </a:r>
          </a:p>
          <a:p>
            <a:r>
              <a:rPr lang="cs-CZ" sz="1200" b="1" i="0" kern="1200" dirty="0">
                <a:solidFill>
                  <a:schemeClr val="tx1"/>
                </a:solidFill>
                <a:effectLst/>
                <a:latin typeface="+mn-lt"/>
                <a:ea typeface="+mn-ea"/>
                <a:cs typeface="+mn-cs"/>
              </a:rPr>
              <a:t>e)</a:t>
            </a:r>
            <a:r>
              <a:rPr lang="cs-CZ" sz="1200" b="0" i="0" kern="1200" dirty="0">
                <a:solidFill>
                  <a:schemeClr val="tx1"/>
                </a:solidFill>
                <a:effectLst/>
                <a:latin typeface="+mn-lt"/>
                <a:ea typeface="+mn-ea"/>
                <a:cs typeface="+mn-cs"/>
              </a:rPr>
              <a:t> činnosti Finančního analytického úřadu podle zákona o některých opatřeních proti legalizaci výnosů z trestné činnosti a financování terorismu nebo podle zákona o provádění mezinárodních sankcí,</a:t>
            </a:r>
          </a:p>
          <a:p>
            <a:r>
              <a:rPr lang="cs-CZ" sz="1200" b="1" i="0" kern="1200" dirty="0">
                <a:solidFill>
                  <a:schemeClr val="tx1"/>
                </a:solidFill>
                <a:effectLst/>
                <a:latin typeface="+mn-lt"/>
                <a:ea typeface="+mn-ea"/>
                <a:cs typeface="+mn-cs"/>
              </a:rPr>
              <a:t>f)</a:t>
            </a:r>
            <a:r>
              <a:rPr lang="cs-CZ" sz="1200" b="0" i="0" kern="1200" dirty="0">
                <a:solidFill>
                  <a:schemeClr val="tx1"/>
                </a:solidFill>
                <a:effectLst/>
                <a:latin typeface="+mn-lt"/>
                <a:ea typeface="+mn-ea"/>
                <a:cs typeface="+mn-cs"/>
              </a:rPr>
              <a:t> činnosti České národní banky v souvislosti s vedením centrální evidence účtů.</a:t>
            </a:r>
          </a:p>
          <a:p>
            <a:r>
              <a:rPr lang="cs-CZ" sz="1200" b="0" i="0" kern="1200" dirty="0">
                <a:solidFill>
                  <a:schemeClr val="tx1"/>
                </a:solidFill>
                <a:effectLst/>
                <a:latin typeface="+mn-lt"/>
                <a:ea typeface="+mn-ea"/>
                <a:cs typeface="+mn-cs"/>
              </a:rPr>
              <a:t>Ustanovení zvláštních zákonů</a:t>
            </a:r>
            <a:r>
              <a:rPr lang="cs-CZ" sz="1200" b="1" i="0" u="none" strike="noStrike" kern="1200" baseline="30000" dirty="0">
                <a:solidFill>
                  <a:schemeClr val="tx1"/>
                </a:solidFill>
                <a:effectLst/>
                <a:latin typeface="+mn-lt"/>
                <a:ea typeface="+mn-ea"/>
                <a:cs typeface="+mn-cs"/>
                <a:hlinkClick r:id="rId9"/>
              </a:rPr>
              <a:t>13</a:t>
            </a:r>
            <a:r>
              <a:rPr lang="cs-CZ" sz="1200" b="1" i="0" u="none" strike="noStrike" kern="1200" dirty="0">
                <a:solidFill>
                  <a:schemeClr val="tx1"/>
                </a:solidFill>
                <a:effectLst/>
                <a:latin typeface="+mn-lt"/>
                <a:ea typeface="+mn-ea"/>
                <a:cs typeface="+mn-cs"/>
                <a:hlinkClick r:id="rId9"/>
              </a:rPr>
              <a:t>)</a:t>
            </a:r>
            <a:r>
              <a:rPr lang="cs-CZ" sz="1200" b="0" i="0" kern="1200" dirty="0">
                <a:solidFill>
                  <a:schemeClr val="tx1"/>
                </a:solidFill>
                <a:effectLst/>
                <a:latin typeface="+mn-lt"/>
                <a:ea typeface="+mn-ea"/>
                <a:cs typeface="+mn-cs"/>
              </a:rPr>
              <a:t> o poskytování informací v uvedených oblastech tím nejsou dotčena.</a:t>
            </a:r>
          </a:p>
          <a:p>
            <a:r>
              <a:rPr lang="cs-CZ" sz="1200" b="1" i="0" kern="1200" dirty="0">
                <a:solidFill>
                  <a:schemeClr val="tx1"/>
                </a:solidFill>
                <a:effectLst/>
                <a:latin typeface="+mn-lt"/>
                <a:ea typeface="+mn-ea"/>
                <a:cs typeface="+mn-cs"/>
              </a:rPr>
              <a:t>(5)</a:t>
            </a:r>
            <a:r>
              <a:rPr lang="cs-CZ" sz="1200" b="0" i="0" kern="1200" dirty="0">
                <a:solidFill>
                  <a:schemeClr val="tx1"/>
                </a:solidFill>
                <a:effectLst/>
                <a:latin typeface="+mn-lt"/>
                <a:ea typeface="+mn-ea"/>
                <a:cs typeface="+mn-cs"/>
              </a:rPr>
              <a:t> Povinný subjekt neposkytne informaci, která je předmětem ochrany práva autorského</a:t>
            </a:r>
            <a:r>
              <a:rPr lang="cs-CZ" sz="1200" b="1" i="0" u="none" strike="noStrike" kern="1200" baseline="30000" dirty="0">
                <a:solidFill>
                  <a:schemeClr val="tx1"/>
                </a:solidFill>
                <a:effectLst/>
                <a:latin typeface="+mn-lt"/>
                <a:ea typeface="+mn-ea"/>
                <a:cs typeface="+mn-cs"/>
                <a:hlinkClick r:id="rId5"/>
              </a:rPr>
              <a:t>2b</a:t>
            </a:r>
            <a:r>
              <a:rPr lang="cs-CZ" sz="1200" b="1" i="0" u="none" strike="noStrike" kern="1200" dirty="0">
                <a:solidFill>
                  <a:schemeClr val="tx1"/>
                </a:solidFill>
                <a:effectLst/>
                <a:latin typeface="+mn-lt"/>
                <a:ea typeface="+mn-ea"/>
                <a:cs typeface="+mn-cs"/>
                <a:hlinkClick r:id="rId5"/>
              </a:rPr>
              <a:t>)</a:t>
            </a:r>
            <a:r>
              <a:rPr lang="cs-CZ" sz="1200" b="0" i="0" kern="1200" dirty="0">
                <a:solidFill>
                  <a:schemeClr val="tx1"/>
                </a:solidFill>
                <a:effectLst/>
                <a:latin typeface="+mn-lt"/>
                <a:ea typeface="+mn-ea"/>
                <a:cs typeface="+mn-cs"/>
              </a:rPr>
              <a:t>, je-li v držení</a:t>
            </a:r>
          </a:p>
          <a:p>
            <a:r>
              <a:rPr lang="cs-CZ" sz="1200" b="1" i="0" kern="1200" dirty="0">
                <a:solidFill>
                  <a:schemeClr val="tx1"/>
                </a:solidFill>
                <a:effectLst/>
                <a:latin typeface="+mn-lt"/>
                <a:ea typeface="+mn-ea"/>
                <a:cs typeface="+mn-cs"/>
              </a:rPr>
              <a:t>a)</a:t>
            </a:r>
            <a:r>
              <a:rPr lang="cs-CZ" sz="1200" b="0" i="0" kern="1200" dirty="0">
                <a:solidFill>
                  <a:schemeClr val="tx1"/>
                </a:solidFill>
                <a:effectLst/>
                <a:latin typeface="+mn-lt"/>
                <a:ea typeface="+mn-ea"/>
                <a:cs typeface="+mn-cs"/>
              </a:rPr>
              <a:t> provozovatelů rozhlasového nebo televizního vysílání, kteří toto vysílání provozují na základě zvláštních právních předpisů</a:t>
            </a:r>
            <a:r>
              <a:rPr lang="cs-CZ" sz="1200" b="1" i="0" u="none" strike="noStrike" kern="1200" baseline="30000" dirty="0">
                <a:solidFill>
                  <a:schemeClr val="tx1"/>
                </a:solidFill>
                <a:effectLst/>
                <a:latin typeface="+mn-lt"/>
                <a:ea typeface="+mn-ea"/>
                <a:cs typeface="+mn-cs"/>
                <a:hlinkClick r:id="rId10"/>
              </a:rPr>
              <a:t>13a</a:t>
            </a:r>
            <a:r>
              <a:rPr lang="cs-CZ" sz="1200" b="1" i="0" u="none" strike="noStrike" kern="1200" dirty="0">
                <a:solidFill>
                  <a:schemeClr val="tx1"/>
                </a:solidFill>
                <a:effectLst/>
                <a:latin typeface="+mn-lt"/>
                <a:ea typeface="+mn-ea"/>
                <a:cs typeface="+mn-cs"/>
                <a:hlinkClick r:id="rId10"/>
              </a:rPr>
              <a:t>)</a:t>
            </a:r>
            <a:r>
              <a:rPr lang="cs-CZ" sz="1200" b="0" i="0" kern="1200" dirty="0">
                <a:solidFill>
                  <a:schemeClr val="tx1"/>
                </a:solidFill>
                <a:effectLst/>
                <a:latin typeface="+mn-lt"/>
                <a:ea typeface="+mn-ea"/>
                <a:cs typeface="+mn-cs"/>
              </a:rPr>
              <a:t>,</a:t>
            </a:r>
          </a:p>
          <a:p>
            <a:r>
              <a:rPr lang="cs-CZ" sz="1200" b="1" i="0" kern="1200" dirty="0">
                <a:solidFill>
                  <a:schemeClr val="tx1"/>
                </a:solidFill>
                <a:effectLst/>
                <a:latin typeface="+mn-lt"/>
                <a:ea typeface="+mn-ea"/>
                <a:cs typeface="+mn-cs"/>
              </a:rPr>
              <a:t>b)</a:t>
            </a:r>
            <a:r>
              <a:rPr lang="cs-CZ" sz="1200" b="0" i="0" kern="1200" dirty="0">
                <a:solidFill>
                  <a:schemeClr val="tx1"/>
                </a:solidFill>
                <a:effectLst/>
                <a:latin typeface="+mn-lt"/>
                <a:ea typeface="+mn-ea"/>
                <a:cs typeface="+mn-cs"/>
              </a:rPr>
              <a:t> škol a školských zařízení, které jsou součástí vzdělávací soustavy podle školského zákona</a:t>
            </a:r>
            <a:r>
              <a:rPr lang="cs-CZ" sz="1200" b="1" i="0" u="none" strike="noStrike" kern="1200" baseline="30000" dirty="0">
                <a:solidFill>
                  <a:schemeClr val="tx1"/>
                </a:solidFill>
                <a:effectLst/>
                <a:latin typeface="+mn-lt"/>
                <a:ea typeface="+mn-ea"/>
                <a:cs typeface="+mn-cs"/>
                <a:hlinkClick r:id="rId11"/>
              </a:rPr>
              <a:t>13b</a:t>
            </a:r>
            <a:r>
              <a:rPr lang="cs-CZ" sz="1200" b="1" i="0" u="none" strike="noStrike" kern="1200" dirty="0">
                <a:solidFill>
                  <a:schemeClr val="tx1"/>
                </a:solidFill>
                <a:effectLst/>
                <a:latin typeface="+mn-lt"/>
                <a:ea typeface="+mn-ea"/>
                <a:cs typeface="+mn-cs"/>
                <a:hlinkClick r:id="rId11"/>
              </a:rPr>
              <a:t>)</a:t>
            </a:r>
            <a:r>
              <a:rPr lang="cs-CZ" sz="1200" b="0" i="0" kern="1200" dirty="0">
                <a:solidFill>
                  <a:schemeClr val="tx1"/>
                </a:solidFill>
                <a:effectLst/>
                <a:latin typeface="+mn-lt"/>
                <a:ea typeface="+mn-ea"/>
                <a:cs typeface="+mn-cs"/>
              </a:rPr>
              <a:t> a podle zákona o vysokých školách</a:t>
            </a:r>
            <a:r>
              <a:rPr lang="cs-CZ" sz="1200" b="1" i="0" u="none" strike="noStrike" kern="1200" baseline="30000" dirty="0">
                <a:solidFill>
                  <a:schemeClr val="tx1"/>
                </a:solidFill>
                <a:effectLst/>
                <a:latin typeface="+mn-lt"/>
                <a:ea typeface="+mn-ea"/>
                <a:cs typeface="+mn-cs"/>
                <a:hlinkClick r:id="rId12"/>
              </a:rPr>
              <a:t>13c</a:t>
            </a:r>
            <a:r>
              <a:rPr lang="cs-CZ" sz="1200" b="1" i="0" u="none" strike="noStrike" kern="1200" dirty="0">
                <a:solidFill>
                  <a:schemeClr val="tx1"/>
                </a:solidFill>
                <a:effectLst/>
                <a:latin typeface="+mn-lt"/>
                <a:ea typeface="+mn-ea"/>
                <a:cs typeface="+mn-cs"/>
                <a:hlinkClick r:id="rId12"/>
              </a:rPr>
              <a:t>)</a:t>
            </a:r>
            <a:r>
              <a:rPr lang="cs-CZ" sz="1200" b="0" i="0" kern="1200" dirty="0">
                <a:solidFill>
                  <a:schemeClr val="tx1"/>
                </a:solidFill>
                <a:effectLst/>
                <a:latin typeface="+mn-lt"/>
                <a:ea typeface="+mn-ea"/>
                <a:cs typeface="+mn-cs"/>
              </a:rPr>
              <a:t>,</a:t>
            </a:r>
          </a:p>
          <a:p>
            <a:r>
              <a:rPr lang="cs-CZ" sz="1200" b="1" i="0" kern="1200" dirty="0">
                <a:solidFill>
                  <a:schemeClr val="tx1"/>
                </a:solidFill>
                <a:effectLst/>
                <a:latin typeface="+mn-lt"/>
                <a:ea typeface="+mn-ea"/>
                <a:cs typeface="+mn-cs"/>
              </a:rPr>
              <a:t>c)</a:t>
            </a:r>
            <a:r>
              <a:rPr lang="cs-CZ" sz="1200" b="0" i="0" kern="1200" dirty="0">
                <a:solidFill>
                  <a:schemeClr val="tx1"/>
                </a:solidFill>
                <a:effectLst/>
                <a:latin typeface="+mn-lt"/>
                <a:ea typeface="+mn-ea"/>
                <a:cs typeface="+mn-cs"/>
              </a:rPr>
              <a:t> Akademie věd České republiky a dalších veřejných institucí, které jsou příjemci nebo </a:t>
            </a:r>
            <a:r>
              <a:rPr lang="cs-CZ" sz="1200" b="0" i="0" kern="1200" dirty="0" err="1">
                <a:solidFill>
                  <a:schemeClr val="tx1"/>
                </a:solidFill>
                <a:effectLst/>
                <a:latin typeface="+mn-lt"/>
                <a:ea typeface="+mn-ea"/>
                <a:cs typeface="+mn-cs"/>
              </a:rPr>
              <a:t>spolupříjemci</a:t>
            </a:r>
            <a:r>
              <a:rPr lang="cs-CZ" sz="1200" b="0" i="0" kern="1200" dirty="0">
                <a:solidFill>
                  <a:schemeClr val="tx1"/>
                </a:solidFill>
                <a:effectLst/>
                <a:latin typeface="+mn-lt"/>
                <a:ea typeface="+mn-ea"/>
                <a:cs typeface="+mn-cs"/>
              </a:rPr>
              <a:t> podpory výzkumu a vývoje z veřejných prostředků podle zákona o podpoře výzkumu a vývoje</a:t>
            </a:r>
            <a:r>
              <a:rPr lang="cs-CZ" sz="1200" b="1" i="0" u="none" strike="noStrike" kern="1200" baseline="30000" dirty="0">
                <a:solidFill>
                  <a:schemeClr val="tx1"/>
                </a:solidFill>
                <a:effectLst/>
                <a:latin typeface="+mn-lt"/>
                <a:ea typeface="+mn-ea"/>
                <a:cs typeface="+mn-cs"/>
                <a:hlinkClick r:id="rId13"/>
              </a:rPr>
              <a:t>13d</a:t>
            </a:r>
            <a:r>
              <a:rPr lang="cs-CZ" sz="1200" b="1" i="0" u="none" strike="noStrike" kern="1200" dirty="0">
                <a:solidFill>
                  <a:schemeClr val="tx1"/>
                </a:solidFill>
                <a:effectLst/>
                <a:latin typeface="+mn-lt"/>
                <a:ea typeface="+mn-ea"/>
                <a:cs typeface="+mn-cs"/>
                <a:hlinkClick r:id="rId13"/>
              </a:rPr>
              <a:t>)</a:t>
            </a:r>
            <a:r>
              <a:rPr lang="cs-CZ" sz="1200" b="0" i="0" kern="1200" dirty="0">
                <a:solidFill>
                  <a:schemeClr val="tx1"/>
                </a:solidFill>
                <a:effectLst/>
                <a:latin typeface="+mn-lt"/>
                <a:ea typeface="+mn-ea"/>
                <a:cs typeface="+mn-cs"/>
              </a:rPr>
              <a:t>, nebo</a:t>
            </a:r>
          </a:p>
          <a:p>
            <a:r>
              <a:rPr lang="cs-CZ" sz="1200" b="1" i="0" kern="1200" dirty="0">
                <a:solidFill>
                  <a:schemeClr val="tx1"/>
                </a:solidFill>
                <a:effectLst/>
                <a:latin typeface="+mn-lt"/>
                <a:ea typeface="+mn-ea"/>
                <a:cs typeface="+mn-cs"/>
              </a:rPr>
              <a:t>d)</a:t>
            </a:r>
            <a:r>
              <a:rPr lang="cs-CZ" sz="1200" b="0" i="0" kern="1200" dirty="0">
                <a:solidFill>
                  <a:schemeClr val="tx1"/>
                </a:solidFill>
                <a:effectLst/>
                <a:latin typeface="+mn-lt"/>
                <a:ea typeface="+mn-ea"/>
                <a:cs typeface="+mn-cs"/>
              </a:rPr>
              <a:t> kulturních institucí hospodařících s veřejnými prostředky, jako jsou divadla, orchestry a další umělecké soubory, s výjimkou knihoven poskytujících veřejné knihovnické a informační služby podle knihovního zákona</a:t>
            </a:r>
            <a:r>
              <a:rPr lang="cs-CZ" sz="1200" b="1" i="0" u="none" strike="noStrike" kern="1200" baseline="30000" dirty="0">
                <a:solidFill>
                  <a:schemeClr val="tx1"/>
                </a:solidFill>
                <a:effectLst/>
                <a:latin typeface="+mn-lt"/>
                <a:ea typeface="+mn-ea"/>
                <a:cs typeface="+mn-cs"/>
                <a:hlinkClick r:id="rId14"/>
              </a:rPr>
              <a:t>2a</a:t>
            </a:r>
            <a:r>
              <a:rPr lang="cs-CZ" sz="1200" b="1" i="0" u="none" strike="noStrike" kern="1200" dirty="0">
                <a:solidFill>
                  <a:schemeClr val="tx1"/>
                </a:solidFill>
                <a:effectLst/>
                <a:latin typeface="+mn-lt"/>
                <a:ea typeface="+mn-ea"/>
                <a:cs typeface="+mn-cs"/>
                <a:hlinkClick r:id="rId14"/>
              </a:rPr>
              <a:t>)</a:t>
            </a:r>
            <a:r>
              <a:rPr lang="cs-CZ" sz="1200" b="0" i="0" kern="1200" dirty="0">
                <a:solidFill>
                  <a:schemeClr val="tx1"/>
                </a:solidFill>
                <a:effectLst/>
                <a:latin typeface="+mn-lt"/>
                <a:ea typeface="+mn-ea"/>
                <a:cs typeface="+mn-cs"/>
              </a:rPr>
              <a:t> a muzeí a galerií poskytujících standardizované veřejné služby</a:t>
            </a:r>
            <a:r>
              <a:rPr lang="cs-CZ" sz="1200" b="1" i="0" u="none" strike="noStrike" kern="1200" baseline="30000" dirty="0">
                <a:solidFill>
                  <a:schemeClr val="tx1"/>
                </a:solidFill>
                <a:effectLst/>
                <a:latin typeface="+mn-lt"/>
                <a:ea typeface="+mn-ea"/>
                <a:cs typeface="+mn-cs"/>
                <a:hlinkClick r:id="rId15"/>
              </a:rPr>
              <a:t>19</a:t>
            </a:r>
            <a:r>
              <a:rPr lang="cs-CZ" sz="1200" b="1" i="0" u="none" strike="noStrike" kern="1200" dirty="0">
                <a:solidFill>
                  <a:schemeClr val="tx1"/>
                </a:solidFill>
                <a:effectLst/>
                <a:latin typeface="+mn-lt"/>
                <a:ea typeface="+mn-ea"/>
                <a:cs typeface="+mn-cs"/>
                <a:hlinkClick r:id="rId15"/>
              </a:rPr>
              <a:t>)</a:t>
            </a:r>
            <a:r>
              <a:rPr lang="cs-CZ" sz="1200" b="0" i="0" kern="1200" dirty="0">
                <a:solidFill>
                  <a:schemeClr val="tx1"/>
                </a:solidFill>
                <a:effectLst/>
                <a:latin typeface="+mn-lt"/>
                <a:ea typeface="+mn-ea"/>
                <a:cs typeface="+mn-cs"/>
              </a:rPr>
              <a:t>.</a:t>
            </a:r>
          </a:p>
          <a:p>
            <a:r>
              <a:rPr lang="cs-CZ" sz="1200" b="0" i="0" kern="1200" dirty="0">
                <a:solidFill>
                  <a:schemeClr val="tx1"/>
                </a:solidFill>
                <a:effectLst/>
                <a:latin typeface="+mn-lt"/>
                <a:ea typeface="+mn-ea"/>
                <a:cs typeface="+mn-cs"/>
              </a:rPr>
              <a:t>Poskytování těchto informací v souladu se zvláštními předpisy tím není dotčeno.</a:t>
            </a:r>
          </a:p>
          <a:p>
            <a:r>
              <a:rPr lang="cs-CZ" sz="1200" b="1" i="0" kern="1200" dirty="0">
                <a:solidFill>
                  <a:schemeClr val="tx1"/>
                </a:solidFill>
                <a:effectLst/>
                <a:latin typeface="+mn-lt"/>
                <a:ea typeface="+mn-ea"/>
                <a:cs typeface="+mn-cs"/>
              </a:rPr>
              <a:t>(6)</a:t>
            </a:r>
            <a:r>
              <a:rPr lang="cs-CZ" sz="1200" b="0" i="0" kern="1200" dirty="0">
                <a:solidFill>
                  <a:schemeClr val="tx1"/>
                </a:solidFill>
                <a:effectLst/>
                <a:latin typeface="+mn-lt"/>
                <a:ea typeface="+mn-ea"/>
                <a:cs typeface="+mn-cs"/>
              </a:rPr>
              <a:t> Povinný subjekt neposkytne informaci o činnosti orgánů činných v trestním řízení, včetně informací ze spisů, a to i spisů, v nichž nebylo zahájeno trestní řízení, dokumentů, materiálů a zpráv o postupu při prověřování oznámení, které vznikly činností těchto orgánů při ochraně bezpečnosti osob, majetku a veřejného pořádku, předcházení trestné činnosti a při plnění úkolů podle trestního řádu, pokud by se tím ohrozila práva třetích osob anebo schopnost orgánů činných v trestním řízení předcházet trestné činnosti, vyhledávat nebo odhalovat trestnou činnost nebo stíhat trestné činy nebo zajišťovat bezpečnost České republiky. Ustanovení jiných zákonů o poskytování informací tím nejsou dotčena</a:t>
            </a:r>
            <a:r>
              <a:rPr lang="cs-CZ" sz="1200" b="1" i="0" u="none" strike="noStrike" kern="1200" baseline="30000" dirty="0">
                <a:solidFill>
                  <a:schemeClr val="tx1"/>
                </a:solidFill>
                <a:effectLst/>
                <a:latin typeface="+mn-lt"/>
                <a:ea typeface="+mn-ea"/>
                <a:cs typeface="+mn-cs"/>
                <a:hlinkClick r:id="rId16"/>
              </a:rPr>
              <a:t>13e</a:t>
            </a:r>
            <a:r>
              <a:rPr lang="cs-CZ" sz="1200" b="1" i="0" u="none" strike="noStrike" kern="1200" dirty="0">
                <a:solidFill>
                  <a:schemeClr val="tx1"/>
                </a:solidFill>
                <a:effectLst/>
                <a:latin typeface="+mn-lt"/>
                <a:ea typeface="+mn-ea"/>
                <a:cs typeface="+mn-cs"/>
                <a:hlinkClick r:id="rId16"/>
              </a:rPr>
              <a:t>)</a:t>
            </a:r>
            <a:r>
              <a:rPr lang="cs-CZ" sz="1200" b="0" i="0" kern="1200" dirty="0">
                <a:solidFill>
                  <a:schemeClr val="tx1"/>
                </a:solidFill>
                <a:effectLst/>
                <a:latin typeface="+mn-lt"/>
                <a:ea typeface="+mn-ea"/>
                <a:cs typeface="+mn-cs"/>
              </a:rPr>
              <a:t>.</a:t>
            </a:r>
          </a:p>
          <a:p>
            <a:endParaRPr lang="cs-CZ" dirty="0"/>
          </a:p>
        </p:txBody>
      </p:sp>
      <p:sp>
        <p:nvSpPr>
          <p:cNvPr id="4" name="Zástupný symbol pro číslo snímku 3"/>
          <p:cNvSpPr>
            <a:spLocks noGrp="1"/>
          </p:cNvSpPr>
          <p:nvPr>
            <p:ph type="sldNum" sz="quarter" idx="10"/>
          </p:nvPr>
        </p:nvSpPr>
        <p:spPr/>
        <p:txBody>
          <a:bodyPr/>
          <a:lstStyle/>
          <a:p>
            <a:fld id="{B31C0A6F-055B-41AC-B9D5-D5A90501D2DA}" type="slidenum">
              <a:rPr lang="cs-CZ" smtClean="0"/>
              <a:t>14</a:t>
            </a:fld>
            <a:endParaRPr lang="cs-CZ"/>
          </a:p>
        </p:txBody>
      </p:sp>
    </p:spTree>
    <p:extLst>
      <p:ext uri="{BB962C8B-B14F-4D97-AF65-F5344CB8AC3E}">
        <p14:creationId xmlns:p14="http://schemas.microsoft.com/office/powerpoint/2010/main" val="36849136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B31C0A6F-055B-41AC-B9D5-D5A90501D2DA}" type="slidenum">
              <a:rPr lang="cs-CZ" smtClean="0"/>
              <a:t>15</a:t>
            </a:fld>
            <a:endParaRPr lang="cs-CZ"/>
          </a:p>
        </p:txBody>
      </p:sp>
    </p:spTree>
    <p:extLst>
      <p:ext uri="{BB962C8B-B14F-4D97-AF65-F5344CB8AC3E}">
        <p14:creationId xmlns:p14="http://schemas.microsoft.com/office/powerpoint/2010/main" val="28896997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B00A83E7-03C7-E941-A025-3BF86B114C3C}" type="slidenum">
              <a:rPr lang="en-US" smtClean="0"/>
              <a:t>16</a:t>
            </a:fld>
            <a:endParaRPr lang="en-US"/>
          </a:p>
        </p:txBody>
      </p:sp>
    </p:spTree>
    <p:extLst>
      <p:ext uri="{BB962C8B-B14F-4D97-AF65-F5344CB8AC3E}">
        <p14:creationId xmlns:p14="http://schemas.microsoft.com/office/powerpoint/2010/main" val="38050734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B31C0A6F-055B-41AC-B9D5-D5A90501D2DA}" type="slidenum">
              <a:rPr lang="cs-CZ" smtClean="0"/>
              <a:t>21</a:t>
            </a:fld>
            <a:endParaRPr lang="cs-CZ"/>
          </a:p>
        </p:txBody>
      </p:sp>
    </p:spTree>
    <p:extLst>
      <p:ext uri="{BB962C8B-B14F-4D97-AF65-F5344CB8AC3E}">
        <p14:creationId xmlns:p14="http://schemas.microsoft.com/office/powerpoint/2010/main" val="9492936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B31C0A6F-055B-41AC-B9D5-D5A90501D2DA}" type="slidenum">
              <a:rPr lang="cs-CZ" smtClean="0"/>
              <a:t>22</a:t>
            </a:fld>
            <a:endParaRPr lang="cs-CZ"/>
          </a:p>
        </p:txBody>
      </p:sp>
    </p:spTree>
    <p:extLst>
      <p:ext uri="{BB962C8B-B14F-4D97-AF65-F5344CB8AC3E}">
        <p14:creationId xmlns:p14="http://schemas.microsoft.com/office/powerpoint/2010/main" val="8790891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a:t>http://www.mvcr.cz/clanek/registr-smluv.aspx?q=Y2hudW09OQ%3d%3d</a:t>
            </a:r>
          </a:p>
        </p:txBody>
      </p:sp>
      <p:sp>
        <p:nvSpPr>
          <p:cNvPr id="4" name="Zástupný symbol pro číslo snímku 3"/>
          <p:cNvSpPr>
            <a:spLocks noGrp="1"/>
          </p:cNvSpPr>
          <p:nvPr>
            <p:ph type="sldNum" sz="quarter" idx="10"/>
          </p:nvPr>
        </p:nvSpPr>
        <p:spPr/>
        <p:txBody>
          <a:bodyPr/>
          <a:lstStyle/>
          <a:p>
            <a:fld id="{B31C0A6F-055B-41AC-B9D5-D5A90501D2DA}" type="slidenum">
              <a:rPr lang="cs-CZ" smtClean="0"/>
              <a:t>25</a:t>
            </a:fld>
            <a:endParaRPr lang="cs-CZ"/>
          </a:p>
        </p:txBody>
      </p:sp>
    </p:spTree>
    <p:extLst>
      <p:ext uri="{BB962C8B-B14F-4D97-AF65-F5344CB8AC3E}">
        <p14:creationId xmlns:p14="http://schemas.microsoft.com/office/powerpoint/2010/main" val="42352268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B00A83E7-03C7-E941-A025-3BF86B114C3C}" type="slidenum">
              <a:rPr lang="en-US" smtClean="0"/>
              <a:t>31</a:t>
            </a:fld>
            <a:endParaRPr lang="en-US"/>
          </a:p>
        </p:txBody>
      </p:sp>
    </p:spTree>
    <p:extLst>
      <p:ext uri="{BB962C8B-B14F-4D97-AF65-F5344CB8AC3E}">
        <p14:creationId xmlns:p14="http://schemas.microsoft.com/office/powerpoint/2010/main" val="24020046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B00A83E7-03C7-E941-A025-3BF86B114C3C}" type="slidenum">
              <a:rPr lang="en-US" smtClean="0"/>
              <a:t>32</a:t>
            </a:fld>
            <a:endParaRPr lang="en-US"/>
          </a:p>
        </p:txBody>
      </p:sp>
    </p:spTree>
    <p:extLst>
      <p:ext uri="{BB962C8B-B14F-4D97-AF65-F5344CB8AC3E}">
        <p14:creationId xmlns:p14="http://schemas.microsoft.com/office/powerpoint/2010/main" val="285286788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B00A83E7-03C7-E941-A025-3BF86B114C3C}" type="slidenum">
              <a:rPr lang="en-US" smtClean="0"/>
              <a:t>33</a:t>
            </a:fld>
            <a:endParaRPr lang="en-US"/>
          </a:p>
        </p:txBody>
      </p:sp>
    </p:spTree>
    <p:extLst>
      <p:ext uri="{BB962C8B-B14F-4D97-AF65-F5344CB8AC3E}">
        <p14:creationId xmlns:p14="http://schemas.microsoft.com/office/powerpoint/2010/main" val="106853011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B00A83E7-03C7-E941-A025-3BF86B114C3C}" type="slidenum">
              <a:rPr lang="en-US" smtClean="0"/>
              <a:t>39</a:t>
            </a:fld>
            <a:endParaRPr lang="en-US"/>
          </a:p>
        </p:txBody>
      </p:sp>
    </p:spTree>
    <p:extLst>
      <p:ext uri="{BB962C8B-B14F-4D97-AF65-F5344CB8AC3E}">
        <p14:creationId xmlns:p14="http://schemas.microsoft.com/office/powerpoint/2010/main" val="42513167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F01921D9-9399-4213-9F01-7CE97B3B1C95}"/>
              </a:ext>
            </a:extLst>
          </p:cNvPr>
          <p:cNvSpPr>
            <a:spLocks noGrp="1"/>
          </p:cNvSpPr>
          <p:nvPr>
            <p:ph type="ctrTitle"/>
          </p:nvPr>
        </p:nvSpPr>
        <p:spPr>
          <a:xfrm>
            <a:off x="1524000" y="1122363"/>
            <a:ext cx="9144000" cy="2387600"/>
          </a:xfrm>
        </p:spPr>
        <p:txBody>
          <a:bodyPr anchor="b"/>
          <a:lstStyle>
            <a:lvl1pPr algn="ctr">
              <a:defRPr sz="6000"/>
            </a:lvl1pPr>
          </a:lstStyle>
          <a:p>
            <a:r>
              <a:rPr lang="cs-CZ"/>
              <a:t>Kliknutím lze upravit styl.</a:t>
            </a:r>
          </a:p>
        </p:txBody>
      </p:sp>
      <p:sp>
        <p:nvSpPr>
          <p:cNvPr id="3" name="Podnadpis 2">
            <a:extLst>
              <a:ext uri="{FF2B5EF4-FFF2-40B4-BE49-F238E27FC236}">
                <a16:creationId xmlns:a16="http://schemas.microsoft.com/office/drawing/2014/main" xmlns="" id="{84893720-2AC3-4E4A-9E7C-188ECD76DDD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můžete upravit styl předlohy.</a:t>
            </a:r>
          </a:p>
        </p:txBody>
      </p:sp>
      <p:sp>
        <p:nvSpPr>
          <p:cNvPr id="4" name="Zástupný symbol pro datum 3">
            <a:extLst>
              <a:ext uri="{FF2B5EF4-FFF2-40B4-BE49-F238E27FC236}">
                <a16:creationId xmlns:a16="http://schemas.microsoft.com/office/drawing/2014/main" xmlns="" id="{7D631688-B9CD-4A94-8762-A7A06A9B466D}"/>
              </a:ext>
            </a:extLst>
          </p:cNvPr>
          <p:cNvSpPr>
            <a:spLocks noGrp="1"/>
          </p:cNvSpPr>
          <p:nvPr>
            <p:ph type="dt" sz="half" idx="10"/>
          </p:nvPr>
        </p:nvSpPr>
        <p:spPr/>
        <p:txBody>
          <a:bodyPr/>
          <a:lstStyle/>
          <a:p>
            <a:fld id="{8D2D9B0F-8A06-46E9-A54C-07AD13E57F25}" type="datetimeFigureOut">
              <a:rPr lang="cs-CZ" smtClean="0"/>
              <a:t>13.04.2018</a:t>
            </a:fld>
            <a:endParaRPr lang="cs-CZ"/>
          </a:p>
        </p:txBody>
      </p:sp>
      <p:sp>
        <p:nvSpPr>
          <p:cNvPr id="5" name="Zástupný symbol pro zápatí 4">
            <a:extLst>
              <a:ext uri="{FF2B5EF4-FFF2-40B4-BE49-F238E27FC236}">
                <a16:creationId xmlns:a16="http://schemas.microsoft.com/office/drawing/2014/main" xmlns="" id="{9648D3FA-69BE-4EEA-AD0E-6BF45CD6D6DD}"/>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xmlns="" id="{0A2A274C-0693-44E0-8750-4B08C0130374}"/>
              </a:ext>
            </a:extLst>
          </p:cNvPr>
          <p:cNvSpPr>
            <a:spLocks noGrp="1"/>
          </p:cNvSpPr>
          <p:nvPr>
            <p:ph type="sldNum" sz="quarter" idx="12"/>
          </p:nvPr>
        </p:nvSpPr>
        <p:spPr/>
        <p:txBody>
          <a:bodyPr/>
          <a:lstStyle/>
          <a:p>
            <a:fld id="{BD3A49A3-BCD9-45A2-B956-218D7C995185}" type="slidenum">
              <a:rPr lang="cs-CZ" smtClean="0"/>
              <a:t>‹#›</a:t>
            </a:fld>
            <a:endParaRPr lang="cs-CZ"/>
          </a:p>
        </p:txBody>
      </p:sp>
    </p:spTree>
    <p:extLst>
      <p:ext uri="{BB962C8B-B14F-4D97-AF65-F5344CB8AC3E}">
        <p14:creationId xmlns:p14="http://schemas.microsoft.com/office/powerpoint/2010/main" val="1207865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46F615F8-202D-4266-8807-DBB6A4D469FD}"/>
              </a:ext>
            </a:extLst>
          </p:cNvPr>
          <p:cNvSpPr>
            <a:spLocks noGrp="1"/>
          </p:cNvSpPr>
          <p:nvPr>
            <p:ph type="title"/>
          </p:nvPr>
        </p:nvSpPr>
        <p:spPr/>
        <p:txBody>
          <a:bodyPr/>
          <a:lstStyle/>
          <a:p>
            <a:r>
              <a:rPr lang="cs-CZ"/>
              <a:t>Kliknutím lze upravit styl.</a:t>
            </a:r>
          </a:p>
        </p:txBody>
      </p:sp>
      <p:sp>
        <p:nvSpPr>
          <p:cNvPr id="3" name="Zástupný symbol pro obsah 2">
            <a:extLst>
              <a:ext uri="{FF2B5EF4-FFF2-40B4-BE49-F238E27FC236}">
                <a16:creationId xmlns:a16="http://schemas.microsoft.com/office/drawing/2014/main" xmlns="" id="{03224C83-EEB3-431B-A3A1-F2DAC380F327}"/>
              </a:ext>
            </a:extLst>
          </p:cNvPr>
          <p:cNvSpPr>
            <a:spLocks noGrp="1"/>
          </p:cNvSpPr>
          <p:nvPr>
            <p:ph idx="1"/>
          </p:nvPr>
        </p:nvSpPr>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xmlns="" id="{30C583D3-05AC-46F9-A0C0-1BCCD00F96A9}"/>
              </a:ext>
            </a:extLst>
          </p:cNvPr>
          <p:cNvSpPr>
            <a:spLocks noGrp="1"/>
          </p:cNvSpPr>
          <p:nvPr>
            <p:ph type="dt" sz="half" idx="10"/>
          </p:nvPr>
        </p:nvSpPr>
        <p:spPr/>
        <p:txBody>
          <a:bodyPr/>
          <a:lstStyle/>
          <a:p>
            <a:fld id="{8D2D9B0F-8A06-46E9-A54C-07AD13E57F25}" type="datetimeFigureOut">
              <a:rPr lang="cs-CZ" smtClean="0"/>
              <a:t>13.04.2018</a:t>
            </a:fld>
            <a:endParaRPr lang="cs-CZ"/>
          </a:p>
        </p:txBody>
      </p:sp>
      <p:sp>
        <p:nvSpPr>
          <p:cNvPr id="5" name="Zástupný symbol pro zápatí 4">
            <a:extLst>
              <a:ext uri="{FF2B5EF4-FFF2-40B4-BE49-F238E27FC236}">
                <a16:creationId xmlns:a16="http://schemas.microsoft.com/office/drawing/2014/main" xmlns="" id="{3D4AE0ED-93BE-4E6E-A4B9-C2E6E5222B8D}"/>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xmlns="" id="{66A7F215-DA81-4FE5-A3DE-974292B930A2}"/>
              </a:ext>
            </a:extLst>
          </p:cNvPr>
          <p:cNvSpPr>
            <a:spLocks noGrp="1"/>
          </p:cNvSpPr>
          <p:nvPr>
            <p:ph type="sldNum" sz="quarter" idx="12"/>
          </p:nvPr>
        </p:nvSpPr>
        <p:spPr/>
        <p:txBody>
          <a:bodyPr/>
          <a:lstStyle/>
          <a:p>
            <a:fld id="{BD3A49A3-BCD9-45A2-B956-218D7C995185}" type="slidenum">
              <a:rPr lang="cs-CZ" smtClean="0"/>
              <a:t>‹#›</a:t>
            </a:fld>
            <a:endParaRPr lang="cs-CZ"/>
          </a:p>
        </p:txBody>
      </p:sp>
    </p:spTree>
    <p:extLst>
      <p:ext uri="{BB962C8B-B14F-4D97-AF65-F5344CB8AC3E}">
        <p14:creationId xmlns:p14="http://schemas.microsoft.com/office/powerpoint/2010/main" val="33763971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17A63A9E-7555-49E2-94CB-56F1290296AD}"/>
              </a:ext>
            </a:extLst>
          </p:cNvPr>
          <p:cNvSpPr>
            <a:spLocks noGrp="1"/>
          </p:cNvSpPr>
          <p:nvPr>
            <p:ph type="title"/>
          </p:nvPr>
        </p:nvSpPr>
        <p:spPr>
          <a:xfrm>
            <a:off x="831850" y="1709738"/>
            <a:ext cx="10515600" cy="2852737"/>
          </a:xfrm>
        </p:spPr>
        <p:txBody>
          <a:bodyPr anchor="b"/>
          <a:lstStyle>
            <a:lvl1pPr>
              <a:defRPr sz="6000"/>
            </a:lvl1pPr>
          </a:lstStyle>
          <a:p>
            <a:r>
              <a:rPr lang="cs-CZ"/>
              <a:t>Kliknutím lze upravit styl.</a:t>
            </a:r>
          </a:p>
        </p:txBody>
      </p:sp>
      <p:sp>
        <p:nvSpPr>
          <p:cNvPr id="3" name="Zástupný symbol pro text 2">
            <a:extLst>
              <a:ext uri="{FF2B5EF4-FFF2-40B4-BE49-F238E27FC236}">
                <a16:creationId xmlns:a16="http://schemas.microsoft.com/office/drawing/2014/main" xmlns="" id="{53CE4105-9733-4496-A3F1-0C5A48A7A39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Upravte styly předlohy textu.</a:t>
            </a:r>
          </a:p>
        </p:txBody>
      </p:sp>
      <p:sp>
        <p:nvSpPr>
          <p:cNvPr id="4" name="Zástupný symbol pro datum 3">
            <a:extLst>
              <a:ext uri="{FF2B5EF4-FFF2-40B4-BE49-F238E27FC236}">
                <a16:creationId xmlns:a16="http://schemas.microsoft.com/office/drawing/2014/main" xmlns="" id="{8AD8CD50-EDAF-4695-B037-9CE87E0A46B0}"/>
              </a:ext>
            </a:extLst>
          </p:cNvPr>
          <p:cNvSpPr>
            <a:spLocks noGrp="1"/>
          </p:cNvSpPr>
          <p:nvPr>
            <p:ph type="dt" sz="half" idx="10"/>
          </p:nvPr>
        </p:nvSpPr>
        <p:spPr/>
        <p:txBody>
          <a:bodyPr/>
          <a:lstStyle/>
          <a:p>
            <a:fld id="{8D2D9B0F-8A06-46E9-A54C-07AD13E57F25}" type="datetimeFigureOut">
              <a:rPr lang="cs-CZ" smtClean="0"/>
              <a:t>13.04.2018</a:t>
            </a:fld>
            <a:endParaRPr lang="cs-CZ"/>
          </a:p>
        </p:txBody>
      </p:sp>
      <p:sp>
        <p:nvSpPr>
          <p:cNvPr id="5" name="Zástupný symbol pro zápatí 4">
            <a:extLst>
              <a:ext uri="{FF2B5EF4-FFF2-40B4-BE49-F238E27FC236}">
                <a16:creationId xmlns:a16="http://schemas.microsoft.com/office/drawing/2014/main" xmlns="" id="{6B9983E4-A020-426A-BD46-CD8C7528ED57}"/>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xmlns="" id="{5FC17CBB-14FD-4C6A-9B55-DF226D4EEEB1}"/>
              </a:ext>
            </a:extLst>
          </p:cNvPr>
          <p:cNvSpPr>
            <a:spLocks noGrp="1"/>
          </p:cNvSpPr>
          <p:nvPr>
            <p:ph type="sldNum" sz="quarter" idx="12"/>
          </p:nvPr>
        </p:nvSpPr>
        <p:spPr/>
        <p:txBody>
          <a:bodyPr/>
          <a:lstStyle/>
          <a:p>
            <a:fld id="{BD3A49A3-BCD9-45A2-B956-218D7C995185}" type="slidenum">
              <a:rPr lang="cs-CZ" smtClean="0"/>
              <a:t>‹#›</a:t>
            </a:fld>
            <a:endParaRPr lang="cs-CZ"/>
          </a:p>
        </p:txBody>
      </p:sp>
    </p:spTree>
    <p:extLst>
      <p:ext uri="{BB962C8B-B14F-4D97-AF65-F5344CB8AC3E}">
        <p14:creationId xmlns:p14="http://schemas.microsoft.com/office/powerpoint/2010/main" val="1418972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093835FF-D09E-4A29-8CE7-48A4669A37A9}"/>
              </a:ext>
            </a:extLst>
          </p:cNvPr>
          <p:cNvSpPr>
            <a:spLocks noGrp="1"/>
          </p:cNvSpPr>
          <p:nvPr>
            <p:ph type="title"/>
          </p:nvPr>
        </p:nvSpPr>
        <p:spPr/>
        <p:txBody>
          <a:bodyPr/>
          <a:lstStyle/>
          <a:p>
            <a:r>
              <a:rPr lang="cs-CZ"/>
              <a:t>Kliknutím lze upravit styl.</a:t>
            </a:r>
          </a:p>
        </p:txBody>
      </p:sp>
      <p:sp>
        <p:nvSpPr>
          <p:cNvPr id="3" name="Zástupný symbol pro obsah 2">
            <a:extLst>
              <a:ext uri="{FF2B5EF4-FFF2-40B4-BE49-F238E27FC236}">
                <a16:creationId xmlns:a16="http://schemas.microsoft.com/office/drawing/2014/main" xmlns="" id="{3B834EBB-5EAF-4008-9EDC-2C5DF2A8A4FE}"/>
              </a:ext>
            </a:extLst>
          </p:cNvPr>
          <p:cNvSpPr>
            <a:spLocks noGrp="1"/>
          </p:cNvSpPr>
          <p:nvPr>
            <p:ph sz="half" idx="1"/>
          </p:nvPr>
        </p:nvSpPr>
        <p:spPr>
          <a:xfrm>
            <a:off x="838200" y="1825625"/>
            <a:ext cx="5181600" cy="435133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a:extLst>
              <a:ext uri="{FF2B5EF4-FFF2-40B4-BE49-F238E27FC236}">
                <a16:creationId xmlns:a16="http://schemas.microsoft.com/office/drawing/2014/main" xmlns="" id="{AE471776-A5B4-411E-84D0-97D549F36914}"/>
              </a:ext>
            </a:extLst>
          </p:cNvPr>
          <p:cNvSpPr>
            <a:spLocks noGrp="1"/>
          </p:cNvSpPr>
          <p:nvPr>
            <p:ph sz="half" idx="2"/>
          </p:nvPr>
        </p:nvSpPr>
        <p:spPr>
          <a:xfrm>
            <a:off x="6172200" y="1825625"/>
            <a:ext cx="5181600" cy="435133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a:extLst>
              <a:ext uri="{FF2B5EF4-FFF2-40B4-BE49-F238E27FC236}">
                <a16:creationId xmlns:a16="http://schemas.microsoft.com/office/drawing/2014/main" xmlns="" id="{8531BA8A-8DDC-4B0E-A2B8-74A9A17FE270}"/>
              </a:ext>
            </a:extLst>
          </p:cNvPr>
          <p:cNvSpPr>
            <a:spLocks noGrp="1"/>
          </p:cNvSpPr>
          <p:nvPr>
            <p:ph type="dt" sz="half" idx="10"/>
          </p:nvPr>
        </p:nvSpPr>
        <p:spPr/>
        <p:txBody>
          <a:bodyPr/>
          <a:lstStyle/>
          <a:p>
            <a:fld id="{8D2D9B0F-8A06-46E9-A54C-07AD13E57F25}" type="datetimeFigureOut">
              <a:rPr lang="cs-CZ" smtClean="0"/>
              <a:t>13.04.2018</a:t>
            </a:fld>
            <a:endParaRPr lang="cs-CZ"/>
          </a:p>
        </p:txBody>
      </p:sp>
      <p:sp>
        <p:nvSpPr>
          <p:cNvPr id="6" name="Zástupný symbol pro zápatí 5">
            <a:extLst>
              <a:ext uri="{FF2B5EF4-FFF2-40B4-BE49-F238E27FC236}">
                <a16:creationId xmlns:a16="http://schemas.microsoft.com/office/drawing/2014/main" xmlns="" id="{89279A5F-A023-495D-83A2-60A28D326987}"/>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xmlns="" id="{00D898DF-B0FA-4A24-BE6C-7AC9F5EE4CA6}"/>
              </a:ext>
            </a:extLst>
          </p:cNvPr>
          <p:cNvSpPr>
            <a:spLocks noGrp="1"/>
          </p:cNvSpPr>
          <p:nvPr>
            <p:ph type="sldNum" sz="quarter" idx="12"/>
          </p:nvPr>
        </p:nvSpPr>
        <p:spPr/>
        <p:txBody>
          <a:bodyPr/>
          <a:lstStyle/>
          <a:p>
            <a:fld id="{BD3A49A3-BCD9-45A2-B956-218D7C995185}" type="slidenum">
              <a:rPr lang="cs-CZ" smtClean="0"/>
              <a:t>‹#›</a:t>
            </a:fld>
            <a:endParaRPr lang="cs-CZ"/>
          </a:p>
        </p:txBody>
      </p:sp>
    </p:spTree>
    <p:extLst>
      <p:ext uri="{BB962C8B-B14F-4D97-AF65-F5344CB8AC3E}">
        <p14:creationId xmlns:p14="http://schemas.microsoft.com/office/powerpoint/2010/main" val="256125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38C598FC-312B-46B2-8DE8-C4763EEEC0EE}"/>
              </a:ext>
            </a:extLst>
          </p:cNvPr>
          <p:cNvSpPr>
            <a:spLocks noGrp="1"/>
          </p:cNvSpPr>
          <p:nvPr>
            <p:ph type="title"/>
          </p:nvPr>
        </p:nvSpPr>
        <p:spPr>
          <a:xfrm>
            <a:off x="839788" y="365125"/>
            <a:ext cx="10515600" cy="1325563"/>
          </a:xfrm>
        </p:spPr>
        <p:txBody>
          <a:bodyPr/>
          <a:lstStyle/>
          <a:p>
            <a:r>
              <a:rPr lang="cs-CZ"/>
              <a:t>Kliknutím lze upravit styl.</a:t>
            </a:r>
          </a:p>
        </p:txBody>
      </p:sp>
      <p:sp>
        <p:nvSpPr>
          <p:cNvPr id="3" name="Zástupný symbol pro text 2">
            <a:extLst>
              <a:ext uri="{FF2B5EF4-FFF2-40B4-BE49-F238E27FC236}">
                <a16:creationId xmlns:a16="http://schemas.microsoft.com/office/drawing/2014/main" xmlns="" id="{DE0A421A-4860-407F-8250-3FEDA2B5A27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Upravte styly předlohy textu.</a:t>
            </a:r>
          </a:p>
        </p:txBody>
      </p:sp>
      <p:sp>
        <p:nvSpPr>
          <p:cNvPr id="4" name="Zástupný symbol pro obsah 3">
            <a:extLst>
              <a:ext uri="{FF2B5EF4-FFF2-40B4-BE49-F238E27FC236}">
                <a16:creationId xmlns:a16="http://schemas.microsoft.com/office/drawing/2014/main" xmlns="" id="{025EC47F-DFD5-400B-8CB8-346C20B64C24}"/>
              </a:ext>
            </a:extLst>
          </p:cNvPr>
          <p:cNvSpPr>
            <a:spLocks noGrp="1"/>
          </p:cNvSpPr>
          <p:nvPr>
            <p:ph sz="half" idx="2"/>
          </p:nvPr>
        </p:nvSpPr>
        <p:spPr>
          <a:xfrm>
            <a:off x="839788" y="2505075"/>
            <a:ext cx="5157787" cy="368458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a:extLst>
              <a:ext uri="{FF2B5EF4-FFF2-40B4-BE49-F238E27FC236}">
                <a16:creationId xmlns:a16="http://schemas.microsoft.com/office/drawing/2014/main" xmlns="" id="{5D618E02-4021-4B54-A397-894091F0921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Upravte styly předlohy textu.</a:t>
            </a:r>
          </a:p>
        </p:txBody>
      </p:sp>
      <p:sp>
        <p:nvSpPr>
          <p:cNvPr id="6" name="Zástupný symbol pro obsah 5">
            <a:extLst>
              <a:ext uri="{FF2B5EF4-FFF2-40B4-BE49-F238E27FC236}">
                <a16:creationId xmlns:a16="http://schemas.microsoft.com/office/drawing/2014/main" xmlns="" id="{E5169B1B-C36B-474D-A640-BC16844DB680}"/>
              </a:ext>
            </a:extLst>
          </p:cNvPr>
          <p:cNvSpPr>
            <a:spLocks noGrp="1"/>
          </p:cNvSpPr>
          <p:nvPr>
            <p:ph sz="quarter" idx="4"/>
          </p:nvPr>
        </p:nvSpPr>
        <p:spPr>
          <a:xfrm>
            <a:off x="6172200" y="2505075"/>
            <a:ext cx="5183188" cy="368458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a:extLst>
              <a:ext uri="{FF2B5EF4-FFF2-40B4-BE49-F238E27FC236}">
                <a16:creationId xmlns:a16="http://schemas.microsoft.com/office/drawing/2014/main" xmlns="" id="{6187E5FA-6BC0-4AC1-BC5F-5B74B8FA0550}"/>
              </a:ext>
            </a:extLst>
          </p:cNvPr>
          <p:cNvSpPr>
            <a:spLocks noGrp="1"/>
          </p:cNvSpPr>
          <p:nvPr>
            <p:ph type="dt" sz="half" idx="10"/>
          </p:nvPr>
        </p:nvSpPr>
        <p:spPr/>
        <p:txBody>
          <a:bodyPr/>
          <a:lstStyle/>
          <a:p>
            <a:fld id="{8D2D9B0F-8A06-46E9-A54C-07AD13E57F25}" type="datetimeFigureOut">
              <a:rPr lang="cs-CZ" smtClean="0"/>
              <a:t>13.04.2018</a:t>
            </a:fld>
            <a:endParaRPr lang="cs-CZ"/>
          </a:p>
        </p:txBody>
      </p:sp>
      <p:sp>
        <p:nvSpPr>
          <p:cNvPr id="8" name="Zástupný symbol pro zápatí 7">
            <a:extLst>
              <a:ext uri="{FF2B5EF4-FFF2-40B4-BE49-F238E27FC236}">
                <a16:creationId xmlns:a16="http://schemas.microsoft.com/office/drawing/2014/main" xmlns="" id="{8A1F009F-BB5E-4E3D-9ED2-099225030440}"/>
              </a:ext>
            </a:extLst>
          </p:cNvPr>
          <p:cNvSpPr>
            <a:spLocks noGrp="1"/>
          </p:cNvSpPr>
          <p:nvPr>
            <p:ph type="ftr" sz="quarter" idx="11"/>
          </p:nvPr>
        </p:nvSpPr>
        <p:spPr/>
        <p:txBody>
          <a:bodyPr/>
          <a:lstStyle/>
          <a:p>
            <a:endParaRPr lang="cs-CZ"/>
          </a:p>
        </p:txBody>
      </p:sp>
      <p:sp>
        <p:nvSpPr>
          <p:cNvPr id="9" name="Zástupný symbol pro číslo snímku 8">
            <a:extLst>
              <a:ext uri="{FF2B5EF4-FFF2-40B4-BE49-F238E27FC236}">
                <a16:creationId xmlns:a16="http://schemas.microsoft.com/office/drawing/2014/main" xmlns="" id="{7931F9E6-41A4-44FD-89CD-5159256B864B}"/>
              </a:ext>
            </a:extLst>
          </p:cNvPr>
          <p:cNvSpPr>
            <a:spLocks noGrp="1"/>
          </p:cNvSpPr>
          <p:nvPr>
            <p:ph type="sldNum" sz="quarter" idx="12"/>
          </p:nvPr>
        </p:nvSpPr>
        <p:spPr/>
        <p:txBody>
          <a:bodyPr/>
          <a:lstStyle/>
          <a:p>
            <a:fld id="{BD3A49A3-BCD9-45A2-B956-218D7C995185}" type="slidenum">
              <a:rPr lang="cs-CZ" smtClean="0"/>
              <a:t>‹#›</a:t>
            </a:fld>
            <a:endParaRPr lang="cs-CZ"/>
          </a:p>
        </p:txBody>
      </p:sp>
    </p:spTree>
    <p:extLst>
      <p:ext uri="{BB962C8B-B14F-4D97-AF65-F5344CB8AC3E}">
        <p14:creationId xmlns:p14="http://schemas.microsoft.com/office/powerpoint/2010/main" val="38557091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3D570578-D41B-4F7D-81A0-5734BA6A7E31}"/>
              </a:ext>
            </a:extLst>
          </p:cNvPr>
          <p:cNvSpPr>
            <a:spLocks noGrp="1"/>
          </p:cNvSpPr>
          <p:nvPr>
            <p:ph type="title"/>
          </p:nvPr>
        </p:nvSpPr>
        <p:spPr/>
        <p:txBody>
          <a:bodyPr/>
          <a:lstStyle/>
          <a:p>
            <a:r>
              <a:rPr lang="cs-CZ"/>
              <a:t>Kliknutím lze upravit styl.</a:t>
            </a:r>
          </a:p>
        </p:txBody>
      </p:sp>
      <p:sp>
        <p:nvSpPr>
          <p:cNvPr id="3" name="Zástupný symbol pro datum 2">
            <a:extLst>
              <a:ext uri="{FF2B5EF4-FFF2-40B4-BE49-F238E27FC236}">
                <a16:creationId xmlns:a16="http://schemas.microsoft.com/office/drawing/2014/main" xmlns="" id="{34593F39-0D8B-4CA3-A078-2AE666BC7910}"/>
              </a:ext>
            </a:extLst>
          </p:cNvPr>
          <p:cNvSpPr>
            <a:spLocks noGrp="1"/>
          </p:cNvSpPr>
          <p:nvPr>
            <p:ph type="dt" sz="half" idx="10"/>
          </p:nvPr>
        </p:nvSpPr>
        <p:spPr/>
        <p:txBody>
          <a:bodyPr/>
          <a:lstStyle/>
          <a:p>
            <a:fld id="{8D2D9B0F-8A06-46E9-A54C-07AD13E57F25}" type="datetimeFigureOut">
              <a:rPr lang="cs-CZ" smtClean="0"/>
              <a:t>13.04.2018</a:t>
            </a:fld>
            <a:endParaRPr lang="cs-CZ"/>
          </a:p>
        </p:txBody>
      </p:sp>
      <p:sp>
        <p:nvSpPr>
          <p:cNvPr id="4" name="Zástupný symbol pro zápatí 3">
            <a:extLst>
              <a:ext uri="{FF2B5EF4-FFF2-40B4-BE49-F238E27FC236}">
                <a16:creationId xmlns:a16="http://schemas.microsoft.com/office/drawing/2014/main" xmlns="" id="{1947FB9A-D894-4606-81AF-9D47B2CA803F}"/>
              </a:ext>
            </a:extLst>
          </p:cNvPr>
          <p:cNvSpPr>
            <a:spLocks noGrp="1"/>
          </p:cNvSpPr>
          <p:nvPr>
            <p:ph type="ftr" sz="quarter" idx="11"/>
          </p:nvPr>
        </p:nvSpPr>
        <p:spPr/>
        <p:txBody>
          <a:bodyPr/>
          <a:lstStyle/>
          <a:p>
            <a:endParaRPr lang="cs-CZ"/>
          </a:p>
        </p:txBody>
      </p:sp>
      <p:sp>
        <p:nvSpPr>
          <p:cNvPr id="5" name="Zástupný symbol pro číslo snímku 4">
            <a:extLst>
              <a:ext uri="{FF2B5EF4-FFF2-40B4-BE49-F238E27FC236}">
                <a16:creationId xmlns:a16="http://schemas.microsoft.com/office/drawing/2014/main" xmlns="" id="{8AE4AC95-D838-4CDB-A2EC-CDE2914E7337}"/>
              </a:ext>
            </a:extLst>
          </p:cNvPr>
          <p:cNvSpPr>
            <a:spLocks noGrp="1"/>
          </p:cNvSpPr>
          <p:nvPr>
            <p:ph type="sldNum" sz="quarter" idx="12"/>
          </p:nvPr>
        </p:nvSpPr>
        <p:spPr/>
        <p:txBody>
          <a:bodyPr/>
          <a:lstStyle/>
          <a:p>
            <a:fld id="{BD3A49A3-BCD9-45A2-B956-218D7C995185}" type="slidenum">
              <a:rPr lang="cs-CZ" smtClean="0"/>
              <a:t>‹#›</a:t>
            </a:fld>
            <a:endParaRPr lang="cs-CZ"/>
          </a:p>
        </p:txBody>
      </p:sp>
    </p:spTree>
    <p:extLst>
      <p:ext uri="{BB962C8B-B14F-4D97-AF65-F5344CB8AC3E}">
        <p14:creationId xmlns:p14="http://schemas.microsoft.com/office/powerpoint/2010/main" val="29772201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a:extLst>
              <a:ext uri="{FF2B5EF4-FFF2-40B4-BE49-F238E27FC236}">
                <a16:creationId xmlns:a16="http://schemas.microsoft.com/office/drawing/2014/main" xmlns="" id="{BC2F5EAD-E469-45F1-B3B5-2C016553F9A8}"/>
              </a:ext>
            </a:extLst>
          </p:cNvPr>
          <p:cNvSpPr>
            <a:spLocks noGrp="1"/>
          </p:cNvSpPr>
          <p:nvPr>
            <p:ph type="dt" sz="half" idx="10"/>
          </p:nvPr>
        </p:nvSpPr>
        <p:spPr/>
        <p:txBody>
          <a:bodyPr/>
          <a:lstStyle/>
          <a:p>
            <a:fld id="{8D2D9B0F-8A06-46E9-A54C-07AD13E57F25}" type="datetimeFigureOut">
              <a:rPr lang="cs-CZ" smtClean="0"/>
              <a:t>13.04.2018</a:t>
            </a:fld>
            <a:endParaRPr lang="cs-CZ"/>
          </a:p>
        </p:txBody>
      </p:sp>
      <p:sp>
        <p:nvSpPr>
          <p:cNvPr id="3" name="Zástupný symbol pro zápatí 2">
            <a:extLst>
              <a:ext uri="{FF2B5EF4-FFF2-40B4-BE49-F238E27FC236}">
                <a16:creationId xmlns:a16="http://schemas.microsoft.com/office/drawing/2014/main" xmlns="" id="{754D2441-D1F1-4E82-8F2D-0386C015426C}"/>
              </a:ext>
            </a:extLst>
          </p:cNvPr>
          <p:cNvSpPr>
            <a:spLocks noGrp="1"/>
          </p:cNvSpPr>
          <p:nvPr>
            <p:ph type="ftr" sz="quarter" idx="11"/>
          </p:nvPr>
        </p:nvSpPr>
        <p:spPr/>
        <p:txBody>
          <a:bodyPr/>
          <a:lstStyle/>
          <a:p>
            <a:endParaRPr lang="cs-CZ"/>
          </a:p>
        </p:txBody>
      </p:sp>
      <p:sp>
        <p:nvSpPr>
          <p:cNvPr id="4" name="Zástupný symbol pro číslo snímku 3">
            <a:extLst>
              <a:ext uri="{FF2B5EF4-FFF2-40B4-BE49-F238E27FC236}">
                <a16:creationId xmlns:a16="http://schemas.microsoft.com/office/drawing/2014/main" xmlns="" id="{8A0A20CA-3B09-48A1-A15A-BD77184F5E35}"/>
              </a:ext>
            </a:extLst>
          </p:cNvPr>
          <p:cNvSpPr>
            <a:spLocks noGrp="1"/>
          </p:cNvSpPr>
          <p:nvPr>
            <p:ph type="sldNum" sz="quarter" idx="12"/>
          </p:nvPr>
        </p:nvSpPr>
        <p:spPr/>
        <p:txBody>
          <a:bodyPr/>
          <a:lstStyle/>
          <a:p>
            <a:fld id="{BD3A49A3-BCD9-45A2-B956-218D7C995185}" type="slidenum">
              <a:rPr lang="cs-CZ" smtClean="0"/>
              <a:t>‹#›</a:t>
            </a:fld>
            <a:endParaRPr lang="cs-CZ"/>
          </a:p>
        </p:txBody>
      </p:sp>
    </p:spTree>
    <p:extLst>
      <p:ext uri="{BB962C8B-B14F-4D97-AF65-F5344CB8AC3E}">
        <p14:creationId xmlns:p14="http://schemas.microsoft.com/office/powerpoint/2010/main" val="37265712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8A948A22-B4BE-4633-938B-424A269E08FC}"/>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pro obsah 2">
            <a:extLst>
              <a:ext uri="{FF2B5EF4-FFF2-40B4-BE49-F238E27FC236}">
                <a16:creationId xmlns:a16="http://schemas.microsoft.com/office/drawing/2014/main" xmlns="" id="{D3D09DAB-CB4E-4E0D-829A-7ADC2F49791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a:extLst>
              <a:ext uri="{FF2B5EF4-FFF2-40B4-BE49-F238E27FC236}">
                <a16:creationId xmlns:a16="http://schemas.microsoft.com/office/drawing/2014/main" xmlns="" id="{BC4E215A-E93A-4695-A7E3-18B8C5318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Upravte styly předlohy textu.</a:t>
            </a:r>
          </a:p>
        </p:txBody>
      </p:sp>
      <p:sp>
        <p:nvSpPr>
          <p:cNvPr id="5" name="Zástupný symbol pro datum 4">
            <a:extLst>
              <a:ext uri="{FF2B5EF4-FFF2-40B4-BE49-F238E27FC236}">
                <a16:creationId xmlns:a16="http://schemas.microsoft.com/office/drawing/2014/main" xmlns="" id="{570AD442-CEC2-4AC9-9CC0-8069B5E3707A}"/>
              </a:ext>
            </a:extLst>
          </p:cNvPr>
          <p:cNvSpPr>
            <a:spLocks noGrp="1"/>
          </p:cNvSpPr>
          <p:nvPr>
            <p:ph type="dt" sz="half" idx="10"/>
          </p:nvPr>
        </p:nvSpPr>
        <p:spPr/>
        <p:txBody>
          <a:bodyPr/>
          <a:lstStyle/>
          <a:p>
            <a:fld id="{8D2D9B0F-8A06-46E9-A54C-07AD13E57F25}" type="datetimeFigureOut">
              <a:rPr lang="cs-CZ" smtClean="0"/>
              <a:t>13.04.2018</a:t>
            </a:fld>
            <a:endParaRPr lang="cs-CZ"/>
          </a:p>
        </p:txBody>
      </p:sp>
      <p:sp>
        <p:nvSpPr>
          <p:cNvPr id="6" name="Zástupný symbol pro zápatí 5">
            <a:extLst>
              <a:ext uri="{FF2B5EF4-FFF2-40B4-BE49-F238E27FC236}">
                <a16:creationId xmlns:a16="http://schemas.microsoft.com/office/drawing/2014/main" xmlns="" id="{DDDBE6F9-1882-4B37-8286-61C4346A648C}"/>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xmlns="" id="{51DD2051-8633-4413-B95D-3DE9C69D4446}"/>
              </a:ext>
            </a:extLst>
          </p:cNvPr>
          <p:cNvSpPr>
            <a:spLocks noGrp="1"/>
          </p:cNvSpPr>
          <p:nvPr>
            <p:ph type="sldNum" sz="quarter" idx="12"/>
          </p:nvPr>
        </p:nvSpPr>
        <p:spPr/>
        <p:txBody>
          <a:bodyPr/>
          <a:lstStyle/>
          <a:p>
            <a:fld id="{BD3A49A3-BCD9-45A2-B956-218D7C995185}" type="slidenum">
              <a:rPr lang="cs-CZ" smtClean="0"/>
              <a:t>‹#›</a:t>
            </a:fld>
            <a:endParaRPr lang="cs-CZ"/>
          </a:p>
        </p:txBody>
      </p:sp>
    </p:spTree>
    <p:extLst>
      <p:ext uri="{BB962C8B-B14F-4D97-AF65-F5344CB8AC3E}">
        <p14:creationId xmlns:p14="http://schemas.microsoft.com/office/powerpoint/2010/main" val="35656385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4F495DF2-E57A-4FF8-A2FB-6FAF9A6B5E2B}"/>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obrázku 2">
            <a:extLst>
              <a:ext uri="{FF2B5EF4-FFF2-40B4-BE49-F238E27FC236}">
                <a16:creationId xmlns:a16="http://schemas.microsoft.com/office/drawing/2014/main" xmlns="" id="{5C9B1635-761E-499C-886D-53A554B02C8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a:extLst>
              <a:ext uri="{FF2B5EF4-FFF2-40B4-BE49-F238E27FC236}">
                <a16:creationId xmlns:a16="http://schemas.microsoft.com/office/drawing/2014/main" xmlns="" id="{949BCE59-822D-4C78-8415-325872A11EA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Upravte styly předlohy textu.</a:t>
            </a:r>
          </a:p>
        </p:txBody>
      </p:sp>
      <p:sp>
        <p:nvSpPr>
          <p:cNvPr id="5" name="Zástupný symbol pro datum 4">
            <a:extLst>
              <a:ext uri="{FF2B5EF4-FFF2-40B4-BE49-F238E27FC236}">
                <a16:creationId xmlns:a16="http://schemas.microsoft.com/office/drawing/2014/main" xmlns="" id="{5CCA25C9-2ABB-4100-89AA-2172D28AFAEE}"/>
              </a:ext>
            </a:extLst>
          </p:cNvPr>
          <p:cNvSpPr>
            <a:spLocks noGrp="1"/>
          </p:cNvSpPr>
          <p:nvPr>
            <p:ph type="dt" sz="half" idx="10"/>
          </p:nvPr>
        </p:nvSpPr>
        <p:spPr/>
        <p:txBody>
          <a:bodyPr/>
          <a:lstStyle/>
          <a:p>
            <a:fld id="{8D2D9B0F-8A06-46E9-A54C-07AD13E57F25}" type="datetimeFigureOut">
              <a:rPr lang="cs-CZ" smtClean="0"/>
              <a:t>13.04.2018</a:t>
            </a:fld>
            <a:endParaRPr lang="cs-CZ"/>
          </a:p>
        </p:txBody>
      </p:sp>
      <p:sp>
        <p:nvSpPr>
          <p:cNvPr id="6" name="Zástupný symbol pro zápatí 5">
            <a:extLst>
              <a:ext uri="{FF2B5EF4-FFF2-40B4-BE49-F238E27FC236}">
                <a16:creationId xmlns:a16="http://schemas.microsoft.com/office/drawing/2014/main" xmlns="" id="{554AEFBB-9F59-45FE-8DF7-D893A24B4293}"/>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xmlns="" id="{7BA76EE5-833A-41B1-B1A8-197B0B67173B}"/>
              </a:ext>
            </a:extLst>
          </p:cNvPr>
          <p:cNvSpPr>
            <a:spLocks noGrp="1"/>
          </p:cNvSpPr>
          <p:nvPr>
            <p:ph type="sldNum" sz="quarter" idx="12"/>
          </p:nvPr>
        </p:nvSpPr>
        <p:spPr/>
        <p:txBody>
          <a:bodyPr/>
          <a:lstStyle/>
          <a:p>
            <a:fld id="{BD3A49A3-BCD9-45A2-B956-218D7C995185}" type="slidenum">
              <a:rPr lang="cs-CZ" smtClean="0"/>
              <a:t>‹#›</a:t>
            </a:fld>
            <a:endParaRPr lang="cs-CZ"/>
          </a:p>
        </p:txBody>
      </p:sp>
    </p:spTree>
    <p:extLst>
      <p:ext uri="{BB962C8B-B14F-4D97-AF65-F5344CB8AC3E}">
        <p14:creationId xmlns:p14="http://schemas.microsoft.com/office/powerpoint/2010/main" val="14483058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6175E17D-33FB-4454-8B5F-1F44796159F7}"/>
              </a:ext>
            </a:extLst>
          </p:cNvPr>
          <p:cNvSpPr>
            <a:spLocks noGrp="1"/>
          </p:cNvSpPr>
          <p:nvPr>
            <p:ph type="title"/>
          </p:nvPr>
        </p:nvSpPr>
        <p:spPr/>
        <p:txBody>
          <a:bodyPr/>
          <a:lstStyle/>
          <a:p>
            <a:r>
              <a:rPr lang="cs-CZ"/>
              <a:t>Kliknutím lze upravit styl.</a:t>
            </a:r>
          </a:p>
        </p:txBody>
      </p:sp>
      <p:sp>
        <p:nvSpPr>
          <p:cNvPr id="3" name="Zástupný symbol pro svislý text 2">
            <a:extLst>
              <a:ext uri="{FF2B5EF4-FFF2-40B4-BE49-F238E27FC236}">
                <a16:creationId xmlns:a16="http://schemas.microsoft.com/office/drawing/2014/main" xmlns="" id="{1B409CF7-C832-44E7-BC28-41FAB8D23E83}"/>
              </a:ext>
            </a:extLst>
          </p:cNvPr>
          <p:cNvSpPr>
            <a:spLocks noGrp="1"/>
          </p:cNvSpPr>
          <p:nvPr>
            <p:ph type="body" orient="vert" idx="1"/>
          </p:nvPr>
        </p:nvSpPr>
        <p:spPr/>
        <p:txBody>
          <a:bodyPr vert="eaVert"/>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xmlns="" id="{976792F8-62CB-40CE-8B73-3151EC5B0F17}"/>
              </a:ext>
            </a:extLst>
          </p:cNvPr>
          <p:cNvSpPr>
            <a:spLocks noGrp="1"/>
          </p:cNvSpPr>
          <p:nvPr>
            <p:ph type="dt" sz="half" idx="10"/>
          </p:nvPr>
        </p:nvSpPr>
        <p:spPr/>
        <p:txBody>
          <a:bodyPr/>
          <a:lstStyle/>
          <a:p>
            <a:fld id="{8D2D9B0F-8A06-46E9-A54C-07AD13E57F25}" type="datetimeFigureOut">
              <a:rPr lang="cs-CZ" smtClean="0"/>
              <a:t>13.04.2018</a:t>
            </a:fld>
            <a:endParaRPr lang="cs-CZ"/>
          </a:p>
        </p:txBody>
      </p:sp>
      <p:sp>
        <p:nvSpPr>
          <p:cNvPr id="5" name="Zástupný symbol pro zápatí 4">
            <a:extLst>
              <a:ext uri="{FF2B5EF4-FFF2-40B4-BE49-F238E27FC236}">
                <a16:creationId xmlns:a16="http://schemas.microsoft.com/office/drawing/2014/main" xmlns="" id="{A719DBC5-CCEC-4678-BF0B-3EFA0E4AE523}"/>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xmlns="" id="{341C3857-2B1E-43C9-98F6-1DAD85385EA6}"/>
              </a:ext>
            </a:extLst>
          </p:cNvPr>
          <p:cNvSpPr>
            <a:spLocks noGrp="1"/>
          </p:cNvSpPr>
          <p:nvPr>
            <p:ph type="sldNum" sz="quarter" idx="12"/>
          </p:nvPr>
        </p:nvSpPr>
        <p:spPr/>
        <p:txBody>
          <a:bodyPr/>
          <a:lstStyle/>
          <a:p>
            <a:fld id="{BD3A49A3-BCD9-45A2-B956-218D7C995185}" type="slidenum">
              <a:rPr lang="cs-CZ" smtClean="0"/>
              <a:t>‹#›</a:t>
            </a:fld>
            <a:endParaRPr lang="cs-CZ"/>
          </a:p>
        </p:txBody>
      </p:sp>
    </p:spTree>
    <p:extLst>
      <p:ext uri="{BB962C8B-B14F-4D97-AF65-F5344CB8AC3E}">
        <p14:creationId xmlns:p14="http://schemas.microsoft.com/office/powerpoint/2010/main" val="5799730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a:extLst>
              <a:ext uri="{FF2B5EF4-FFF2-40B4-BE49-F238E27FC236}">
                <a16:creationId xmlns:a16="http://schemas.microsoft.com/office/drawing/2014/main" xmlns="" id="{76B18E28-8851-4C8F-AB9F-4760BE29DE67}"/>
              </a:ext>
            </a:extLst>
          </p:cNvPr>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a:extLst>
              <a:ext uri="{FF2B5EF4-FFF2-40B4-BE49-F238E27FC236}">
                <a16:creationId xmlns:a16="http://schemas.microsoft.com/office/drawing/2014/main" xmlns="" id="{C3A00243-7D9B-4292-A9A8-733AF65C0D34}"/>
              </a:ext>
            </a:extLst>
          </p:cNvPr>
          <p:cNvSpPr>
            <a:spLocks noGrp="1"/>
          </p:cNvSpPr>
          <p:nvPr>
            <p:ph type="body" orient="vert" idx="1"/>
          </p:nvPr>
        </p:nvSpPr>
        <p:spPr>
          <a:xfrm>
            <a:off x="838200" y="365125"/>
            <a:ext cx="7734300" cy="5811838"/>
          </a:xfrm>
        </p:spPr>
        <p:txBody>
          <a:bodyPr vert="eaVert"/>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xmlns="" id="{A17B08E1-5915-4C6D-828C-4ECB66292E7B}"/>
              </a:ext>
            </a:extLst>
          </p:cNvPr>
          <p:cNvSpPr>
            <a:spLocks noGrp="1"/>
          </p:cNvSpPr>
          <p:nvPr>
            <p:ph type="dt" sz="half" idx="10"/>
          </p:nvPr>
        </p:nvSpPr>
        <p:spPr/>
        <p:txBody>
          <a:bodyPr/>
          <a:lstStyle/>
          <a:p>
            <a:fld id="{8D2D9B0F-8A06-46E9-A54C-07AD13E57F25}" type="datetimeFigureOut">
              <a:rPr lang="cs-CZ" smtClean="0"/>
              <a:t>13.04.2018</a:t>
            </a:fld>
            <a:endParaRPr lang="cs-CZ"/>
          </a:p>
        </p:txBody>
      </p:sp>
      <p:sp>
        <p:nvSpPr>
          <p:cNvPr id="5" name="Zástupný symbol pro zápatí 4">
            <a:extLst>
              <a:ext uri="{FF2B5EF4-FFF2-40B4-BE49-F238E27FC236}">
                <a16:creationId xmlns:a16="http://schemas.microsoft.com/office/drawing/2014/main" xmlns="" id="{C67C36D6-8FF1-4365-BD6D-5427DF086856}"/>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xmlns="" id="{947585A0-54B7-4B7C-A59A-15F9DB1AC894}"/>
              </a:ext>
            </a:extLst>
          </p:cNvPr>
          <p:cNvSpPr>
            <a:spLocks noGrp="1"/>
          </p:cNvSpPr>
          <p:nvPr>
            <p:ph type="sldNum" sz="quarter" idx="12"/>
          </p:nvPr>
        </p:nvSpPr>
        <p:spPr/>
        <p:txBody>
          <a:bodyPr/>
          <a:lstStyle/>
          <a:p>
            <a:fld id="{BD3A49A3-BCD9-45A2-B956-218D7C995185}" type="slidenum">
              <a:rPr lang="cs-CZ" smtClean="0"/>
              <a:t>‹#›</a:t>
            </a:fld>
            <a:endParaRPr lang="cs-CZ"/>
          </a:p>
        </p:txBody>
      </p:sp>
    </p:spTree>
    <p:extLst>
      <p:ext uri="{BB962C8B-B14F-4D97-AF65-F5344CB8AC3E}">
        <p14:creationId xmlns:p14="http://schemas.microsoft.com/office/powerpoint/2010/main" val="40232261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nadpis 1">
            <a:extLst>
              <a:ext uri="{FF2B5EF4-FFF2-40B4-BE49-F238E27FC236}">
                <a16:creationId xmlns:a16="http://schemas.microsoft.com/office/drawing/2014/main" xmlns="" id="{9612AF0D-0CD9-448F-8029-C47EDF00FB2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a:t>Kliknutím lze upravit styl.</a:t>
            </a:r>
          </a:p>
        </p:txBody>
      </p:sp>
      <p:sp>
        <p:nvSpPr>
          <p:cNvPr id="3" name="Zástupný symbol pro text 2">
            <a:extLst>
              <a:ext uri="{FF2B5EF4-FFF2-40B4-BE49-F238E27FC236}">
                <a16:creationId xmlns:a16="http://schemas.microsoft.com/office/drawing/2014/main" xmlns="" id="{7FD60DC1-877B-4B87-A515-89B46C09CA5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xmlns="" id="{E6E0FB1E-C363-435D-8A98-9C1690396AD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D2D9B0F-8A06-46E9-A54C-07AD13E57F25}" type="datetimeFigureOut">
              <a:rPr lang="cs-CZ" smtClean="0"/>
              <a:t>13.04.2018</a:t>
            </a:fld>
            <a:endParaRPr lang="cs-CZ"/>
          </a:p>
        </p:txBody>
      </p:sp>
      <p:sp>
        <p:nvSpPr>
          <p:cNvPr id="5" name="Zástupný symbol pro zápatí 4">
            <a:extLst>
              <a:ext uri="{FF2B5EF4-FFF2-40B4-BE49-F238E27FC236}">
                <a16:creationId xmlns:a16="http://schemas.microsoft.com/office/drawing/2014/main" xmlns="" id="{076312FF-B91E-4A33-A7B5-620132B696F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a:extLst>
              <a:ext uri="{FF2B5EF4-FFF2-40B4-BE49-F238E27FC236}">
                <a16:creationId xmlns:a16="http://schemas.microsoft.com/office/drawing/2014/main" xmlns="" id="{3A1CD9C8-D9CB-4F7A-9177-401747957F1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D3A49A3-BCD9-45A2-B956-218D7C995185}" type="slidenum">
              <a:rPr lang="cs-CZ" smtClean="0"/>
              <a:t>‹#›</a:t>
            </a:fld>
            <a:endParaRPr lang="cs-CZ"/>
          </a:p>
        </p:txBody>
      </p:sp>
    </p:spTree>
    <p:extLst>
      <p:ext uri="{BB962C8B-B14F-4D97-AF65-F5344CB8AC3E}">
        <p14:creationId xmlns:p14="http://schemas.microsoft.com/office/powerpoint/2010/main" val="27740776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txBox="1">
            <a:spLocks noGrp="1"/>
          </p:cNvSpPr>
          <p:nvPr>
            <p:ph type="ctrTitle"/>
          </p:nvPr>
        </p:nvSpPr>
        <p:spPr>
          <a:xfrm>
            <a:off x="1524003" y="1122361"/>
            <a:ext cx="9144000" cy="1849438"/>
          </a:xfrm>
        </p:spPr>
        <p:txBody>
          <a:bodyPr/>
          <a:lstStyle/>
          <a:p>
            <a:pPr lvl="0"/>
            <a:r>
              <a:rPr lang="cs-CZ" sz="2000" b="1" dirty="0"/>
              <a:t>Projekt „Podpora vzdělávání volených zástupců obcí I. typu“ </a:t>
            </a:r>
            <a:r>
              <a:rPr lang="cs-CZ" sz="2000" b="1" dirty="0" err="1"/>
              <a:t>reg</a:t>
            </a:r>
            <a:r>
              <a:rPr lang="cs-CZ" sz="2000" b="1"/>
              <a:t>. č. CZ.03.4.74/0.0/0.0/16_033/0002997 je spolufinancován z EU.</a:t>
            </a:r>
            <a:endParaRPr lang="cs-CZ" sz="2000"/>
          </a:p>
        </p:txBody>
      </p:sp>
      <p:sp>
        <p:nvSpPr>
          <p:cNvPr id="3" name="Podnadpis 2"/>
          <p:cNvSpPr txBox="1">
            <a:spLocks noGrp="1"/>
          </p:cNvSpPr>
          <p:nvPr>
            <p:ph type="subTitle" idx="1"/>
          </p:nvPr>
        </p:nvSpPr>
        <p:spPr>
          <a:xfrm>
            <a:off x="1524003" y="3227292"/>
            <a:ext cx="9731191" cy="2487707"/>
          </a:xfrm>
        </p:spPr>
        <p:txBody>
          <a:bodyPr/>
          <a:lstStyle/>
          <a:p>
            <a:pPr lvl="0">
              <a:lnSpc>
                <a:spcPct val="80000"/>
              </a:lnSpc>
            </a:pPr>
            <a:r>
              <a:rPr lang="cs-CZ" sz="3500" dirty="0"/>
              <a:t>Webinář na téma </a:t>
            </a:r>
          </a:p>
          <a:p>
            <a:pPr lvl="0">
              <a:lnSpc>
                <a:spcPct val="80000"/>
              </a:lnSpc>
            </a:pPr>
            <a:r>
              <a:rPr lang="cs-CZ" sz="3500" dirty="0" smtClean="0"/>
              <a:t>Transparentní obec</a:t>
            </a:r>
            <a:endParaRPr lang="cs-CZ" sz="3500" dirty="0"/>
          </a:p>
          <a:p>
            <a:pPr lvl="0">
              <a:lnSpc>
                <a:spcPct val="80000"/>
              </a:lnSpc>
            </a:pPr>
            <a:endParaRPr lang="cs-CZ" sz="1500" dirty="0"/>
          </a:p>
          <a:p>
            <a:pPr lvl="0">
              <a:lnSpc>
                <a:spcPct val="80000"/>
              </a:lnSpc>
            </a:pPr>
            <a:r>
              <a:rPr lang="cs-CZ" sz="2000" dirty="0"/>
              <a:t>Webinář je realizován v rámci aktivity Metodicko-právní poradenství (vzdělávání), která je součástí projektu „Podpora volených zástupců obcí I. typu“.</a:t>
            </a:r>
          </a:p>
        </p:txBody>
      </p:sp>
      <p:pic>
        <p:nvPicPr>
          <p:cNvPr id="4" name="Obrázek 6" descr="W:\PUBLICITA\VIZUÁLNÍ_IDENTITA\loga\OPZ\logo_OPZ_barevne.jpg"/>
          <p:cNvPicPr>
            <a:picLocks noChangeAspect="1"/>
          </p:cNvPicPr>
          <p:nvPr/>
        </p:nvPicPr>
        <p:blipFill>
          <a:blip r:embed="rId2"/>
          <a:srcRect/>
          <a:stretch>
            <a:fillRect/>
          </a:stretch>
        </p:blipFill>
        <p:spPr>
          <a:xfrm>
            <a:off x="1750755" y="1242751"/>
            <a:ext cx="4690067" cy="971998"/>
          </a:xfrm>
          <a:prstGeom prst="rect">
            <a:avLst/>
          </a:prstGeom>
          <a:noFill/>
          <a:ln cap="flat">
            <a:noFill/>
          </a:ln>
        </p:spPr>
      </p:pic>
      <p:pic>
        <p:nvPicPr>
          <p:cNvPr id="5" name="Obrázek 8"/>
          <p:cNvPicPr>
            <a:picLocks noChangeAspect="1"/>
          </p:cNvPicPr>
          <p:nvPr/>
        </p:nvPicPr>
        <p:blipFill>
          <a:blip r:embed="rId3"/>
          <a:srcRect/>
          <a:stretch>
            <a:fillRect/>
          </a:stretch>
        </p:blipFill>
        <p:spPr>
          <a:xfrm>
            <a:off x="8934602" y="1206843"/>
            <a:ext cx="1733400" cy="971998"/>
          </a:xfrm>
          <a:prstGeom prst="rect">
            <a:avLst/>
          </a:prstGeom>
          <a:noFill/>
          <a:ln cap="flat">
            <a:noFill/>
          </a:ln>
        </p:spPr>
      </p:pic>
    </p:spTree>
    <p:extLst>
      <p:ext uri="{BB962C8B-B14F-4D97-AF65-F5344CB8AC3E}">
        <p14:creationId xmlns:p14="http://schemas.microsoft.com/office/powerpoint/2010/main" val="33409252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1524000" y="1122362"/>
            <a:ext cx="9144000" cy="3225901"/>
          </a:xfrm>
        </p:spPr>
        <p:txBody>
          <a:bodyPr anchor="ctr">
            <a:normAutofit/>
          </a:bodyPr>
          <a:lstStyle/>
          <a:p>
            <a:r>
              <a:rPr lang="cs-CZ" sz="5400" b="1" dirty="0">
                <a:solidFill>
                  <a:srgbClr val="0392C8"/>
                </a:solidFill>
              </a:rPr>
              <a:t>Transparentní obec - zpřístupňování informací vč. zákona o svobodném přístupu k informacím</a:t>
            </a:r>
            <a:endParaRPr lang="en-US" sz="5400" b="1" dirty="0">
              <a:solidFill>
                <a:srgbClr val="0392C8"/>
              </a:solidFill>
            </a:endParaRPr>
          </a:p>
        </p:txBody>
      </p:sp>
      <p:sp>
        <p:nvSpPr>
          <p:cNvPr id="7" name="Subtitle 6"/>
          <p:cNvSpPr>
            <a:spLocks noGrp="1"/>
          </p:cNvSpPr>
          <p:nvPr>
            <p:ph type="subTitle" idx="1"/>
          </p:nvPr>
        </p:nvSpPr>
        <p:spPr>
          <a:xfrm>
            <a:off x="1524000" y="4574804"/>
            <a:ext cx="9144000" cy="1655762"/>
          </a:xfrm>
        </p:spPr>
        <p:txBody>
          <a:bodyPr/>
          <a:lstStyle/>
          <a:p>
            <a:r>
              <a:rPr lang="cs-CZ" sz="3600" dirty="0">
                <a:solidFill>
                  <a:schemeClr val="tx1"/>
                </a:solidFill>
                <a:latin typeface="Calibri" panose="020F0502020204030204" pitchFamily="34" charset="0"/>
              </a:rPr>
              <a:t>JUDr. Jakub Blažek, advokát</a:t>
            </a:r>
          </a:p>
          <a:p>
            <a:endParaRPr lang="en-US" dirty="0"/>
          </a:p>
        </p:txBody>
      </p:sp>
    </p:spTree>
    <p:extLst>
      <p:ext uri="{BB962C8B-B14F-4D97-AF65-F5344CB8AC3E}">
        <p14:creationId xmlns:p14="http://schemas.microsoft.com/office/powerpoint/2010/main" val="7236666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b="1" dirty="0">
                <a:solidFill>
                  <a:srgbClr val="0392C8"/>
                </a:solidFill>
              </a:rPr>
              <a:t>Právní předpisy</a:t>
            </a:r>
          </a:p>
        </p:txBody>
      </p:sp>
      <p:sp>
        <p:nvSpPr>
          <p:cNvPr id="3" name="Zástupný symbol pro obsah 2"/>
          <p:cNvSpPr>
            <a:spLocks noGrp="1"/>
          </p:cNvSpPr>
          <p:nvPr>
            <p:ph idx="1"/>
          </p:nvPr>
        </p:nvSpPr>
        <p:spPr/>
        <p:txBody>
          <a:bodyPr>
            <a:normAutofit fontScale="85000" lnSpcReduction="20000"/>
          </a:bodyPr>
          <a:lstStyle/>
          <a:p>
            <a:r>
              <a:rPr lang="cs-CZ" dirty="0"/>
              <a:t>Usnesení č. 2/1993 Sb., předsednictva České národní rady o vyhlášení Listiny základních práv a svobod jako součástí ústavního pořádku České republiky (LZPS)</a:t>
            </a:r>
          </a:p>
          <a:p>
            <a:r>
              <a:rPr lang="cs-CZ" dirty="0"/>
              <a:t>zákon č. 106/1999 Sb., o svobodném přístupu k informacím (informační zákon)</a:t>
            </a:r>
          </a:p>
          <a:p>
            <a:r>
              <a:rPr lang="cs-CZ" dirty="0"/>
              <a:t>zákon č. 128/2000 Sb., zákon o obcích (</a:t>
            </a:r>
            <a:r>
              <a:rPr lang="cs-CZ" dirty="0" err="1"/>
              <a:t>OZř</a:t>
            </a:r>
            <a:r>
              <a:rPr lang="cs-CZ" dirty="0"/>
              <a:t>)</a:t>
            </a:r>
          </a:p>
          <a:p>
            <a:r>
              <a:rPr lang="cs-CZ" dirty="0" smtClean="0"/>
              <a:t>Zákon </a:t>
            </a:r>
            <a:r>
              <a:rPr lang="cs-CZ" dirty="0"/>
              <a:t>č. 340/2015 Sb., o zvláštních podmínkách účinnosti některých smluv, uveřejňování těchto smluv a o registru smluv (zákon o registru smluv)</a:t>
            </a:r>
          </a:p>
          <a:p>
            <a:r>
              <a:rPr lang="cs-CZ" dirty="0"/>
              <a:t>Nařízení vlády č. 173/2006 Sb., o zásadách stanovení úhrad a licenčních odměn za poskytování informací podle zákona o svobodném přístupu k informacím (Nařízení vlády o zásadách stanovení úhrad)</a:t>
            </a:r>
          </a:p>
          <a:p>
            <a:r>
              <a:rPr lang="cs-CZ" dirty="0"/>
              <a:t>Zákon č. 101/2000 Sb., o ochraně osobních údajů (zákon o ochraně osobních údajů) + obecné nařízení o ochraně osobních údajů (GDPR)</a:t>
            </a:r>
          </a:p>
          <a:p>
            <a:r>
              <a:rPr lang="cs-CZ" dirty="0"/>
              <a:t>Zákon č. 123/1998 Sb., o právu na informace o životním prostředí</a:t>
            </a:r>
          </a:p>
          <a:p>
            <a:r>
              <a:rPr lang="cs-CZ" dirty="0"/>
              <a:t>Zákon č. 114/1992 Sb., o ochraně přírody a krajiny</a:t>
            </a:r>
          </a:p>
          <a:p>
            <a:endParaRPr lang="cs-CZ" dirty="0"/>
          </a:p>
          <a:p>
            <a:endParaRPr lang="cs-CZ" dirty="0"/>
          </a:p>
          <a:p>
            <a:endParaRPr lang="cs-CZ" dirty="0"/>
          </a:p>
          <a:p>
            <a:endParaRPr lang="cs-CZ" dirty="0"/>
          </a:p>
          <a:p>
            <a:pPr lvl="1"/>
            <a:endParaRPr lang="cs-CZ" dirty="0"/>
          </a:p>
        </p:txBody>
      </p:sp>
    </p:spTree>
    <p:extLst>
      <p:ext uri="{BB962C8B-B14F-4D97-AF65-F5344CB8AC3E}">
        <p14:creationId xmlns:p14="http://schemas.microsoft.com/office/powerpoint/2010/main" val="33150239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3A2DF6A6-3D6D-40C2-ADF8-E9F4C1EF4BA9}"/>
              </a:ext>
            </a:extLst>
          </p:cNvPr>
          <p:cNvSpPr>
            <a:spLocks noGrp="1"/>
          </p:cNvSpPr>
          <p:nvPr>
            <p:ph type="title"/>
          </p:nvPr>
        </p:nvSpPr>
        <p:spPr/>
        <p:txBody>
          <a:bodyPr>
            <a:normAutofit/>
          </a:bodyPr>
          <a:lstStyle/>
          <a:p>
            <a:r>
              <a:rPr lang="cs-CZ" b="1" dirty="0">
                <a:solidFill>
                  <a:srgbClr val="0392C8"/>
                </a:solidFill>
              </a:rPr>
              <a:t>Transparentní obec</a:t>
            </a:r>
          </a:p>
        </p:txBody>
      </p:sp>
      <p:sp>
        <p:nvSpPr>
          <p:cNvPr id="3" name="Zástupný symbol pro obsah 2">
            <a:extLst>
              <a:ext uri="{FF2B5EF4-FFF2-40B4-BE49-F238E27FC236}">
                <a16:creationId xmlns:a16="http://schemas.microsoft.com/office/drawing/2014/main" xmlns="" id="{C0C8B18B-9A8A-40DB-83F0-94B137C0F7F5}"/>
              </a:ext>
            </a:extLst>
          </p:cNvPr>
          <p:cNvSpPr>
            <a:spLocks noGrp="1"/>
          </p:cNvSpPr>
          <p:nvPr>
            <p:ph idx="1"/>
          </p:nvPr>
        </p:nvSpPr>
        <p:spPr/>
        <p:txBody>
          <a:bodyPr>
            <a:normAutofit fontScale="92500" lnSpcReduction="20000"/>
          </a:bodyPr>
          <a:lstStyle/>
          <a:p>
            <a:r>
              <a:rPr lang="cs-CZ" dirty="0"/>
              <a:t>Ústavní základ – čl. 17 LZPS – povinnost orgánů ÚSC přiměřeným způsobem poskytovat informace o své </a:t>
            </a:r>
            <a:r>
              <a:rPr lang="cs-CZ" dirty="0" smtClean="0"/>
              <a:t>činnosti, čl</a:t>
            </a:r>
            <a:r>
              <a:rPr lang="cs-CZ" dirty="0"/>
              <a:t>. 35 </a:t>
            </a:r>
            <a:r>
              <a:rPr lang="cs-CZ" dirty="0" smtClean="0"/>
              <a:t>LZPS: Každý </a:t>
            </a:r>
            <a:r>
              <a:rPr lang="cs-CZ" dirty="0"/>
              <a:t>má právo na včasné a úplné informace o stavu životního prostředí a přírodních zdrojů.</a:t>
            </a:r>
            <a:endParaRPr lang="cs-CZ" dirty="0"/>
          </a:p>
          <a:p>
            <a:r>
              <a:rPr lang="cs-CZ" dirty="0"/>
              <a:t>Požadavek na transparentní hospodaření </a:t>
            </a:r>
            <a:r>
              <a:rPr lang="cs-CZ" dirty="0" smtClean="0"/>
              <a:t>obce</a:t>
            </a:r>
            <a:endParaRPr lang="cs-CZ" dirty="0"/>
          </a:p>
          <a:p>
            <a:r>
              <a:rPr lang="cs-CZ" dirty="0"/>
              <a:t>Dle § 35 </a:t>
            </a:r>
            <a:r>
              <a:rPr lang="cs-CZ" dirty="0" err="1"/>
              <a:t>OZř</a:t>
            </a:r>
            <a:r>
              <a:rPr lang="cs-CZ" dirty="0"/>
              <a:t> obec v samostatné působnosti uspokojuje potřeby informací občanů</a:t>
            </a:r>
          </a:p>
          <a:p>
            <a:r>
              <a:rPr lang="cs-CZ" dirty="0"/>
              <a:t>§ 97 </a:t>
            </a:r>
            <a:r>
              <a:rPr lang="cs-CZ" dirty="0" err="1"/>
              <a:t>OZř</a:t>
            </a:r>
            <a:r>
              <a:rPr lang="cs-CZ" dirty="0"/>
              <a:t> stanovuje povinnost obce informovat občany o činnosti orgánů obce na zasedání zastupitelstva a dále jiným vhodným způsobem v místě obvyklým</a:t>
            </a:r>
          </a:p>
          <a:p>
            <a:r>
              <a:rPr lang="cs-CZ" dirty="0"/>
              <a:t>Důležitou povinností zajišťující informace občanům je také povinnost zveřejňovat záměry dispozic s hmotnou nemovitou věcí podle § 39 </a:t>
            </a:r>
            <a:r>
              <a:rPr lang="cs-CZ" dirty="0" err="1"/>
              <a:t>Ozř</a:t>
            </a:r>
            <a:endParaRPr lang="cs-CZ" dirty="0"/>
          </a:p>
          <a:p>
            <a:r>
              <a:rPr lang="cs-CZ" dirty="0"/>
              <a:t>Dále je povinností obce zveřejňovat veřejnoprávní smlouvy podle § 66c </a:t>
            </a:r>
            <a:r>
              <a:rPr lang="cs-CZ" dirty="0" err="1"/>
              <a:t>OZř</a:t>
            </a:r>
            <a:endParaRPr lang="cs-CZ" dirty="0"/>
          </a:p>
          <a:p>
            <a:pPr lvl="1"/>
            <a:endParaRPr lang="cs-CZ" dirty="0"/>
          </a:p>
          <a:p>
            <a:endParaRPr lang="cs-CZ" dirty="0"/>
          </a:p>
        </p:txBody>
      </p:sp>
    </p:spTree>
    <p:extLst>
      <p:ext uri="{BB962C8B-B14F-4D97-AF65-F5344CB8AC3E}">
        <p14:creationId xmlns:p14="http://schemas.microsoft.com/office/powerpoint/2010/main" val="15342735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2476AB2E-EDB3-44F8-8022-7267F18E2F4C}"/>
              </a:ext>
            </a:extLst>
          </p:cNvPr>
          <p:cNvSpPr>
            <a:spLocks noGrp="1"/>
          </p:cNvSpPr>
          <p:nvPr>
            <p:ph type="ctrTitle"/>
          </p:nvPr>
        </p:nvSpPr>
        <p:spPr/>
        <p:txBody>
          <a:bodyPr>
            <a:normAutofit/>
          </a:bodyPr>
          <a:lstStyle/>
          <a:p>
            <a:r>
              <a:rPr lang="cs-CZ" b="1" dirty="0">
                <a:solidFill>
                  <a:srgbClr val="0392C8"/>
                </a:solidFill>
              </a:rPr>
              <a:t>Poskytování informací podle informačního zákona</a:t>
            </a:r>
          </a:p>
        </p:txBody>
      </p:sp>
      <p:sp>
        <p:nvSpPr>
          <p:cNvPr id="3" name="Podnadpis 2">
            <a:extLst>
              <a:ext uri="{FF2B5EF4-FFF2-40B4-BE49-F238E27FC236}">
                <a16:creationId xmlns:a16="http://schemas.microsoft.com/office/drawing/2014/main" xmlns="" id="{07C90606-8000-40C0-8675-BFCB119E6C57}"/>
              </a:ext>
            </a:extLst>
          </p:cNvPr>
          <p:cNvSpPr>
            <a:spLocks noGrp="1"/>
          </p:cNvSpPr>
          <p:nvPr>
            <p:ph type="subTitle" idx="1"/>
          </p:nvPr>
        </p:nvSpPr>
        <p:spPr/>
        <p:txBody>
          <a:bodyPr/>
          <a:lstStyle/>
          <a:p>
            <a:endParaRPr lang="cs-CZ"/>
          </a:p>
        </p:txBody>
      </p:sp>
    </p:spTree>
    <p:extLst>
      <p:ext uri="{BB962C8B-B14F-4D97-AF65-F5344CB8AC3E}">
        <p14:creationId xmlns:p14="http://schemas.microsoft.com/office/powerpoint/2010/main" val="29473975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b="1" dirty="0">
                <a:solidFill>
                  <a:srgbClr val="0392C8"/>
                </a:solidFill>
              </a:rPr>
              <a:t>Poskytování informací podle informačního zákona</a:t>
            </a:r>
          </a:p>
        </p:txBody>
      </p:sp>
      <p:sp>
        <p:nvSpPr>
          <p:cNvPr id="3" name="Zástupný symbol pro obsah 2"/>
          <p:cNvSpPr>
            <a:spLocks noGrp="1"/>
          </p:cNvSpPr>
          <p:nvPr>
            <p:ph idx="1"/>
          </p:nvPr>
        </p:nvSpPr>
        <p:spPr/>
        <p:txBody>
          <a:bodyPr>
            <a:normAutofit fontScale="92500" lnSpcReduction="10000"/>
          </a:bodyPr>
          <a:lstStyle/>
          <a:p>
            <a:r>
              <a:rPr lang="cs-CZ" dirty="0"/>
              <a:t>Obce, jakožto územně samosprávné celky mají povinnost poskytovat informace podle informačního zákona - § 2 odst. 1 informačního zákona</a:t>
            </a:r>
          </a:p>
          <a:p>
            <a:r>
              <a:rPr lang="cs-CZ" dirty="0"/>
              <a:t>Povinnost se netýká dotazů na názory, budoucí rozhodnutí nebo vytváření nových informací</a:t>
            </a:r>
          </a:p>
          <a:p>
            <a:r>
              <a:rPr lang="cs-CZ" dirty="0"/>
              <a:t>V tomto zákoně rozlišujeme poskytování informací</a:t>
            </a:r>
          </a:p>
          <a:p>
            <a:pPr lvl="1"/>
            <a:r>
              <a:rPr lang="cs-CZ" dirty="0"/>
              <a:t>Na žádost  - § 4a informačního zákona</a:t>
            </a:r>
          </a:p>
          <a:p>
            <a:pPr lvl="1"/>
            <a:r>
              <a:rPr lang="cs-CZ" dirty="0"/>
              <a:t>Povinné zveřejňování informací- § 5 odst. 1 informačního zákona</a:t>
            </a:r>
          </a:p>
          <a:p>
            <a:pPr lvl="1"/>
            <a:r>
              <a:rPr lang="cs-CZ" dirty="0"/>
              <a:t>Dobrovolné zveřejňovaní informací - § 5 odst. 7 informačního zákona</a:t>
            </a:r>
          </a:p>
          <a:p>
            <a:r>
              <a:rPr lang="cs-CZ" dirty="0"/>
              <a:t>Povinnost poskytovat různé informace může být stanovena i v jiném zákonu (kde může být upraven i postup pro toto poskytování) nebo naopak může být stanoveno, že některé informace nelze poskytnout</a:t>
            </a:r>
          </a:p>
        </p:txBody>
      </p:sp>
    </p:spTree>
    <p:extLst>
      <p:ext uri="{BB962C8B-B14F-4D97-AF65-F5344CB8AC3E}">
        <p14:creationId xmlns:p14="http://schemas.microsoft.com/office/powerpoint/2010/main" val="632043945"/>
      </p:ext>
    </p:extLst>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2476AB2E-EDB3-44F8-8022-7267F18E2F4C}"/>
              </a:ext>
            </a:extLst>
          </p:cNvPr>
          <p:cNvSpPr>
            <a:spLocks noGrp="1"/>
          </p:cNvSpPr>
          <p:nvPr>
            <p:ph type="ctrTitle"/>
          </p:nvPr>
        </p:nvSpPr>
        <p:spPr/>
        <p:txBody>
          <a:bodyPr>
            <a:normAutofit/>
          </a:bodyPr>
          <a:lstStyle/>
          <a:p>
            <a:r>
              <a:rPr lang="cs-CZ" b="1" dirty="0">
                <a:solidFill>
                  <a:srgbClr val="0392C8"/>
                </a:solidFill>
              </a:rPr>
              <a:t>Žádosti podle informačního zákona</a:t>
            </a:r>
          </a:p>
        </p:txBody>
      </p:sp>
      <p:sp>
        <p:nvSpPr>
          <p:cNvPr id="3" name="Podnadpis 2">
            <a:extLst>
              <a:ext uri="{FF2B5EF4-FFF2-40B4-BE49-F238E27FC236}">
                <a16:creationId xmlns:a16="http://schemas.microsoft.com/office/drawing/2014/main" xmlns="" id="{07C90606-8000-40C0-8675-BFCB119E6C57}"/>
              </a:ext>
            </a:extLst>
          </p:cNvPr>
          <p:cNvSpPr>
            <a:spLocks noGrp="1"/>
          </p:cNvSpPr>
          <p:nvPr>
            <p:ph type="subTitle" idx="1"/>
          </p:nvPr>
        </p:nvSpPr>
        <p:spPr/>
        <p:txBody>
          <a:bodyPr/>
          <a:lstStyle/>
          <a:p>
            <a:endParaRPr lang="cs-CZ"/>
          </a:p>
        </p:txBody>
      </p:sp>
    </p:spTree>
    <p:extLst>
      <p:ext uri="{BB962C8B-B14F-4D97-AF65-F5344CB8AC3E}">
        <p14:creationId xmlns:p14="http://schemas.microsoft.com/office/powerpoint/2010/main" val="39543019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b="1" dirty="0">
                <a:solidFill>
                  <a:srgbClr val="0392C8"/>
                </a:solidFill>
              </a:rPr>
              <a:t>Žádost</a:t>
            </a:r>
            <a:endParaRPr lang="cs-CZ" b="1" dirty="0">
              <a:solidFill>
                <a:srgbClr val="FF0000"/>
              </a:solidFill>
            </a:endParaRPr>
          </a:p>
        </p:txBody>
      </p:sp>
      <p:sp>
        <p:nvSpPr>
          <p:cNvPr id="3" name="Zástupný symbol pro obsah 2"/>
          <p:cNvSpPr>
            <a:spLocks noGrp="1"/>
          </p:cNvSpPr>
          <p:nvPr>
            <p:ph idx="1"/>
          </p:nvPr>
        </p:nvSpPr>
        <p:spPr>
          <a:xfrm>
            <a:off x="838200" y="1825625"/>
            <a:ext cx="10515600" cy="4351338"/>
          </a:xfrm>
        </p:spPr>
        <p:txBody>
          <a:bodyPr>
            <a:normAutofit fontScale="85000" lnSpcReduction="20000"/>
          </a:bodyPr>
          <a:lstStyle/>
          <a:p>
            <a:r>
              <a:rPr lang="cs-CZ" dirty="0"/>
              <a:t>Žádost – ústní nebo písemná, možnost i prostřednictvím sítě nebo služby elektronických komunikací</a:t>
            </a:r>
          </a:p>
          <a:p>
            <a:pPr lvl="1"/>
            <a:r>
              <a:rPr lang="cs-CZ" dirty="0"/>
              <a:t>Pokud žadatele neuspokojí ústní odpověď musí podat žádost </a:t>
            </a:r>
            <a:r>
              <a:rPr lang="cs-CZ" dirty="0" smtClean="0"/>
              <a:t>písemnou (i elektronickou)</a:t>
            </a:r>
            <a:endParaRPr lang="cs-CZ" dirty="0"/>
          </a:p>
          <a:p>
            <a:r>
              <a:rPr lang="cs-CZ" dirty="0"/>
              <a:t>Písemná žádost</a:t>
            </a:r>
          </a:p>
          <a:p>
            <a:pPr lvl="1"/>
            <a:r>
              <a:rPr lang="cs-CZ" dirty="0"/>
              <a:t>Musí být zřejmé komu je určena (označení povinného subjektu), a že se žadatel domáhá poskytnutí informace podle informačního zákona</a:t>
            </a:r>
          </a:p>
          <a:p>
            <a:pPr lvl="1"/>
            <a:r>
              <a:rPr lang="cs-CZ" dirty="0"/>
              <a:t>FO musí uvést jméno, příjmení, datum narození, adresu místa trvalého pobytu (bydliště) a adresu pro doručování, pokud se neshoduje</a:t>
            </a:r>
          </a:p>
          <a:p>
            <a:pPr lvl="1"/>
            <a:r>
              <a:rPr lang="cs-CZ" dirty="0"/>
              <a:t>PO musí uvést název, číslo IČ, adresu sídla a adresu pro doručování, pokud se neshoduje)</a:t>
            </a:r>
          </a:p>
          <a:p>
            <a:r>
              <a:rPr lang="cs-CZ" dirty="0"/>
              <a:t>Pokud žádost neobsahuje označení povinného subjektu, označení že se jedná o žádost ve smyslu informačního zákona </a:t>
            </a:r>
            <a:r>
              <a:rPr lang="cs-CZ" dirty="0" smtClean="0"/>
              <a:t>a</a:t>
            </a:r>
            <a:r>
              <a:rPr lang="cs-CZ" dirty="0" smtClean="0">
                <a:solidFill>
                  <a:srgbClr val="FF0000"/>
                </a:solidFill>
              </a:rPr>
              <a:t> </a:t>
            </a:r>
            <a:r>
              <a:rPr lang="cs-CZ" dirty="0" smtClean="0"/>
              <a:t>adresu </a:t>
            </a:r>
            <a:r>
              <a:rPr lang="cs-CZ" dirty="0"/>
              <a:t>pro doručování </a:t>
            </a:r>
            <a:r>
              <a:rPr lang="cs-CZ" dirty="0">
                <a:sym typeface="Symbol" panose="05050102010706020507" pitchFamily="18" charset="2"/>
              </a:rPr>
              <a:t></a:t>
            </a:r>
            <a:r>
              <a:rPr lang="cs-CZ" dirty="0"/>
              <a:t> pokud není splněno, nejedná se o žádost dle informačního zákona</a:t>
            </a:r>
          </a:p>
          <a:p>
            <a:r>
              <a:rPr lang="cs-CZ" dirty="0"/>
              <a:t>Elektronicky doručovaná žádost musí být podána pomocí elektronické adresy podatelny (je-li </a:t>
            </a:r>
            <a:r>
              <a:rPr lang="cs-CZ" dirty="0" smtClean="0"/>
              <a:t>zveřejněna, jinak jakákoliv elektronická adresa podatelny) </a:t>
            </a:r>
            <a:r>
              <a:rPr lang="cs-CZ" dirty="0"/>
              <a:t>– pokud se tak nestane </a:t>
            </a:r>
            <a:r>
              <a:rPr lang="cs-CZ" dirty="0">
                <a:sym typeface="Symbol" panose="05050102010706020507" pitchFamily="18" charset="2"/>
              </a:rPr>
              <a:t> nejedná se o žádost podle informačního zákona</a:t>
            </a:r>
            <a:endParaRPr lang="cs-CZ" dirty="0"/>
          </a:p>
          <a:p>
            <a:endParaRPr lang="cs-CZ" dirty="0"/>
          </a:p>
          <a:p>
            <a:pPr lvl="1"/>
            <a:endParaRPr lang="cs-CZ" dirty="0"/>
          </a:p>
        </p:txBody>
      </p:sp>
    </p:spTree>
    <p:extLst>
      <p:ext uri="{BB962C8B-B14F-4D97-AF65-F5344CB8AC3E}">
        <p14:creationId xmlns:p14="http://schemas.microsoft.com/office/powerpoint/2010/main" val="40929184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4504ED1C-2CD9-49CA-89B8-1812E20A18A0}"/>
              </a:ext>
            </a:extLst>
          </p:cNvPr>
          <p:cNvSpPr>
            <a:spLocks noGrp="1"/>
          </p:cNvSpPr>
          <p:nvPr>
            <p:ph type="title"/>
          </p:nvPr>
        </p:nvSpPr>
        <p:spPr/>
        <p:txBody>
          <a:bodyPr>
            <a:normAutofit/>
          </a:bodyPr>
          <a:lstStyle/>
          <a:p>
            <a:r>
              <a:rPr lang="cs-CZ" b="1" dirty="0">
                <a:solidFill>
                  <a:srgbClr val="0392C8"/>
                </a:solidFill>
              </a:rPr>
              <a:t>Postup při vyřizování žádosti</a:t>
            </a:r>
          </a:p>
        </p:txBody>
      </p:sp>
      <p:sp>
        <p:nvSpPr>
          <p:cNvPr id="3" name="Zástupný symbol pro obsah 2">
            <a:extLst>
              <a:ext uri="{FF2B5EF4-FFF2-40B4-BE49-F238E27FC236}">
                <a16:creationId xmlns:a16="http://schemas.microsoft.com/office/drawing/2014/main" xmlns="" id="{11FD5AF3-2EEB-41CA-BA6D-FC69F76C7D37}"/>
              </a:ext>
            </a:extLst>
          </p:cNvPr>
          <p:cNvSpPr>
            <a:spLocks noGrp="1"/>
          </p:cNvSpPr>
          <p:nvPr>
            <p:ph idx="1"/>
          </p:nvPr>
        </p:nvSpPr>
        <p:spPr/>
        <p:txBody>
          <a:bodyPr>
            <a:normAutofit/>
          </a:bodyPr>
          <a:lstStyle/>
          <a:p>
            <a:r>
              <a:rPr lang="cs-CZ" dirty="0"/>
              <a:t>Tři možnosti, jak postupovat</a:t>
            </a:r>
          </a:p>
          <a:p>
            <a:pPr lvl="1"/>
            <a:r>
              <a:rPr lang="cs-CZ" dirty="0"/>
              <a:t>Žádosti vyhovět a informaci poskytnout</a:t>
            </a:r>
          </a:p>
          <a:p>
            <a:pPr lvl="1"/>
            <a:r>
              <a:rPr lang="cs-CZ" dirty="0"/>
              <a:t>Odložit žádost</a:t>
            </a:r>
          </a:p>
          <a:p>
            <a:pPr lvl="1"/>
            <a:r>
              <a:rPr lang="cs-CZ" dirty="0"/>
              <a:t>Vydat rozhodnutí o odmítnutí </a:t>
            </a:r>
          </a:p>
          <a:p>
            <a:r>
              <a:rPr lang="cs-CZ" dirty="0"/>
              <a:t>Na veškerý postup podle tohoto zákona se použijí ustanovení správního řádu o základních zásadách, ochraně před nečinností a určení nadřízeného orgánu</a:t>
            </a:r>
          </a:p>
          <a:p>
            <a:r>
              <a:rPr lang="cs-CZ" dirty="0" smtClean="0"/>
              <a:t>Pokud </a:t>
            </a:r>
            <a:r>
              <a:rPr lang="cs-CZ" dirty="0"/>
              <a:t>není stanoveno jinak, ustanovení správního řádu se použijí </a:t>
            </a:r>
            <a:r>
              <a:rPr lang="cs-CZ" dirty="0" smtClean="0"/>
              <a:t>na </a:t>
            </a:r>
            <a:r>
              <a:rPr lang="cs-CZ" dirty="0"/>
              <a:t>rozhodnutí o odmítnutí žádosti, odvolací řízení a v řízení  o </a:t>
            </a:r>
            <a:r>
              <a:rPr lang="cs-CZ" dirty="0" smtClean="0"/>
              <a:t>stížnosti a </a:t>
            </a:r>
            <a:r>
              <a:rPr lang="cs-CZ" dirty="0"/>
              <a:t>pro počítání lhůt, doručování a náklady </a:t>
            </a:r>
            <a:r>
              <a:rPr lang="cs-CZ" dirty="0" smtClean="0"/>
              <a:t>řízení</a:t>
            </a:r>
            <a:endParaRPr lang="cs-CZ" dirty="0"/>
          </a:p>
        </p:txBody>
      </p:sp>
    </p:spTree>
    <p:extLst>
      <p:ext uri="{BB962C8B-B14F-4D97-AF65-F5344CB8AC3E}">
        <p14:creationId xmlns:p14="http://schemas.microsoft.com/office/powerpoint/2010/main" val="18641020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4504ED1C-2CD9-49CA-89B8-1812E20A18A0}"/>
              </a:ext>
            </a:extLst>
          </p:cNvPr>
          <p:cNvSpPr>
            <a:spLocks noGrp="1"/>
          </p:cNvSpPr>
          <p:nvPr>
            <p:ph type="title"/>
          </p:nvPr>
        </p:nvSpPr>
        <p:spPr/>
        <p:txBody>
          <a:bodyPr/>
          <a:lstStyle/>
          <a:p>
            <a:r>
              <a:rPr lang="cs-CZ" b="1" dirty="0">
                <a:solidFill>
                  <a:srgbClr val="0392C8"/>
                </a:solidFill>
              </a:rPr>
              <a:t>Postup při vyřizování žádosti – poskytnutí informace</a:t>
            </a:r>
          </a:p>
        </p:txBody>
      </p:sp>
      <p:sp>
        <p:nvSpPr>
          <p:cNvPr id="3" name="Zástupný symbol pro obsah 2">
            <a:extLst>
              <a:ext uri="{FF2B5EF4-FFF2-40B4-BE49-F238E27FC236}">
                <a16:creationId xmlns:a16="http://schemas.microsoft.com/office/drawing/2014/main" xmlns="" id="{11FD5AF3-2EEB-41CA-BA6D-FC69F76C7D37}"/>
              </a:ext>
            </a:extLst>
          </p:cNvPr>
          <p:cNvSpPr>
            <a:spLocks noGrp="1"/>
          </p:cNvSpPr>
          <p:nvPr>
            <p:ph idx="1"/>
          </p:nvPr>
        </p:nvSpPr>
        <p:spPr/>
        <p:txBody>
          <a:bodyPr>
            <a:normAutofit/>
          </a:bodyPr>
          <a:lstStyle/>
          <a:p>
            <a:r>
              <a:rPr lang="cs-CZ" dirty="0"/>
              <a:t>Požadovanou informaci je nutno poskytnout do 15 dnů ode dne přijetí žádosti - § 14 informačního zákona</a:t>
            </a:r>
          </a:p>
          <a:p>
            <a:pPr lvl="1"/>
            <a:r>
              <a:rPr lang="cs-CZ" dirty="0"/>
              <a:t>Prodloužit lze maximálně o 10 dnů</a:t>
            </a:r>
          </a:p>
          <a:p>
            <a:pPr lvl="2"/>
            <a:r>
              <a:rPr lang="cs-CZ" dirty="0"/>
              <a:t>Žadatele je nutno prokazatelně (informovat i o důvodech) – před uplynutím lhůty pro poskytnutí informace</a:t>
            </a:r>
          </a:p>
          <a:p>
            <a:pPr lvl="2"/>
            <a:r>
              <a:rPr lang="cs-CZ" dirty="0"/>
              <a:t>ze závažných důvodů</a:t>
            </a:r>
          </a:p>
          <a:p>
            <a:pPr lvl="3"/>
            <a:r>
              <a:rPr lang="cs-CZ" dirty="0"/>
              <a:t>Vyhledávání nebo sběr informací v jiných úřadovnách</a:t>
            </a:r>
          </a:p>
          <a:p>
            <a:pPr lvl="3"/>
            <a:r>
              <a:rPr lang="cs-CZ" dirty="0"/>
              <a:t>Vyhledávání a sběr objemného množství oddělených a odlišných informací</a:t>
            </a:r>
          </a:p>
          <a:p>
            <a:pPr lvl="3"/>
            <a:r>
              <a:rPr lang="cs-CZ" dirty="0"/>
              <a:t>Konzultace s jiným subjektem, který má závažný zájem na rozhodnutí</a:t>
            </a:r>
          </a:p>
          <a:p>
            <a:r>
              <a:rPr lang="cs-CZ" dirty="0"/>
              <a:t>Možnost žadatele odkázat na již zveřejněnou informaci - § 6 informačního zákona</a:t>
            </a:r>
          </a:p>
          <a:p>
            <a:endParaRPr lang="cs-CZ" dirty="0"/>
          </a:p>
          <a:p>
            <a:pPr lvl="2"/>
            <a:endParaRPr lang="cs-CZ" dirty="0"/>
          </a:p>
        </p:txBody>
      </p:sp>
    </p:spTree>
    <p:extLst>
      <p:ext uri="{BB962C8B-B14F-4D97-AF65-F5344CB8AC3E}">
        <p14:creationId xmlns:p14="http://schemas.microsoft.com/office/powerpoint/2010/main" val="8185121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4504ED1C-2CD9-49CA-89B8-1812E20A18A0}"/>
              </a:ext>
            </a:extLst>
          </p:cNvPr>
          <p:cNvSpPr>
            <a:spLocks noGrp="1"/>
          </p:cNvSpPr>
          <p:nvPr>
            <p:ph type="title"/>
          </p:nvPr>
        </p:nvSpPr>
        <p:spPr/>
        <p:txBody>
          <a:bodyPr/>
          <a:lstStyle/>
          <a:p>
            <a:r>
              <a:rPr lang="cs-CZ" b="1" dirty="0">
                <a:solidFill>
                  <a:srgbClr val="0392C8"/>
                </a:solidFill>
              </a:rPr>
              <a:t>Licenční a </a:t>
            </a:r>
            <a:r>
              <a:rPr lang="cs-CZ" b="1" dirty="0" err="1">
                <a:solidFill>
                  <a:srgbClr val="0392C8"/>
                </a:solidFill>
              </a:rPr>
              <a:t>podlicenční</a:t>
            </a:r>
            <a:r>
              <a:rPr lang="cs-CZ" b="1" dirty="0">
                <a:solidFill>
                  <a:srgbClr val="0392C8"/>
                </a:solidFill>
              </a:rPr>
              <a:t> smlouvy</a:t>
            </a:r>
          </a:p>
        </p:txBody>
      </p:sp>
      <p:sp>
        <p:nvSpPr>
          <p:cNvPr id="3" name="Zástupný symbol pro obsah 2">
            <a:extLst>
              <a:ext uri="{FF2B5EF4-FFF2-40B4-BE49-F238E27FC236}">
                <a16:creationId xmlns:a16="http://schemas.microsoft.com/office/drawing/2014/main" xmlns="" id="{11FD5AF3-2EEB-41CA-BA6D-FC69F76C7D37}"/>
              </a:ext>
            </a:extLst>
          </p:cNvPr>
          <p:cNvSpPr>
            <a:spLocks noGrp="1"/>
          </p:cNvSpPr>
          <p:nvPr>
            <p:ph idx="1"/>
          </p:nvPr>
        </p:nvSpPr>
        <p:spPr/>
        <p:txBody>
          <a:bodyPr>
            <a:normAutofit fontScale="85000" lnSpcReduction="20000"/>
          </a:bodyPr>
          <a:lstStyle/>
          <a:p>
            <a:r>
              <a:rPr lang="cs-CZ" dirty="0"/>
              <a:t>Informace, která je předmětem autorskoprávní ochrany se poskytuje na základě licenční nebo </a:t>
            </a:r>
            <a:r>
              <a:rPr lang="cs-CZ" dirty="0" err="1"/>
              <a:t>podlicenční</a:t>
            </a:r>
            <a:r>
              <a:rPr lang="cs-CZ" dirty="0"/>
              <a:t> smlouvy, pokud povinný subjekt vykonává majetková práva a jejich rozsah rozšiřování či zveřejňování umožňuje - § 14a informačního zákona</a:t>
            </a:r>
          </a:p>
          <a:p>
            <a:r>
              <a:rPr lang="cs-CZ" dirty="0"/>
              <a:t>nelze poskytnout pouze informaci, pokud by tím došlo k porušení ochrany tohoto práva nebo při specifických případech, kdy informace je v držení subjektů vyjmenovaných v §11 odst. 5 informačního zákona</a:t>
            </a:r>
          </a:p>
          <a:p>
            <a:r>
              <a:rPr lang="cs-CZ" dirty="0"/>
              <a:t>Odměna za oprávnění informaci užít nesmí být vyšší než úhrada nákladů, nestanoví-li licenční smlouva jinak (na základě které obec toto právo získala)</a:t>
            </a:r>
          </a:p>
          <a:p>
            <a:r>
              <a:rPr lang="cs-CZ" dirty="0"/>
              <a:t>Poskytnutí musí umožňovat další užití informace žadatelem</a:t>
            </a:r>
          </a:p>
          <a:p>
            <a:r>
              <a:rPr lang="cs-CZ" dirty="0"/>
              <a:t>Licence se poskytuje jako nevýhradní – výhradní pouze pokud je to nezbytné a je to ve veřejném zájmu</a:t>
            </a:r>
          </a:p>
          <a:p>
            <a:r>
              <a:rPr lang="cs-CZ" dirty="0"/>
              <a:t>Povinnost zveřejnit vzor licenční smlouvy, která může být použita jako návrh (způsobem umožňujícím dálkový přístup</a:t>
            </a:r>
          </a:p>
          <a:p>
            <a:endParaRPr lang="cs-CZ" dirty="0"/>
          </a:p>
          <a:p>
            <a:pPr lvl="2"/>
            <a:endParaRPr lang="cs-CZ" dirty="0"/>
          </a:p>
        </p:txBody>
      </p:sp>
    </p:spTree>
    <p:extLst>
      <p:ext uri="{BB962C8B-B14F-4D97-AF65-F5344CB8AC3E}">
        <p14:creationId xmlns:p14="http://schemas.microsoft.com/office/powerpoint/2010/main" val="30969980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4504ED1C-2CD9-49CA-89B8-1812E20A18A0}"/>
              </a:ext>
            </a:extLst>
          </p:cNvPr>
          <p:cNvSpPr>
            <a:spLocks noGrp="1"/>
          </p:cNvSpPr>
          <p:nvPr>
            <p:ph type="title"/>
          </p:nvPr>
        </p:nvSpPr>
        <p:spPr/>
        <p:txBody>
          <a:bodyPr/>
          <a:lstStyle/>
          <a:p>
            <a:r>
              <a:rPr lang="cs-CZ" b="1" dirty="0">
                <a:solidFill>
                  <a:srgbClr val="0392C8"/>
                </a:solidFill>
              </a:rPr>
              <a:t>Zveřejňování informace poskytnuté na žádost</a:t>
            </a:r>
          </a:p>
        </p:txBody>
      </p:sp>
      <p:sp>
        <p:nvSpPr>
          <p:cNvPr id="3" name="Zástupný symbol pro obsah 2">
            <a:extLst>
              <a:ext uri="{FF2B5EF4-FFF2-40B4-BE49-F238E27FC236}">
                <a16:creationId xmlns:a16="http://schemas.microsoft.com/office/drawing/2014/main" xmlns="" id="{11FD5AF3-2EEB-41CA-BA6D-FC69F76C7D37}"/>
              </a:ext>
            </a:extLst>
          </p:cNvPr>
          <p:cNvSpPr>
            <a:spLocks noGrp="1"/>
          </p:cNvSpPr>
          <p:nvPr>
            <p:ph idx="1"/>
          </p:nvPr>
        </p:nvSpPr>
        <p:spPr/>
        <p:txBody>
          <a:bodyPr>
            <a:normAutofit/>
          </a:bodyPr>
          <a:lstStyle/>
          <a:p>
            <a:r>
              <a:rPr lang="cs-CZ" dirty="0"/>
              <a:t>Do 15 dnů je nutné informaci poskytnutou na žádost zveřejnit též způsobem umožňující dálkový přístup</a:t>
            </a:r>
          </a:p>
          <a:p>
            <a:pPr lvl="1"/>
            <a:r>
              <a:rPr lang="cs-CZ" dirty="0"/>
              <a:t>Ve volném formátu (např. PDF, nikoliv </a:t>
            </a:r>
            <a:r>
              <a:rPr lang="cs-CZ" dirty="0" smtClean="0"/>
              <a:t>doc – stanovisko MVČR)</a:t>
            </a:r>
            <a:endParaRPr lang="cs-CZ" dirty="0"/>
          </a:p>
          <a:p>
            <a:pPr lvl="1"/>
            <a:r>
              <a:rPr lang="cs-CZ" dirty="0"/>
              <a:t>Ve všech formátech, ve kterých byla vytvořena</a:t>
            </a:r>
          </a:p>
          <a:p>
            <a:r>
              <a:rPr lang="cs-CZ" dirty="0"/>
              <a:t>Nutnost dbát na ochranu osobních údajů jak žadatele, tak osob, jichž se poskytnutá informace týká (nutnost anonymizovat)</a:t>
            </a:r>
          </a:p>
          <a:p>
            <a:r>
              <a:rPr lang="cs-CZ" dirty="0"/>
              <a:t>U některých informací (informací v jiné, než elektronické podobě, mimořádně rozsáhlých informací, informací poskytnutých sdílením dat a informaci, která se v průběhu času mění) je </a:t>
            </a:r>
            <a:r>
              <a:rPr lang="cs-CZ" dirty="0"/>
              <a:t>nutné</a:t>
            </a:r>
            <a:r>
              <a:rPr lang="cs-CZ" dirty="0"/>
              <a:t> </a:t>
            </a:r>
            <a:r>
              <a:rPr lang="cs-CZ" dirty="0"/>
              <a:t>zveřejnit</a:t>
            </a:r>
            <a:r>
              <a:rPr lang="cs-CZ" dirty="0"/>
              <a:t> pouze doprovodnou informaci s jejím obsahem</a:t>
            </a:r>
          </a:p>
          <a:p>
            <a:pPr lvl="2"/>
            <a:endParaRPr lang="cs-CZ" dirty="0"/>
          </a:p>
        </p:txBody>
      </p:sp>
    </p:spTree>
    <p:extLst>
      <p:ext uri="{BB962C8B-B14F-4D97-AF65-F5344CB8AC3E}">
        <p14:creationId xmlns:p14="http://schemas.microsoft.com/office/powerpoint/2010/main" val="31750827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E4CCA853-D678-40C9-9080-BD42E1F77FED}"/>
              </a:ext>
            </a:extLst>
          </p:cNvPr>
          <p:cNvSpPr>
            <a:spLocks noGrp="1"/>
          </p:cNvSpPr>
          <p:nvPr>
            <p:ph type="title"/>
          </p:nvPr>
        </p:nvSpPr>
        <p:spPr/>
        <p:txBody>
          <a:bodyPr/>
          <a:lstStyle/>
          <a:p>
            <a:r>
              <a:rPr lang="cs-CZ" b="1" dirty="0">
                <a:solidFill>
                  <a:srgbClr val="0392C8"/>
                </a:solidFill>
              </a:rPr>
              <a:t>Odložení žádosti</a:t>
            </a:r>
          </a:p>
        </p:txBody>
      </p:sp>
      <p:sp>
        <p:nvSpPr>
          <p:cNvPr id="3" name="Zástupný symbol pro obsah 2">
            <a:extLst>
              <a:ext uri="{FF2B5EF4-FFF2-40B4-BE49-F238E27FC236}">
                <a16:creationId xmlns:a16="http://schemas.microsoft.com/office/drawing/2014/main" xmlns="" id="{533C33A5-9EDF-4CF2-9BF5-21D9815836B8}"/>
              </a:ext>
            </a:extLst>
          </p:cNvPr>
          <p:cNvSpPr>
            <a:spLocks noGrp="1"/>
          </p:cNvSpPr>
          <p:nvPr>
            <p:ph idx="1"/>
          </p:nvPr>
        </p:nvSpPr>
        <p:spPr/>
        <p:txBody>
          <a:bodyPr>
            <a:normAutofit/>
          </a:bodyPr>
          <a:lstStyle/>
          <a:p>
            <a:r>
              <a:rPr lang="cs-CZ" dirty="0"/>
              <a:t>Pokud žádost neobsahuje dostatek informací a tento nedostatek brání postupu v řízení</a:t>
            </a:r>
          </a:p>
          <a:p>
            <a:pPr lvl="1"/>
            <a:r>
              <a:rPr lang="cs-CZ" dirty="0"/>
              <a:t>Je nutné vyzvat k doplnění (do 7 dnů ode dne podání žádosti) – pokud není doplněno do 30 dnů ode dne doručení výzvy </a:t>
            </a:r>
            <a:r>
              <a:rPr lang="cs-CZ" dirty="0">
                <a:sym typeface="Symbol" panose="05050102010706020507" pitchFamily="18" charset="2"/>
              </a:rPr>
              <a:t> odložení žádosti</a:t>
            </a:r>
            <a:endParaRPr lang="cs-CZ" dirty="0"/>
          </a:p>
          <a:p>
            <a:r>
              <a:rPr lang="cs-CZ" dirty="0"/>
              <a:t>Pokud se požadované informace nevztahují k působnosti</a:t>
            </a:r>
          </a:p>
          <a:p>
            <a:pPr lvl="1"/>
            <a:r>
              <a:rPr lang="cs-CZ" dirty="0"/>
              <a:t>S odůvodněním se sdělí žadateli do 7 dnů (ode dne doručení žádosti</a:t>
            </a:r>
            <a:r>
              <a:rPr lang="cs-CZ" dirty="0" smtClean="0"/>
              <a:t>)</a:t>
            </a:r>
          </a:p>
          <a:p>
            <a:pPr lvl="1"/>
            <a:r>
              <a:rPr lang="cs-CZ" dirty="0" smtClean="0"/>
              <a:t>Pokud </a:t>
            </a:r>
            <a:r>
              <a:rPr lang="cs-CZ" dirty="0"/>
              <a:t>není do 60 dnů ode dne oznámení zaplacena náhrada nákladů za poskytnutí informace</a:t>
            </a:r>
          </a:p>
          <a:p>
            <a:r>
              <a:rPr lang="cs-CZ" dirty="0"/>
              <a:t>Nevydává se samostatné rozhodnutí</a:t>
            </a:r>
          </a:p>
        </p:txBody>
      </p:sp>
    </p:spTree>
    <p:extLst>
      <p:ext uri="{BB962C8B-B14F-4D97-AF65-F5344CB8AC3E}">
        <p14:creationId xmlns:p14="http://schemas.microsoft.com/office/powerpoint/2010/main" val="36967297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E4CCA853-D678-40C9-9080-BD42E1F77FED}"/>
              </a:ext>
            </a:extLst>
          </p:cNvPr>
          <p:cNvSpPr>
            <a:spLocks noGrp="1"/>
          </p:cNvSpPr>
          <p:nvPr>
            <p:ph type="title"/>
          </p:nvPr>
        </p:nvSpPr>
        <p:spPr/>
        <p:txBody>
          <a:bodyPr>
            <a:normAutofit/>
          </a:bodyPr>
          <a:lstStyle/>
          <a:p>
            <a:r>
              <a:rPr lang="cs-CZ" b="1" dirty="0">
                <a:solidFill>
                  <a:srgbClr val="0392C8"/>
                </a:solidFill>
              </a:rPr>
              <a:t>Odmítnutí žádosti</a:t>
            </a:r>
          </a:p>
        </p:txBody>
      </p:sp>
      <p:sp>
        <p:nvSpPr>
          <p:cNvPr id="3" name="Zástupný symbol pro obsah 2">
            <a:extLst>
              <a:ext uri="{FF2B5EF4-FFF2-40B4-BE49-F238E27FC236}">
                <a16:creationId xmlns:a16="http://schemas.microsoft.com/office/drawing/2014/main" xmlns="" id="{533C33A5-9EDF-4CF2-9BF5-21D9815836B8}"/>
              </a:ext>
            </a:extLst>
          </p:cNvPr>
          <p:cNvSpPr>
            <a:spLocks noGrp="1"/>
          </p:cNvSpPr>
          <p:nvPr>
            <p:ph idx="1"/>
          </p:nvPr>
        </p:nvSpPr>
        <p:spPr/>
        <p:txBody>
          <a:bodyPr>
            <a:normAutofit fontScale="85000" lnSpcReduction="10000"/>
          </a:bodyPr>
          <a:lstStyle/>
          <a:p>
            <a:r>
              <a:rPr lang="cs-CZ" dirty="0"/>
              <a:t>Pokud je žádost nesrozumitelná nebo požadovaná informace neurčitá</a:t>
            </a:r>
          </a:p>
          <a:p>
            <a:pPr lvl="1"/>
            <a:r>
              <a:rPr lang="cs-CZ" dirty="0"/>
              <a:t>Je nutno vyzvat žadatele k upřesnění žádosti (do 7 dnů od doručení), pokud není do 30 dnů ode dne doručení výzvy upřesněno </a:t>
            </a:r>
            <a:r>
              <a:rPr lang="cs-CZ" dirty="0">
                <a:sym typeface="Symbol" panose="05050102010706020507" pitchFamily="18" charset="2"/>
              </a:rPr>
              <a:t> odmítnutí žádosti</a:t>
            </a:r>
          </a:p>
          <a:p>
            <a:r>
              <a:rPr lang="cs-CZ" dirty="0">
                <a:sym typeface="Symbol" panose="05050102010706020507" pitchFamily="18" charset="2"/>
              </a:rPr>
              <a:t>Z důvodů, že obec požadovanou informaci poskytnout nemůže podle zákona</a:t>
            </a:r>
          </a:p>
          <a:p>
            <a:pPr lvl="1"/>
            <a:r>
              <a:rPr lang="cs-CZ" dirty="0">
                <a:sym typeface="Symbol" panose="05050102010706020507" pitchFamily="18" charset="2"/>
              </a:rPr>
              <a:t>Utajované informace, rozpor s předpisy o ochraně OÚ, ochrana obchodního tajemství, důvěrnost majetkových poměrů, nové informace vzniklé při přípravě rozhodnutí (do doby kdy je příprava ukončena rozhodnutím), informace vztahující se k vnitřním pokynům a personálním předpisům a další – </a:t>
            </a:r>
            <a:r>
              <a:rPr lang="cs-CZ" dirty="0">
                <a:solidFill>
                  <a:srgbClr val="FF0000"/>
                </a:solidFill>
                <a:sym typeface="Symbol" panose="05050102010706020507" pitchFamily="18" charset="2"/>
              </a:rPr>
              <a:t>stanoveno v § 7 – 11 informačního zákona, ale může být stanoveno i v jiných zákonech (např. zákon č. 240/2000 Sb., o krizovém řízení)</a:t>
            </a:r>
          </a:p>
          <a:p>
            <a:pPr lvl="1"/>
            <a:r>
              <a:rPr lang="cs-CZ" dirty="0">
                <a:solidFill>
                  <a:srgbClr val="FF0000"/>
                </a:solidFill>
                <a:sym typeface="Symbol" panose="05050102010706020507" pitchFamily="18" charset="2"/>
              </a:rPr>
              <a:t>Naopak informace o příjemcích veřejných prostředků poskytnout lze (nikoliv sociální dávky)</a:t>
            </a:r>
          </a:p>
          <a:p>
            <a:pPr lvl="1"/>
            <a:r>
              <a:rPr lang="cs-CZ" dirty="0">
                <a:sym typeface="Symbol" panose="05050102010706020507" pitchFamily="18" charset="2"/>
              </a:rPr>
              <a:t>omezení trvá pouze po dobu trvání důvodů</a:t>
            </a:r>
          </a:p>
          <a:p>
            <a:pPr lvl="1"/>
            <a:r>
              <a:rPr lang="cs-CZ" dirty="0">
                <a:sym typeface="Symbol" panose="05050102010706020507" pitchFamily="18" charset="2"/>
              </a:rPr>
              <a:t>Pokud se ochrana vztahuje pouze na část informace, musí být zbývající část informace poskytnuta – např. anonymizovaná - § 12 informačního zákona</a:t>
            </a:r>
          </a:p>
          <a:p>
            <a:endParaRPr lang="cs-CZ" dirty="0"/>
          </a:p>
          <a:p>
            <a:endParaRPr lang="cs-CZ" dirty="0"/>
          </a:p>
          <a:p>
            <a:pPr lvl="1"/>
            <a:endParaRPr lang="cs-CZ" dirty="0"/>
          </a:p>
          <a:p>
            <a:pPr lvl="1">
              <a:buFont typeface="Courier New" panose="02070309020205020404" pitchFamily="49" charset="0"/>
              <a:buChar char="o"/>
            </a:pPr>
            <a:endParaRPr lang="cs-CZ" dirty="0"/>
          </a:p>
          <a:p>
            <a:pPr>
              <a:buFont typeface="Courier New" panose="02070309020205020404" pitchFamily="49" charset="0"/>
              <a:buChar char="o"/>
            </a:pPr>
            <a:endParaRPr lang="cs-CZ" dirty="0"/>
          </a:p>
          <a:p>
            <a:endParaRPr lang="cs-CZ" dirty="0"/>
          </a:p>
        </p:txBody>
      </p:sp>
    </p:spTree>
    <p:extLst>
      <p:ext uri="{BB962C8B-B14F-4D97-AF65-F5344CB8AC3E}">
        <p14:creationId xmlns:p14="http://schemas.microsoft.com/office/powerpoint/2010/main" val="36260837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BECB3B39-B286-477B-9AC1-95D3671F985C}"/>
              </a:ext>
            </a:extLst>
          </p:cNvPr>
          <p:cNvSpPr>
            <a:spLocks noGrp="1"/>
          </p:cNvSpPr>
          <p:nvPr>
            <p:ph type="title"/>
          </p:nvPr>
        </p:nvSpPr>
        <p:spPr/>
        <p:txBody>
          <a:bodyPr/>
          <a:lstStyle/>
          <a:p>
            <a:r>
              <a:rPr lang="cs-CZ" b="1" dirty="0">
                <a:solidFill>
                  <a:srgbClr val="0392C8"/>
                </a:solidFill>
              </a:rPr>
              <a:t>Odmítnutí žádosti - rozhodnutí</a:t>
            </a:r>
          </a:p>
        </p:txBody>
      </p:sp>
      <p:sp>
        <p:nvSpPr>
          <p:cNvPr id="3" name="Zástupný symbol pro obsah 2">
            <a:extLst>
              <a:ext uri="{FF2B5EF4-FFF2-40B4-BE49-F238E27FC236}">
                <a16:creationId xmlns:a16="http://schemas.microsoft.com/office/drawing/2014/main" xmlns="" id="{3BDE4B69-57B8-40B7-9AF1-D8DCAEC6D4CF}"/>
              </a:ext>
            </a:extLst>
          </p:cNvPr>
          <p:cNvSpPr>
            <a:spLocks noGrp="1"/>
          </p:cNvSpPr>
          <p:nvPr>
            <p:ph idx="1"/>
          </p:nvPr>
        </p:nvSpPr>
        <p:spPr/>
        <p:txBody>
          <a:bodyPr>
            <a:normAutofit/>
          </a:bodyPr>
          <a:lstStyle/>
          <a:p>
            <a:r>
              <a:rPr lang="cs-CZ" dirty="0">
                <a:solidFill>
                  <a:schemeClr val="tx1"/>
                </a:solidFill>
              </a:rPr>
              <a:t>O odmítnutí se vydává rozhodnutí o odmítnutí žádosti</a:t>
            </a:r>
          </a:p>
          <a:p>
            <a:pPr lvl="1"/>
            <a:r>
              <a:rPr lang="cs-CZ" dirty="0"/>
              <a:t>I pokud se jen z části nevyhoví (rozhodnutí o odmítnutí části žádosti) – v tomto případě ovšem poskytne v té části, která není omezena</a:t>
            </a:r>
          </a:p>
          <a:p>
            <a:r>
              <a:rPr lang="cs-CZ" dirty="0"/>
              <a:t>proti tomuto rozhodnutí je možné podat odvolání</a:t>
            </a:r>
          </a:p>
          <a:p>
            <a:pPr lvl="1"/>
            <a:r>
              <a:rPr lang="cs-CZ" dirty="0"/>
              <a:t>Použijí se ustanovení správního řádu </a:t>
            </a:r>
          </a:p>
          <a:p>
            <a:pPr lvl="1"/>
            <a:r>
              <a:rPr lang="cs-CZ" dirty="0"/>
              <a:t>Do 15 dnů ode dne oznámení rozhodnutí k subjektu, který rozhodnutí vydal</a:t>
            </a:r>
          </a:p>
          <a:p>
            <a:pPr lvl="1"/>
            <a:r>
              <a:rPr lang="cs-CZ" dirty="0"/>
              <a:t>Subjekt, který rozhodnutí vydal do 15 dnů ode dne doručení odvolání předloží toto odvolání se spisovým materiálem nadřízenému orgánu (krajskému úřadu)</a:t>
            </a:r>
          </a:p>
          <a:p>
            <a:pPr lvl="1"/>
            <a:r>
              <a:rPr lang="cs-CZ" dirty="0"/>
              <a:t>Soudní přezkum – soud může rozhodnut o odvolání zrušit a nařídit povinnému subjektu poskytnout informaci</a:t>
            </a:r>
          </a:p>
          <a:p>
            <a:pPr lvl="1"/>
            <a:endParaRPr lang="cs-CZ" dirty="0">
              <a:solidFill>
                <a:schemeClr val="tx1"/>
              </a:solidFill>
            </a:endParaRPr>
          </a:p>
          <a:p>
            <a:pPr lvl="1"/>
            <a:endParaRPr lang="cs-CZ" dirty="0">
              <a:solidFill>
                <a:schemeClr val="tx1"/>
              </a:solidFill>
            </a:endParaRPr>
          </a:p>
        </p:txBody>
      </p:sp>
    </p:spTree>
    <p:extLst>
      <p:ext uri="{BB962C8B-B14F-4D97-AF65-F5344CB8AC3E}">
        <p14:creationId xmlns:p14="http://schemas.microsoft.com/office/powerpoint/2010/main" val="42713154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BECB3B39-B286-477B-9AC1-95D3671F985C}"/>
              </a:ext>
            </a:extLst>
          </p:cNvPr>
          <p:cNvSpPr>
            <a:spLocks noGrp="1"/>
          </p:cNvSpPr>
          <p:nvPr>
            <p:ph type="title"/>
          </p:nvPr>
        </p:nvSpPr>
        <p:spPr/>
        <p:txBody>
          <a:bodyPr/>
          <a:lstStyle/>
          <a:p>
            <a:r>
              <a:rPr lang="cs-CZ" b="1" dirty="0">
                <a:solidFill>
                  <a:srgbClr val="0392C8"/>
                </a:solidFill>
              </a:rPr>
              <a:t>Stížnost</a:t>
            </a:r>
          </a:p>
        </p:txBody>
      </p:sp>
      <p:sp>
        <p:nvSpPr>
          <p:cNvPr id="3" name="Zástupný symbol pro obsah 2">
            <a:extLst>
              <a:ext uri="{FF2B5EF4-FFF2-40B4-BE49-F238E27FC236}">
                <a16:creationId xmlns:a16="http://schemas.microsoft.com/office/drawing/2014/main" xmlns="" id="{3BDE4B69-57B8-40B7-9AF1-D8DCAEC6D4CF}"/>
              </a:ext>
            </a:extLst>
          </p:cNvPr>
          <p:cNvSpPr>
            <a:spLocks noGrp="1"/>
          </p:cNvSpPr>
          <p:nvPr>
            <p:ph idx="1"/>
          </p:nvPr>
        </p:nvSpPr>
        <p:spPr/>
        <p:txBody>
          <a:bodyPr>
            <a:normAutofit fontScale="92500" lnSpcReduction="20000"/>
          </a:bodyPr>
          <a:lstStyle/>
          <a:p>
            <a:r>
              <a:rPr lang="cs-CZ" dirty="0"/>
              <a:t>Na postup při vyřizování žádosti může žadatel podat </a:t>
            </a:r>
            <a:r>
              <a:rPr lang="cs-CZ" dirty="0" smtClean="0"/>
              <a:t>stížnost </a:t>
            </a:r>
          </a:p>
          <a:p>
            <a:r>
              <a:rPr lang="cs-CZ" dirty="0" smtClean="0"/>
              <a:t>Písemně </a:t>
            </a:r>
            <a:r>
              <a:rPr lang="cs-CZ" dirty="0"/>
              <a:t>i ústně – pokud ústně a nelze hned vyřídit – sepíše se písemný záznam</a:t>
            </a:r>
          </a:p>
          <a:p>
            <a:r>
              <a:rPr lang="cs-CZ" dirty="0"/>
              <a:t>Rozhoduje nadřízený subjekt (krajský úřad) – do 7 dnů ode dne doručení předá povinný subjekt spisový materiál se stížností</a:t>
            </a:r>
          </a:p>
          <a:p>
            <a:r>
              <a:rPr lang="cs-CZ" dirty="0"/>
              <a:t>Povinný subjekt může stížnosti sám vyhovět/vydat rozhodnutí o odmítnutí žádosti o informace</a:t>
            </a:r>
          </a:p>
          <a:p>
            <a:r>
              <a:rPr lang="cs-CZ" dirty="0"/>
              <a:t>Je možné podat stížnost, při</a:t>
            </a:r>
          </a:p>
          <a:p>
            <a:pPr lvl="1"/>
            <a:r>
              <a:rPr lang="cs-CZ" dirty="0"/>
              <a:t>Nesouhlasu s odkazem na již zveřejněnou informaci</a:t>
            </a:r>
          </a:p>
          <a:p>
            <a:pPr lvl="1"/>
            <a:r>
              <a:rPr lang="cs-CZ" dirty="0"/>
              <a:t>Uplynutí lhůt a neposkytnutí informace</a:t>
            </a:r>
          </a:p>
          <a:p>
            <a:pPr lvl="1"/>
            <a:r>
              <a:rPr lang="cs-CZ" dirty="0"/>
              <a:t>Částečném odmítnutí </a:t>
            </a:r>
          </a:p>
          <a:p>
            <a:pPr lvl="1"/>
            <a:r>
              <a:rPr lang="cs-CZ" dirty="0"/>
              <a:t>Nesouhlasu s výší úhrady nákladů</a:t>
            </a:r>
          </a:p>
          <a:p>
            <a:endParaRPr lang="cs-CZ" dirty="0"/>
          </a:p>
          <a:p>
            <a:endParaRPr lang="cs-CZ" dirty="0">
              <a:solidFill>
                <a:srgbClr val="FF0000"/>
              </a:solidFill>
            </a:endParaRPr>
          </a:p>
        </p:txBody>
      </p:sp>
    </p:spTree>
    <p:extLst>
      <p:ext uri="{BB962C8B-B14F-4D97-AF65-F5344CB8AC3E}">
        <p14:creationId xmlns:p14="http://schemas.microsoft.com/office/powerpoint/2010/main" val="5721312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71774FEA-0388-4A9F-956E-D062E4636A39}"/>
              </a:ext>
            </a:extLst>
          </p:cNvPr>
          <p:cNvSpPr>
            <a:spLocks noGrp="1"/>
          </p:cNvSpPr>
          <p:nvPr>
            <p:ph type="title"/>
          </p:nvPr>
        </p:nvSpPr>
        <p:spPr/>
        <p:txBody>
          <a:bodyPr/>
          <a:lstStyle/>
          <a:p>
            <a:r>
              <a:rPr lang="cs-CZ" b="1" dirty="0">
                <a:solidFill>
                  <a:srgbClr val="0392C8"/>
                </a:solidFill>
              </a:rPr>
              <a:t>Hrazení nákladů</a:t>
            </a:r>
          </a:p>
        </p:txBody>
      </p:sp>
      <p:sp>
        <p:nvSpPr>
          <p:cNvPr id="3" name="Zástupný symbol pro obsah 2">
            <a:extLst>
              <a:ext uri="{FF2B5EF4-FFF2-40B4-BE49-F238E27FC236}">
                <a16:creationId xmlns:a16="http://schemas.microsoft.com/office/drawing/2014/main" xmlns="" id="{9CE0492B-29DB-4838-90FB-4D92EF8CAB74}"/>
              </a:ext>
            </a:extLst>
          </p:cNvPr>
          <p:cNvSpPr>
            <a:spLocks noGrp="1"/>
          </p:cNvSpPr>
          <p:nvPr>
            <p:ph idx="1"/>
          </p:nvPr>
        </p:nvSpPr>
        <p:spPr/>
        <p:txBody>
          <a:bodyPr>
            <a:normAutofit fontScale="85000" lnSpcReduction="20000"/>
          </a:bodyPr>
          <a:lstStyle/>
          <a:p>
            <a:r>
              <a:rPr lang="cs-CZ" dirty="0"/>
              <a:t>Za poskytnutí informace je možné žádat úhradu ve výši maximálně hotových výdajů (pořízení kopie, opatření nosičů dat, odeslání informací)</a:t>
            </a:r>
          </a:p>
          <a:p>
            <a:pPr lvl="1"/>
            <a:r>
              <a:rPr lang="cs-CZ" dirty="0"/>
              <a:t>Pokud je vyhledávání mimořádně rozsáhle – lze požadovat úhradu</a:t>
            </a:r>
          </a:p>
          <a:p>
            <a:r>
              <a:rPr lang="cs-CZ" dirty="0"/>
              <a:t>Požadavek na poskytnutí úhrady nákladů je nutné písemně oznámit žadateli, včetně výše úhrady, před poskytnutím </a:t>
            </a:r>
            <a:r>
              <a:rPr lang="cs-CZ" dirty="0" smtClean="0"/>
              <a:t>informace </a:t>
            </a:r>
          </a:p>
          <a:p>
            <a:r>
              <a:rPr lang="cs-CZ" dirty="0" smtClean="0"/>
              <a:t>Oznámení </a:t>
            </a:r>
            <a:r>
              <a:rPr lang="cs-CZ" dirty="0"/>
              <a:t>musí obsahovat na základě jakých skutečností byla výše vyčíslena</a:t>
            </a:r>
          </a:p>
          <a:p>
            <a:pPr lvl="1"/>
            <a:r>
              <a:rPr lang="cs-CZ" dirty="0"/>
              <a:t> součástí musí být také poučení o možnosti podat stížnost, včetně lhůty a uvést, u jakého subjektu se podává a kdo bude o stížnosti rozhodovat</a:t>
            </a:r>
          </a:p>
          <a:p>
            <a:r>
              <a:rPr lang="cs-CZ" dirty="0"/>
              <a:t>Při neoznámení ztrácí povinný subjekt nárok na úhradu nákladů</a:t>
            </a:r>
          </a:p>
          <a:p>
            <a:r>
              <a:rPr lang="cs-CZ" dirty="0"/>
              <a:t>Poskytnutí informace, za které je žádána úhrada je na tuto úhradu vázáno – nebude poskytnuta, dokud úhrada nebude </a:t>
            </a:r>
            <a:r>
              <a:rPr lang="cs-CZ" dirty="0" smtClean="0"/>
              <a:t>zaplacena</a:t>
            </a:r>
          </a:p>
          <a:p>
            <a:r>
              <a:rPr lang="cs-CZ" dirty="0"/>
              <a:t>Nařízení vlády č. 173/2006 Sb., o zásadách stanovení úhrad a licenčních odměn za poskytování informací podle zákona o svobodném přístupu k informacím (Nařízení vlády o zásadách stanovení úhrad</a:t>
            </a:r>
            <a:r>
              <a:rPr lang="cs-CZ" dirty="0" smtClean="0"/>
              <a:t>)</a:t>
            </a:r>
            <a:endParaRPr lang="cs-CZ" dirty="0"/>
          </a:p>
          <a:p>
            <a:endParaRPr lang="cs-CZ" dirty="0"/>
          </a:p>
        </p:txBody>
      </p:sp>
    </p:spTree>
    <p:extLst>
      <p:ext uri="{BB962C8B-B14F-4D97-AF65-F5344CB8AC3E}">
        <p14:creationId xmlns:p14="http://schemas.microsoft.com/office/powerpoint/2010/main" val="4431980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71774FEA-0388-4A9F-956E-D062E4636A39}"/>
              </a:ext>
            </a:extLst>
          </p:cNvPr>
          <p:cNvSpPr>
            <a:spLocks noGrp="1"/>
          </p:cNvSpPr>
          <p:nvPr>
            <p:ph type="title"/>
          </p:nvPr>
        </p:nvSpPr>
        <p:spPr/>
        <p:txBody>
          <a:bodyPr/>
          <a:lstStyle/>
          <a:p>
            <a:r>
              <a:rPr lang="cs-CZ" b="1" dirty="0">
                <a:solidFill>
                  <a:srgbClr val="0392C8"/>
                </a:solidFill>
              </a:rPr>
              <a:t>Výše úhrady nákladů - sazebník</a:t>
            </a:r>
          </a:p>
        </p:txBody>
      </p:sp>
      <p:sp>
        <p:nvSpPr>
          <p:cNvPr id="3" name="Zástupný symbol pro obsah 2">
            <a:extLst>
              <a:ext uri="{FF2B5EF4-FFF2-40B4-BE49-F238E27FC236}">
                <a16:creationId xmlns:a16="http://schemas.microsoft.com/office/drawing/2014/main" xmlns="" id="{9CE0492B-29DB-4838-90FB-4D92EF8CAB74}"/>
              </a:ext>
            </a:extLst>
          </p:cNvPr>
          <p:cNvSpPr>
            <a:spLocks noGrp="1"/>
          </p:cNvSpPr>
          <p:nvPr>
            <p:ph idx="1"/>
          </p:nvPr>
        </p:nvSpPr>
        <p:spPr/>
        <p:txBody>
          <a:bodyPr>
            <a:normAutofit/>
          </a:bodyPr>
          <a:lstStyle/>
          <a:p>
            <a:r>
              <a:rPr lang="cs-CZ" dirty="0"/>
              <a:t>Nařízení vlády o zásadách stanovení úhrad předepisuje povinnému subjektu vydat sazebník výše úhrad nákladů za poskytnutí informací</a:t>
            </a:r>
          </a:p>
          <a:p>
            <a:r>
              <a:rPr lang="cs-CZ" dirty="0"/>
              <a:t>V sazebníku je třeba stanovit sazby, pro potřeby určení výše úhrady, a to na základě aktuálních nákladů (druh a způsob kopírování, pořizovací cena nosiče, cena poštovní přepravy atd.)</a:t>
            </a:r>
          </a:p>
          <a:p>
            <a:r>
              <a:rPr lang="cs-CZ" dirty="0"/>
              <a:t>Pokud je to možné, stanoví se cena na základě jednotkových sazeb</a:t>
            </a:r>
          </a:p>
          <a:p>
            <a:r>
              <a:rPr lang="cs-CZ" dirty="0"/>
              <a:t>V sazebníku lze stanovit i to, že do určité částky se úhrada nepožaduje nebo další případy, kdy nebude úhrada požadována</a:t>
            </a:r>
          </a:p>
          <a:p>
            <a:r>
              <a:rPr lang="cs-CZ" dirty="0"/>
              <a:t>Sazebník se vydává na dobu účetního období</a:t>
            </a:r>
          </a:p>
          <a:p>
            <a:endParaRPr lang="cs-CZ" dirty="0"/>
          </a:p>
        </p:txBody>
      </p:sp>
    </p:spTree>
    <p:extLst>
      <p:ext uri="{BB962C8B-B14F-4D97-AF65-F5344CB8AC3E}">
        <p14:creationId xmlns:p14="http://schemas.microsoft.com/office/powerpoint/2010/main" val="39673366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2476AB2E-EDB3-44F8-8022-7267F18E2F4C}"/>
              </a:ext>
            </a:extLst>
          </p:cNvPr>
          <p:cNvSpPr>
            <a:spLocks noGrp="1"/>
          </p:cNvSpPr>
          <p:nvPr>
            <p:ph type="ctrTitle"/>
          </p:nvPr>
        </p:nvSpPr>
        <p:spPr/>
        <p:txBody>
          <a:bodyPr>
            <a:normAutofit fontScale="90000"/>
          </a:bodyPr>
          <a:lstStyle/>
          <a:p>
            <a:r>
              <a:rPr lang="cs-CZ" b="1" dirty="0">
                <a:solidFill>
                  <a:srgbClr val="0392C8"/>
                </a:solidFill>
              </a:rPr>
              <a:t>Povinně zveřejňované informace podle informačního zákona</a:t>
            </a:r>
          </a:p>
        </p:txBody>
      </p:sp>
      <p:sp>
        <p:nvSpPr>
          <p:cNvPr id="3" name="Podnadpis 2">
            <a:extLst>
              <a:ext uri="{FF2B5EF4-FFF2-40B4-BE49-F238E27FC236}">
                <a16:creationId xmlns:a16="http://schemas.microsoft.com/office/drawing/2014/main" xmlns="" id="{07C90606-8000-40C0-8675-BFCB119E6C57}"/>
              </a:ext>
            </a:extLst>
          </p:cNvPr>
          <p:cNvSpPr>
            <a:spLocks noGrp="1"/>
          </p:cNvSpPr>
          <p:nvPr>
            <p:ph type="subTitle" idx="1"/>
          </p:nvPr>
        </p:nvSpPr>
        <p:spPr/>
        <p:txBody>
          <a:bodyPr/>
          <a:lstStyle/>
          <a:p>
            <a:endParaRPr lang="cs-CZ"/>
          </a:p>
        </p:txBody>
      </p:sp>
    </p:spTree>
    <p:extLst>
      <p:ext uri="{BB962C8B-B14F-4D97-AF65-F5344CB8AC3E}">
        <p14:creationId xmlns:p14="http://schemas.microsoft.com/office/powerpoint/2010/main" val="21733119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a:solidFill>
                  <a:srgbClr val="0392C8"/>
                </a:solidFill>
              </a:rPr>
              <a:t>Povinné zveřejňování informací</a:t>
            </a:r>
          </a:p>
        </p:txBody>
      </p:sp>
      <p:sp>
        <p:nvSpPr>
          <p:cNvPr id="3" name="Zástupný symbol pro obsah 2"/>
          <p:cNvSpPr>
            <a:spLocks noGrp="1"/>
          </p:cNvSpPr>
          <p:nvPr>
            <p:ph idx="1"/>
          </p:nvPr>
        </p:nvSpPr>
        <p:spPr/>
        <p:txBody>
          <a:bodyPr>
            <a:normAutofit lnSpcReduction="10000"/>
          </a:bodyPr>
          <a:lstStyle/>
          <a:p>
            <a:r>
              <a:rPr lang="cs-CZ" dirty="0"/>
              <a:t>§ 5 informačního zákona stanoví povinnost každého povinného subjektu (tedy i obce) zveřejnit určité informace na místě, které je všeobecně přístupné (nejčastěji tedy úřední deska obce, informační deska obecního </a:t>
            </a:r>
            <a:r>
              <a:rPr lang="cs-CZ" dirty="0" smtClean="0"/>
              <a:t>úřadu, internet </a:t>
            </a:r>
            <a:r>
              <a:rPr lang="cs-CZ" dirty="0"/>
              <a:t>atd.) + umožnit pořízení kopie (bez nutnosti součinnosti obce, bez vyžádání)</a:t>
            </a:r>
          </a:p>
          <a:p>
            <a:r>
              <a:rPr lang="cs-CZ" dirty="0"/>
              <a:t>Informace zveřejněné fyzicky je nutné zveřejnit i způsobem umožňující dálkový přístup (strukturu stanovuje vyhláška č. 442/2006 Sb., kterou se stanoví struktura informací zveřejňovaných o povinném subjektu způsobem umožňující dálkový přístup) – strukturu je třeba zachovat a vše vyplnit (i pokud obec údaje nemá – je třeba výslovně uvést)</a:t>
            </a:r>
          </a:p>
          <a:p>
            <a:endParaRPr lang="cs-CZ" dirty="0"/>
          </a:p>
        </p:txBody>
      </p:sp>
    </p:spTree>
    <p:extLst>
      <p:ext uri="{BB962C8B-B14F-4D97-AF65-F5344CB8AC3E}">
        <p14:creationId xmlns:p14="http://schemas.microsoft.com/office/powerpoint/2010/main" val="23520596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71774FEA-0388-4A9F-956E-D062E4636A39}"/>
              </a:ext>
            </a:extLst>
          </p:cNvPr>
          <p:cNvSpPr>
            <a:spLocks noGrp="1"/>
          </p:cNvSpPr>
          <p:nvPr>
            <p:ph type="title"/>
          </p:nvPr>
        </p:nvSpPr>
        <p:spPr/>
        <p:txBody>
          <a:bodyPr/>
          <a:lstStyle/>
          <a:p>
            <a:r>
              <a:rPr lang="cs-CZ" b="1" dirty="0">
                <a:solidFill>
                  <a:srgbClr val="0392C8"/>
                </a:solidFill>
              </a:rPr>
              <a:t>Povinně zveřejňované informace</a:t>
            </a:r>
          </a:p>
        </p:txBody>
      </p:sp>
      <p:sp>
        <p:nvSpPr>
          <p:cNvPr id="3" name="Zástupný symbol pro obsah 2">
            <a:extLst>
              <a:ext uri="{FF2B5EF4-FFF2-40B4-BE49-F238E27FC236}">
                <a16:creationId xmlns:a16="http://schemas.microsoft.com/office/drawing/2014/main" xmlns="" id="{9CE0492B-29DB-4838-90FB-4D92EF8CAB74}"/>
              </a:ext>
            </a:extLst>
          </p:cNvPr>
          <p:cNvSpPr>
            <a:spLocks noGrp="1"/>
          </p:cNvSpPr>
          <p:nvPr>
            <p:ph idx="1"/>
          </p:nvPr>
        </p:nvSpPr>
        <p:spPr/>
        <p:txBody>
          <a:bodyPr>
            <a:noAutofit/>
          </a:bodyPr>
          <a:lstStyle/>
          <a:p>
            <a:pPr marL="0" indent="0">
              <a:buNone/>
            </a:pPr>
            <a:r>
              <a:rPr lang="cs-CZ" sz="1300" b="1" dirty="0"/>
              <a:t>§ 5 odst. 1 informačního zákona – stanoví povinně zveřejňované informace</a:t>
            </a:r>
          </a:p>
          <a:p>
            <a:r>
              <a:rPr lang="cs-CZ" sz="1300" b="1" dirty="0"/>
              <a:t>a)</a:t>
            </a:r>
            <a:r>
              <a:rPr lang="cs-CZ" sz="1300" dirty="0"/>
              <a:t> důvod a způsob založení povinného subjektu, včetně podmínek a principů, za kterých provozuje svoji </a:t>
            </a:r>
            <a:r>
              <a:rPr lang="cs-CZ" sz="1300" dirty="0" smtClean="0"/>
              <a:t>činnost,</a:t>
            </a:r>
          </a:p>
          <a:p>
            <a:r>
              <a:rPr lang="cs-CZ" sz="1300" b="1" dirty="0" smtClean="0"/>
              <a:t>b</a:t>
            </a:r>
            <a:r>
              <a:rPr lang="cs-CZ" sz="1300" b="1" dirty="0"/>
              <a:t>)</a:t>
            </a:r>
            <a:r>
              <a:rPr lang="cs-CZ" sz="1300" dirty="0"/>
              <a:t> popis své organizační struktury, místo a způsob, jak získat příslušné informace, kde lze podat žádost či stížnost, předložit návrh, podnět či jiné dožádání anebo obdržet rozhodnutí o právech a povinnostech osob,</a:t>
            </a:r>
          </a:p>
          <a:p>
            <a:r>
              <a:rPr lang="cs-CZ" sz="1300" b="1" dirty="0"/>
              <a:t>c)</a:t>
            </a:r>
            <a:r>
              <a:rPr lang="cs-CZ" sz="1300" dirty="0"/>
              <a:t> místo, lhůtu a způsob, kde lze podat opravný prostředek proti rozhodnutím povinného subjektu o právech a povinnostech osob, a to včetně výslovného uvedení požadavků, které jsou v této souvislosti kladeny na žadatele, jakož i popis postupů a pravidel, která je třeba dodržovat při těchto činnostech, a označení příslušného formuláře a způsob a místo, kde lze takový formulář získat,</a:t>
            </a:r>
          </a:p>
          <a:p>
            <a:r>
              <a:rPr lang="cs-CZ" sz="1300" b="1" dirty="0"/>
              <a:t>d)</a:t>
            </a:r>
            <a:r>
              <a:rPr lang="cs-CZ" sz="1300" dirty="0"/>
              <a:t> postup, který musí povinný subjekt dodržovat při vyřizování všech žádostí, návrhů i jiných dožádání občanů, a to včetně příslušných lhůt, které je třeba dodržovat,</a:t>
            </a:r>
          </a:p>
          <a:p>
            <a:r>
              <a:rPr lang="cs-CZ" sz="1300" b="1" dirty="0"/>
              <a:t>e)</a:t>
            </a:r>
            <a:r>
              <a:rPr lang="cs-CZ" sz="1300" dirty="0"/>
              <a:t> přehled nejdůležitějších předpisů, podle nichž povinný subjekt zejména jedná a rozhoduje, které stanovují právo žádat informace a povinnost poskytovat informace a které upravují další práva občanů ve vztahu k povinnému subjektu, a to včetně informace, kde a kdy jsou tyto předpisy poskytnuty k nahlédnutí,</a:t>
            </a:r>
          </a:p>
          <a:p>
            <a:r>
              <a:rPr lang="cs-CZ" sz="1300" b="1" dirty="0"/>
              <a:t>f)</a:t>
            </a:r>
            <a:r>
              <a:rPr lang="cs-CZ" sz="1300" dirty="0"/>
              <a:t> sazebník úhrad za poskytování informací,</a:t>
            </a:r>
          </a:p>
          <a:p>
            <a:r>
              <a:rPr lang="cs-CZ" sz="1300" b="1" dirty="0"/>
              <a:t>g)</a:t>
            </a:r>
            <a:r>
              <a:rPr lang="cs-CZ" sz="1300" dirty="0"/>
              <a:t> výroční zprávu za předcházející kalendářní rok o své činnosti v oblasti poskytování informací (§ 18),</a:t>
            </a:r>
          </a:p>
          <a:p>
            <a:r>
              <a:rPr lang="cs-CZ" sz="1300" b="1" dirty="0"/>
              <a:t>h)</a:t>
            </a:r>
            <a:r>
              <a:rPr lang="cs-CZ" sz="1300" dirty="0"/>
              <a:t> výhradní licence poskytnuté podle § 14a odst. 4,</a:t>
            </a:r>
          </a:p>
          <a:p>
            <a:r>
              <a:rPr lang="cs-CZ" sz="1300" b="1" dirty="0"/>
              <a:t>i)</a:t>
            </a:r>
            <a:r>
              <a:rPr lang="cs-CZ" sz="1300" dirty="0"/>
              <a:t> usnesení nadřízeného orgánu o výši úhrad vydaná podle § 16a odst. 7,</a:t>
            </a:r>
          </a:p>
          <a:p>
            <a:r>
              <a:rPr lang="cs-CZ" sz="1300" b="1" dirty="0"/>
              <a:t>j)</a:t>
            </a:r>
            <a:r>
              <a:rPr lang="cs-CZ" sz="1300" dirty="0"/>
              <a:t> elektronickou adresu podatelny.</a:t>
            </a:r>
          </a:p>
          <a:p>
            <a:r>
              <a:rPr lang="cs-CZ" sz="1300" dirty="0"/>
              <a:t>Zvláštní zákon může stanovit další povinně zveřejňované informace</a:t>
            </a:r>
          </a:p>
        </p:txBody>
      </p:sp>
    </p:spTree>
    <p:extLst>
      <p:ext uri="{BB962C8B-B14F-4D97-AF65-F5344CB8AC3E}">
        <p14:creationId xmlns:p14="http://schemas.microsoft.com/office/powerpoint/2010/main" val="18956007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71774FEA-0388-4A9F-956E-D062E4636A39}"/>
              </a:ext>
            </a:extLst>
          </p:cNvPr>
          <p:cNvSpPr>
            <a:spLocks noGrp="1"/>
          </p:cNvSpPr>
          <p:nvPr>
            <p:ph type="title"/>
          </p:nvPr>
        </p:nvSpPr>
        <p:spPr/>
        <p:txBody>
          <a:bodyPr/>
          <a:lstStyle/>
          <a:p>
            <a:r>
              <a:rPr lang="cs-CZ" b="1" dirty="0">
                <a:solidFill>
                  <a:srgbClr val="0392C8"/>
                </a:solidFill>
              </a:rPr>
              <a:t>Povinné zveřejňování informací</a:t>
            </a:r>
          </a:p>
        </p:txBody>
      </p:sp>
      <p:sp>
        <p:nvSpPr>
          <p:cNvPr id="3" name="Zástupný symbol pro obsah 2">
            <a:extLst>
              <a:ext uri="{FF2B5EF4-FFF2-40B4-BE49-F238E27FC236}">
                <a16:creationId xmlns:a16="http://schemas.microsoft.com/office/drawing/2014/main" xmlns="" id="{9CE0492B-29DB-4838-90FB-4D92EF8CAB74}"/>
              </a:ext>
            </a:extLst>
          </p:cNvPr>
          <p:cNvSpPr>
            <a:spLocks noGrp="1"/>
          </p:cNvSpPr>
          <p:nvPr>
            <p:ph idx="1"/>
          </p:nvPr>
        </p:nvSpPr>
        <p:spPr/>
        <p:txBody>
          <a:bodyPr>
            <a:normAutofit/>
          </a:bodyPr>
          <a:lstStyle/>
          <a:p>
            <a:r>
              <a:rPr lang="cs-CZ" dirty="0"/>
              <a:t>Právní předpisy a seznamy hlavních dokumentů obce (zejm. rozpočet, povodňový plán, rozpočtový výhled, program rozvoje) </a:t>
            </a:r>
          </a:p>
          <a:p>
            <a:pPr lvl="1"/>
            <a:r>
              <a:rPr lang="cs-CZ" dirty="0"/>
              <a:t>Nutnost </a:t>
            </a:r>
            <a:r>
              <a:rPr lang="cs-CZ" b="1" dirty="0"/>
              <a:t>zpřístupnit</a:t>
            </a:r>
            <a:r>
              <a:rPr lang="cs-CZ" dirty="0"/>
              <a:t> tak, aby si každý mohl pořídit opis, kopii nebo výpis</a:t>
            </a:r>
          </a:p>
          <a:p>
            <a:pPr lvl="1"/>
            <a:r>
              <a:rPr lang="cs-CZ" dirty="0"/>
              <a:t>Ve svém sídle, v úředních hodinách, se součinností úřední osoby</a:t>
            </a:r>
          </a:p>
          <a:p>
            <a:pPr lvl="1"/>
            <a:r>
              <a:rPr lang="cs-CZ" dirty="0"/>
              <a:t>Vztahuje se povinnost umožnit dálkový přístup – v případě právních předpisů postačí odkaz</a:t>
            </a:r>
          </a:p>
          <a:p>
            <a:r>
              <a:rPr lang="cs-CZ" dirty="0"/>
              <a:t>Je nutné informace zveřejňovat ve všech formátech a jazycích, ve kterých byly vytvořeny</a:t>
            </a:r>
          </a:p>
          <a:p>
            <a:r>
              <a:rPr lang="cs-CZ" dirty="0"/>
              <a:t>Jeden z formátů musí být volně přístupný (např. PDF), je-li to možné též ve strojově čitelné formě (např. RDF)</a:t>
            </a:r>
          </a:p>
        </p:txBody>
      </p:sp>
    </p:spTree>
    <p:extLst>
      <p:ext uri="{BB962C8B-B14F-4D97-AF65-F5344CB8AC3E}">
        <p14:creationId xmlns:p14="http://schemas.microsoft.com/office/powerpoint/2010/main" val="418516649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71774FEA-0388-4A9F-956E-D062E4636A39}"/>
              </a:ext>
            </a:extLst>
          </p:cNvPr>
          <p:cNvSpPr>
            <a:spLocks noGrp="1"/>
          </p:cNvSpPr>
          <p:nvPr>
            <p:ph type="title"/>
          </p:nvPr>
        </p:nvSpPr>
        <p:spPr/>
        <p:txBody>
          <a:bodyPr/>
          <a:lstStyle/>
          <a:p>
            <a:r>
              <a:rPr lang="cs-CZ" b="1" dirty="0">
                <a:solidFill>
                  <a:srgbClr val="0392C8"/>
                </a:solidFill>
              </a:rPr>
              <a:t>Výroční zpráva</a:t>
            </a:r>
          </a:p>
        </p:txBody>
      </p:sp>
      <p:sp>
        <p:nvSpPr>
          <p:cNvPr id="3" name="Zástupný symbol pro obsah 2">
            <a:extLst>
              <a:ext uri="{FF2B5EF4-FFF2-40B4-BE49-F238E27FC236}">
                <a16:creationId xmlns:a16="http://schemas.microsoft.com/office/drawing/2014/main" xmlns="" id="{9CE0492B-29DB-4838-90FB-4D92EF8CAB74}"/>
              </a:ext>
            </a:extLst>
          </p:cNvPr>
          <p:cNvSpPr>
            <a:spLocks noGrp="1"/>
          </p:cNvSpPr>
          <p:nvPr>
            <p:ph idx="1"/>
          </p:nvPr>
        </p:nvSpPr>
        <p:spPr/>
        <p:txBody>
          <a:bodyPr>
            <a:normAutofit fontScale="92500"/>
          </a:bodyPr>
          <a:lstStyle/>
          <a:p>
            <a:r>
              <a:rPr lang="cs-CZ" dirty="0"/>
              <a:t>Obec musí vždy do 1. 3. následujícího roku zveřejnit výroční zprávu za předcházející rok o činnosti v oblasti poskytování informací podle informačního zákona - § 18 informačního zákona</a:t>
            </a:r>
          </a:p>
          <a:p>
            <a:r>
              <a:rPr lang="cs-CZ" dirty="0"/>
              <a:t>Obsah:</a:t>
            </a:r>
          </a:p>
          <a:p>
            <a:pPr lvl="1"/>
            <a:r>
              <a:rPr lang="cs-CZ" dirty="0"/>
              <a:t>Počet žádostí, vydaných rozhodnutí o odmítnutí žádost, odvolání, stížností (+ důvody jejich podání, stručný popis průběhu vyřízení), </a:t>
            </a:r>
          </a:p>
          <a:p>
            <a:pPr lvl="1"/>
            <a:r>
              <a:rPr lang="cs-CZ" dirty="0"/>
              <a:t>počet poskytnutých výhradních licencí, včetně odůvodnění nezbytnosti poskytnutí</a:t>
            </a:r>
          </a:p>
          <a:p>
            <a:pPr lvl="1"/>
            <a:r>
              <a:rPr lang="cs-CZ" dirty="0"/>
              <a:t>Opis podstatných částí rozsudků a přehled výdajů vynaložených za soudní řízení</a:t>
            </a:r>
          </a:p>
          <a:p>
            <a:pPr lvl="1"/>
            <a:r>
              <a:rPr lang="cs-CZ" dirty="0"/>
              <a:t>Další informace vztahující se k uplatňování tohoto zákona</a:t>
            </a:r>
          </a:p>
          <a:p>
            <a:r>
              <a:rPr lang="cs-CZ" dirty="0"/>
              <a:t>Je nutné uvést i to, že údaje evidovány nebyly</a:t>
            </a:r>
          </a:p>
        </p:txBody>
      </p:sp>
    </p:spTree>
    <p:extLst>
      <p:ext uri="{BB962C8B-B14F-4D97-AF65-F5344CB8AC3E}">
        <p14:creationId xmlns:p14="http://schemas.microsoft.com/office/powerpoint/2010/main" val="216106734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2476AB2E-EDB3-44F8-8022-7267F18E2F4C}"/>
              </a:ext>
            </a:extLst>
          </p:cNvPr>
          <p:cNvSpPr>
            <a:spLocks noGrp="1"/>
          </p:cNvSpPr>
          <p:nvPr>
            <p:ph type="ctrTitle"/>
          </p:nvPr>
        </p:nvSpPr>
        <p:spPr/>
        <p:txBody>
          <a:bodyPr>
            <a:normAutofit/>
          </a:bodyPr>
          <a:lstStyle/>
          <a:p>
            <a:r>
              <a:rPr lang="cs-CZ" b="1" dirty="0">
                <a:solidFill>
                  <a:srgbClr val="0392C8"/>
                </a:solidFill>
              </a:rPr>
              <a:t>Dobrovolně zveřejňované informace</a:t>
            </a:r>
          </a:p>
        </p:txBody>
      </p:sp>
      <p:sp>
        <p:nvSpPr>
          <p:cNvPr id="3" name="Podnadpis 2">
            <a:extLst>
              <a:ext uri="{FF2B5EF4-FFF2-40B4-BE49-F238E27FC236}">
                <a16:creationId xmlns:a16="http://schemas.microsoft.com/office/drawing/2014/main" xmlns="" id="{07C90606-8000-40C0-8675-BFCB119E6C57}"/>
              </a:ext>
            </a:extLst>
          </p:cNvPr>
          <p:cNvSpPr>
            <a:spLocks noGrp="1"/>
          </p:cNvSpPr>
          <p:nvPr>
            <p:ph type="subTitle" idx="1"/>
          </p:nvPr>
        </p:nvSpPr>
        <p:spPr/>
        <p:txBody>
          <a:bodyPr/>
          <a:lstStyle/>
          <a:p>
            <a:endParaRPr lang="cs-CZ"/>
          </a:p>
        </p:txBody>
      </p:sp>
    </p:spTree>
    <p:extLst>
      <p:ext uri="{BB962C8B-B14F-4D97-AF65-F5344CB8AC3E}">
        <p14:creationId xmlns:p14="http://schemas.microsoft.com/office/powerpoint/2010/main" val="358714323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71774FEA-0388-4A9F-956E-D062E4636A39}"/>
              </a:ext>
            </a:extLst>
          </p:cNvPr>
          <p:cNvSpPr>
            <a:spLocks noGrp="1"/>
          </p:cNvSpPr>
          <p:nvPr>
            <p:ph type="title"/>
          </p:nvPr>
        </p:nvSpPr>
        <p:spPr/>
        <p:txBody>
          <a:bodyPr/>
          <a:lstStyle/>
          <a:p>
            <a:r>
              <a:rPr lang="cs-CZ" b="1" dirty="0">
                <a:solidFill>
                  <a:srgbClr val="0392C8"/>
                </a:solidFill>
              </a:rPr>
              <a:t>Dobrovolné zveřejňování informací</a:t>
            </a:r>
          </a:p>
        </p:txBody>
      </p:sp>
      <p:sp>
        <p:nvSpPr>
          <p:cNvPr id="3" name="Zástupný symbol pro obsah 2">
            <a:extLst>
              <a:ext uri="{FF2B5EF4-FFF2-40B4-BE49-F238E27FC236}">
                <a16:creationId xmlns:a16="http://schemas.microsoft.com/office/drawing/2014/main" xmlns="" id="{9CE0492B-29DB-4838-90FB-4D92EF8CAB74}"/>
              </a:ext>
            </a:extLst>
          </p:cNvPr>
          <p:cNvSpPr>
            <a:spLocks noGrp="1"/>
          </p:cNvSpPr>
          <p:nvPr>
            <p:ph idx="1"/>
          </p:nvPr>
        </p:nvSpPr>
        <p:spPr/>
        <p:txBody>
          <a:bodyPr>
            <a:normAutofit fontScale="85000" lnSpcReduction="20000"/>
          </a:bodyPr>
          <a:lstStyle/>
          <a:p>
            <a:r>
              <a:rPr lang="cs-CZ" dirty="0"/>
              <a:t>Podle § 5 odst. 7 informačního zákona lze zveřejnit i informace, které nemusí být zveřejňovány povinně</a:t>
            </a:r>
          </a:p>
          <a:p>
            <a:r>
              <a:rPr lang="cs-CZ" dirty="0"/>
              <a:t>Lze zveřejnit veškeré informace, s výjimkou těch, které jsou omezeny v informačním zákoně (tedy všechny informace, které může poskytnout na žádost)</a:t>
            </a:r>
          </a:p>
          <a:p>
            <a:r>
              <a:rPr lang="cs-CZ" dirty="0"/>
              <a:t>Je ovšem třeba opět odstranit všechny části, které by mohly být na překážku zveřejnění (obchodní tajemství, osobní údaje, ochrana osobnosti,…)</a:t>
            </a:r>
          </a:p>
          <a:p>
            <a:r>
              <a:rPr lang="cs-CZ" dirty="0"/>
              <a:t>Je možné odstranit i některé další části např. dokumentů –pokud se to zdá obci vhodné – není poté ovšem možné odkázat žadatele na již zveřejněnou informaci</a:t>
            </a:r>
          </a:p>
          <a:p>
            <a:r>
              <a:rPr lang="cs-CZ" dirty="0"/>
              <a:t>Vhodné je též u dokumentu popř. uvést, že se jedná a zkrácenou či upravenou verzi</a:t>
            </a:r>
          </a:p>
          <a:p>
            <a:r>
              <a:rPr lang="cs-CZ" dirty="0"/>
              <a:t>Je nutné informace zveřejňovat ve všech formátech a jazycích, ve kterých byly vytvořeny</a:t>
            </a:r>
          </a:p>
          <a:p>
            <a:pPr lvl="1"/>
            <a:r>
              <a:rPr lang="cs-CZ" dirty="0"/>
              <a:t>Jeden z formátů musí být volně přístupný (např. PDF),</a:t>
            </a:r>
            <a:r>
              <a:rPr lang="cs-CZ" b="1" dirty="0"/>
              <a:t> je-li to možné </a:t>
            </a:r>
            <a:r>
              <a:rPr lang="cs-CZ" dirty="0"/>
              <a:t>též ve strojově čitelné formě (např. RDF)</a:t>
            </a:r>
          </a:p>
        </p:txBody>
      </p:sp>
    </p:spTree>
    <p:extLst>
      <p:ext uri="{BB962C8B-B14F-4D97-AF65-F5344CB8AC3E}">
        <p14:creationId xmlns:p14="http://schemas.microsoft.com/office/powerpoint/2010/main" val="33304174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2476AB2E-EDB3-44F8-8022-7267F18E2F4C}"/>
              </a:ext>
            </a:extLst>
          </p:cNvPr>
          <p:cNvSpPr>
            <a:spLocks noGrp="1"/>
          </p:cNvSpPr>
          <p:nvPr>
            <p:ph type="ctrTitle"/>
          </p:nvPr>
        </p:nvSpPr>
        <p:spPr/>
        <p:txBody>
          <a:bodyPr>
            <a:normAutofit/>
          </a:bodyPr>
          <a:lstStyle/>
          <a:p>
            <a:r>
              <a:rPr lang="cs-CZ" b="1" dirty="0">
                <a:solidFill>
                  <a:srgbClr val="0392C8"/>
                </a:solidFill>
              </a:rPr>
              <a:t>Registr smluv</a:t>
            </a:r>
          </a:p>
        </p:txBody>
      </p:sp>
      <p:sp>
        <p:nvSpPr>
          <p:cNvPr id="3" name="Podnadpis 2">
            <a:extLst>
              <a:ext uri="{FF2B5EF4-FFF2-40B4-BE49-F238E27FC236}">
                <a16:creationId xmlns:a16="http://schemas.microsoft.com/office/drawing/2014/main" xmlns="" id="{07C90606-8000-40C0-8675-BFCB119E6C57}"/>
              </a:ext>
            </a:extLst>
          </p:cNvPr>
          <p:cNvSpPr>
            <a:spLocks noGrp="1"/>
          </p:cNvSpPr>
          <p:nvPr>
            <p:ph type="subTitle" idx="1"/>
          </p:nvPr>
        </p:nvSpPr>
        <p:spPr/>
        <p:txBody>
          <a:bodyPr/>
          <a:lstStyle/>
          <a:p>
            <a:endParaRPr lang="cs-CZ"/>
          </a:p>
        </p:txBody>
      </p:sp>
    </p:spTree>
    <p:extLst>
      <p:ext uri="{BB962C8B-B14F-4D97-AF65-F5344CB8AC3E}">
        <p14:creationId xmlns:p14="http://schemas.microsoft.com/office/powerpoint/2010/main" val="156388659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326F21D6-B435-4AF0-A379-B1CA1CAE7419}"/>
              </a:ext>
            </a:extLst>
          </p:cNvPr>
          <p:cNvSpPr>
            <a:spLocks noGrp="1"/>
          </p:cNvSpPr>
          <p:nvPr>
            <p:ph type="title"/>
          </p:nvPr>
        </p:nvSpPr>
        <p:spPr/>
        <p:txBody>
          <a:bodyPr/>
          <a:lstStyle/>
          <a:p>
            <a:r>
              <a:rPr lang="cs-CZ" b="1" dirty="0">
                <a:solidFill>
                  <a:srgbClr val="0392C8"/>
                </a:solidFill>
              </a:rPr>
              <a:t>Uveřejňování smluv v registru smluv</a:t>
            </a:r>
          </a:p>
        </p:txBody>
      </p:sp>
      <p:sp>
        <p:nvSpPr>
          <p:cNvPr id="3" name="Zástupný symbol pro obsah 2">
            <a:extLst>
              <a:ext uri="{FF2B5EF4-FFF2-40B4-BE49-F238E27FC236}">
                <a16:creationId xmlns:a16="http://schemas.microsoft.com/office/drawing/2014/main" xmlns="" id="{5111A21D-4ABD-456A-8EEE-39C5E45EE9B8}"/>
              </a:ext>
            </a:extLst>
          </p:cNvPr>
          <p:cNvSpPr>
            <a:spLocks noGrp="1"/>
          </p:cNvSpPr>
          <p:nvPr>
            <p:ph idx="1"/>
          </p:nvPr>
        </p:nvSpPr>
        <p:spPr/>
        <p:txBody>
          <a:bodyPr>
            <a:normAutofit fontScale="92500" lnSpcReduction="10000"/>
          </a:bodyPr>
          <a:lstStyle/>
          <a:p>
            <a:pPr>
              <a:buFont typeface="Arial" panose="020B0604020202020204" pitchFamily="34" charset="0"/>
              <a:buChar char="•"/>
            </a:pPr>
            <a:r>
              <a:rPr lang="cs-CZ" dirty="0"/>
              <a:t>Na ÚSC dopadají povinnosti vyplývající ze zákona o registru smluv, ale nedopadají na obce, které </a:t>
            </a:r>
            <a:r>
              <a:rPr lang="cs-CZ" b="1" dirty="0"/>
              <a:t>nevykonávají rozšířenou působnost </a:t>
            </a:r>
            <a:r>
              <a:rPr lang="cs-CZ" dirty="0"/>
              <a:t>(ani touto obcí zřízené příspěvkové organizace nebo PO v nichž má taková obec většinovou účast)</a:t>
            </a:r>
          </a:p>
          <a:p>
            <a:pPr>
              <a:buFont typeface="Arial" panose="020B0604020202020204" pitchFamily="34" charset="0"/>
              <a:buChar char="•"/>
            </a:pPr>
            <a:r>
              <a:rPr lang="cs-CZ" dirty="0"/>
              <a:t>Uveřejňují se soukromoprávní smlouvy a smlouvy o poskytnutí dotace nebo návratné finanční výpomoci (v případě, že alespoň jednou stranou je povinný subjekt) – písemně nebo jiným způsobem umožňující uveřejnění</a:t>
            </a:r>
          </a:p>
          <a:p>
            <a:pPr>
              <a:buFont typeface="Arial" panose="020B0604020202020204" pitchFamily="34" charset="0"/>
              <a:buChar char="•"/>
            </a:pPr>
            <a:r>
              <a:rPr lang="cs-CZ" dirty="0"/>
              <a:t>Povinný subjekt nebo smluvní strana zašle smlouvu správci registru (bez zbytečného odkladu, nejpozději do 30 dnů od uzavření) </a:t>
            </a:r>
          </a:p>
          <a:p>
            <a:pPr>
              <a:buFont typeface="Arial" panose="020B0604020202020204" pitchFamily="34" charset="0"/>
              <a:buChar char="•"/>
            </a:pPr>
            <a:r>
              <a:rPr lang="cs-CZ" dirty="0"/>
              <a:t>Zasílá se smlouva v otevřeném a strojově čitelném formátu a metadata (identifikace smluvních stran, vymezení předmětu smlouvy, cena, hodnota předmětu, datum uzavření)</a:t>
            </a:r>
          </a:p>
          <a:p>
            <a:pPr>
              <a:buFont typeface="Arial" panose="020B0604020202020204" pitchFamily="34" charset="0"/>
              <a:buChar char="•"/>
            </a:pPr>
            <a:endParaRPr lang="cs-CZ" dirty="0"/>
          </a:p>
          <a:p>
            <a:pPr lvl="1">
              <a:buFont typeface="Arial" panose="020B0604020202020204" pitchFamily="34" charset="0"/>
              <a:buChar char="•"/>
            </a:pPr>
            <a:endParaRPr lang="cs-CZ" dirty="0"/>
          </a:p>
          <a:p>
            <a:pPr lvl="1">
              <a:buFont typeface="Arial" panose="020B0604020202020204" pitchFamily="34" charset="0"/>
              <a:buChar char="•"/>
            </a:pPr>
            <a:endParaRPr lang="cs-CZ" dirty="0"/>
          </a:p>
          <a:p>
            <a:pPr lvl="1">
              <a:buFont typeface="Arial" panose="020B0604020202020204" pitchFamily="34" charset="0"/>
              <a:buChar char="•"/>
            </a:pPr>
            <a:endParaRPr lang="cs-CZ" dirty="0"/>
          </a:p>
        </p:txBody>
      </p:sp>
    </p:spTree>
    <p:extLst>
      <p:ext uri="{BB962C8B-B14F-4D97-AF65-F5344CB8AC3E}">
        <p14:creationId xmlns:p14="http://schemas.microsoft.com/office/powerpoint/2010/main" val="167477104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326F21D6-B435-4AF0-A379-B1CA1CAE7419}"/>
              </a:ext>
            </a:extLst>
          </p:cNvPr>
          <p:cNvSpPr>
            <a:spLocks noGrp="1"/>
          </p:cNvSpPr>
          <p:nvPr>
            <p:ph type="title"/>
          </p:nvPr>
        </p:nvSpPr>
        <p:spPr/>
        <p:txBody>
          <a:bodyPr/>
          <a:lstStyle/>
          <a:p>
            <a:r>
              <a:rPr lang="cs-CZ" b="1" dirty="0">
                <a:solidFill>
                  <a:srgbClr val="0392C8"/>
                </a:solidFill>
              </a:rPr>
              <a:t>Důsledky uveřejňování smluv v registru smluv</a:t>
            </a:r>
          </a:p>
        </p:txBody>
      </p:sp>
      <p:sp>
        <p:nvSpPr>
          <p:cNvPr id="3" name="Zástupný symbol pro obsah 2">
            <a:extLst>
              <a:ext uri="{FF2B5EF4-FFF2-40B4-BE49-F238E27FC236}">
                <a16:creationId xmlns:a16="http://schemas.microsoft.com/office/drawing/2014/main" xmlns="" id="{5111A21D-4ABD-456A-8EEE-39C5E45EE9B8}"/>
              </a:ext>
            </a:extLst>
          </p:cNvPr>
          <p:cNvSpPr>
            <a:spLocks noGrp="1"/>
          </p:cNvSpPr>
          <p:nvPr>
            <p:ph idx="1"/>
          </p:nvPr>
        </p:nvSpPr>
        <p:spPr/>
        <p:txBody>
          <a:bodyPr>
            <a:normAutofit/>
          </a:bodyPr>
          <a:lstStyle/>
          <a:p>
            <a:pPr>
              <a:buFont typeface="Arial" panose="020B0604020202020204" pitchFamily="34" charset="0"/>
              <a:buChar char="•"/>
            </a:pPr>
            <a:r>
              <a:rPr lang="cs-CZ" dirty="0"/>
              <a:t>Pokud se na smlouvu vztahuje povinnost uveřejnění – nabývá účinnosti až uveřejněním</a:t>
            </a:r>
          </a:p>
          <a:p>
            <a:pPr>
              <a:buFont typeface="Arial" panose="020B0604020202020204" pitchFamily="34" charset="0"/>
              <a:buChar char="•"/>
            </a:pPr>
            <a:r>
              <a:rPr lang="cs-CZ" dirty="0"/>
              <a:t>Pokud není smlouva, na kterou dopadá povinnost uveřejnění, uveřejněna do </a:t>
            </a:r>
            <a:r>
              <a:rPr lang="cs-CZ" b="1" dirty="0"/>
              <a:t>3 </a:t>
            </a:r>
            <a:r>
              <a:rPr lang="cs-CZ" dirty="0"/>
              <a:t>měsíců od uzavření </a:t>
            </a:r>
            <a:r>
              <a:rPr lang="cs-CZ" dirty="0">
                <a:sym typeface="Symbol" panose="05050102010706020507" pitchFamily="18" charset="2"/>
              </a:rPr>
              <a:t> je zrušena od počátku</a:t>
            </a:r>
          </a:p>
          <a:p>
            <a:r>
              <a:rPr lang="cs-CZ" dirty="0">
                <a:sym typeface="Symbol" panose="05050102010706020507" pitchFamily="18" charset="2"/>
              </a:rPr>
              <a:t>Uveřejněnou smlouvu lze opravit, popř. doplnit, pokud byla uveřejněna jen část smlouvy</a:t>
            </a:r>
            <a:endParaRPr lang="cs-CZ" dirty="0"/>
          </a:p>
          <a:p>
            <a:pPr>
              <a:buFont typeface="Arial" panose="020B0604020202020204" pitchFamily="34" charset="0"/>
              <a:buChar char="•"/>
            </a:pPr>
            <a:r>
              <a:rPr lang="cs-CZ" dirty="0"/>
              <a:t>Neuveřejňují se smlouvy uzavřené před 1. 7. 2016</a:t>
            </a:r>
          </a:p>
          <a:p>
            <a:pPr>
              <a:buFont typeface="Arial" panose="020B0604020202020204" pitchFamily="34" charset="0"/>
              <a:buChar char="•"/>
            </a:pPr>
            <a:endParaRPr lang="cs-CZ" dirty="0"/>
          </a:p>
          <a:p>
            <a:pPr lvl="1">
              <a:buFont typeface="Arial" panose="020B0604020202020204" pitchFamily="34" charset="0"/>
              <a:buChar char="•"/>
            </a:pPr>
            <a:endParaRPr lang="cs-CZ" dirty="0"/>
          </a:p>
          <a:p>
            <a:pPr lvl="1">
              <a:buFont typeface="Arial" panose="020B0604020202020204" pitchFamily="34" charset="0"/>
              <a:buChar char="•"/>
            </a:pPr>
            <a:endParaRPr lang="cs-CZ" dirty="0"/>
          </a:p>
          <a:p>
            <a:pPr lvl="1">
              <a:buFont typeface="Arial" panose="020B0604020202020204" pitchFamily="34" charset="0"/>
              <a:buChar char="•"/>
            </a:pPr>
            <a:endParaRPr lang="cs-CZ" dirty="0"/>
          </a:p>
        </p:txBody>
      </p:sp>
    </p:spTree>
    <p:extLst>
      <p:ext uri="{BB962C8B-B14F-4D97-AF65-F5344CB8AC3E}">
        <p14:creationId xmlns:p14="http://schemas.microsoft.com/office/powerpoint/2010/main" val="42734027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326F21D6-B435-4AF0-A379-B1CA1CAE7419}"/>
              </a:ext>
            </a:extLst>
          </p:cNvPr>
          <p:cNvSpPr>
            <a:spLocks noGrp="1"/>
          </p:cNvSpPr>
          <p:nvPr>
            <p:ph type="title"/>
          </p:nvPr>
        </p:nvSpPr>
        <p:spPr/>
        <p:txBody>
          <a:bodyPr/>
          <a:lstStyle/>
          <a:p>
            <a:r>
              <a:rPr lang="cs-CZ" b="1" dirty="0">
                <a:solidFill>
                  <a:srgbClr val="0392C8"/>
                </a:solidFill>
              </a:rPr>
              <a:t>Výjimky z uveřejňování smluv</a:t>
            </a:r>
          </a:p>
        </p:txBody>
      </p:sp>
      <p:sp>
        <p:nvSpPr>
          <p:cNvPr id="3" name="Zástupný symbol pro obsah 2">
            <a:extLst>
              <a:ext uri="{FF2B5EF4-FFF2-40B4-BE49-F238E27FC236}">
                <a16:creationId xmlns:a16="http://schemas.microsoft.com/office/drawing/2014/main" xmlns="" id="{5111A21D-4ABD-456A-8EEE-39C5E45EE9B8}"/>
              </a:ext>
            </a:extLst>
          </p:cNvPr>
          <p:cNvSpPr>
            <a:spLocks noGrp="1"/>
          </p:cNvSpPr>
          <p:nvPr>
            <p:ph idx="1"/>
          </p:nvPr>
        </p:nvSpPr>
        <p:spPr/>
        <p:txBody>
          <a:bodyPr>
            <a:normAutofit lnSpcReduction="10000"/>
          </a:bodyPr>
          <a:lstStyle/>
          <a:p>
            <a:pPr>
              <a:buFont typeface="Arial" panose="020B0604020202020204" pitchFamily="34" charset="0"/>
              <a:buChar char="•"/>
            </a:pPr>
            <a:r>
              <a:rPr lang="cs-CZ" dirty="0"/>
              <a:t>Smlouvy uzavřené s FO mimo rámec její podnikatelské činnosti</a:t>
            </a:r>
          </a:p>
          <a:p>
            <a:pPr>
              <a:buFont typeface="Arial" panose="020B0604020202020204" pitchFamily="34" charset="0"/>
              <a:buChar char="•"/>
            </a:pPr>
            <a:r>
              <a:rPr lang="cs-CZ" dirty="0"/>
              <a:t>Technická předloha, návod, výkres, projektová dokumentace,…</a:t>
            </a:r>
          </a:p>
          <a:p>
            <a:pPr>
              <a:buFont typeface="Arial" panose="020B0604020202020204" pitchFamily="34" charset="0"/>
              <a:buChar char="•"/>
            </a:pPr>
            <a:r>
              <a:rPr lang="cs-CZ" b="1" dirty="0"/>
              <a:t>Smlouva, jestliže výše hodnoty jejího předmětu je 50.000,- Kč nebo nižší (bez DPH)</a:t>
            </a:r>
          </a:p>
          <a:p>
            <a:pPr>
              <a:buFont typeface="Arial" panose="020B0604020202020204" pitchFamily="34" charset="0"/>
              <a:buChar char="•"/>
            </a:pPr>
            <a:r>
              <a:rPr lang="cs-CZ" dirty="0"/>
              <a:t>Smlouva uzavřená s autorem nebo výkonným umělcem v souvislosti s autorským dílem nebo uměleckým výkonem</a:t>
            </a:r>
          </a:p>
          <a:p>
            <a:pPr>
              <a:buFont typeface="Arial" panose="020B0604020202020204" pitchFamily="34" charset="0"/>
              <a:buChar char="•"/>
            </a:pPr>
            <a:r>
              <a:rPr lang="cs-CZ" dirty="0"/>
              <a:t>Smlouva o poskytování a úhradě zdravotnických služeb hrazených z veřejného pojištění</a:t>
            </a:r>
          </a:p>
          <a:p>
            <a:pPr>
              <a:buFont typeface="Arial" panose="020B0604020202020204" pitchFamily="34" charset="0"/>
              <a:buChar char="•"/>
            </a:pPr>
            <a:r>
              <a:rPr lang="cs-CZ" dirty="0"/>
              <a:t>Neuveřejňují se informace, které nelze poskytnout podle informačního zákona – znečitelnění, anonymizace</a:t>
            </a:r>
          </a:p>
          <a:p>
            <a:pPr lvl="1">
              <a:buFont typeface="Arial" panose="020B0604020202020204" pitchFamily="34" charset="0"/>
              <a:buChar char="•"/>
            </a:pPr>
            <a:endParaRPr lang="cs-CZ" dirty="0"/>
          </a:p>
          <a:p>
            <a:pPr lvl="1">
              <a:buFont typeface="Arial" panose="020B0604020202020204" pitchFamily="34" charset="0"/>
              <a:buChar char="•"/>
            </a:pPr>
            <a:endParaRPr lang="cs-CZ" dirty="0"/>
          </a:p>
          <a:p>
            <a:pPr lvl="1">
              <a:buFont typeface="Arial" panose="020B0604020202020204" pitchFamily="34" charset="0"/>
              <a:buChar char="•"/>
            </a:pPr>
            <a:endParaRPr lang="cs-CZ" dirty="0"/>
          </a:p>
        </p:txBody>
      </p:sp>
    </p:spTree>
    <p:extLst>
      <p:ext uri="{BB962C8B-B14F-4D97-AF65-F5344CB8AC3E}">
        <p14:creationId xmlns:p14="http://schemas.microsoft.com/office/powerpoint/2010/main" val="39286208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2476AB2E-EDB3-44F8-8022-7267F18E2F4C}"/>
              </a:ext>
            </a:extLst>
          </p:cNvPr>
          <p:cNvSpPr>
            <a:spLocks noGrp="1"/>
          </p:cNvSpPr>
          <p:nvPr>
            <p:ph type="ctrTitle"/>
          </p:nvPr>
        </p:nvSpPr>
        <p:spPr/>
        <p:txBody>
          <a:bodyPr>
            <a:normAutofit/>
          </a:bodyPr>
          <a:lstStyle/>
          <a:p>
            <a:r>
              <a:rPr lang="cs-CZ" b="1" dirty="0">
                <a:solidFill>
                  <a:srgbClr val="0392C8"/>
                </a:solidFill>
              </a:rPr>
              <a:t>Konkrétní případy</a:t>
            </a:r>
          </a:p>
        </p:txBody>
      </p:sp>
      <p:sp>
        <p:nvSpPr>
          <p:cNvPr id="3" name="Podnadpis 2">
            <a:extLst>
              <a:ext uri="{FF2B5EF4-FFF2-40B4-BE49-F238E27FC236}">
                <a16:creationId xmlns:a16="http://schemas.microsoft.com/office/drawing/2014/main" xmlns="" id="{07C90606-8000-40C0-8675-BFCB119E6C57}"/>
              </a:ext>
            </a:extLst>
          </p:cNvPr>
          <p:cNvSpPr>
            <a:spLocks noGrp="1"/>
          </p:cNvSpPr>
          <p:nvPr>
            <p:ph type="subTitle" idx="1"/>
          </p:nvPr>
        </p:nvSpPr>
        <p:spPr/>
        <p:txBody>
          <a:bodyPr/>
          <a:lstStyle/>
          <a:p>
            <a:endParaRPr lang="cs-CZ"/>
          </a:p>
        </p:txBody>
      </p:sp>
    </p:spTree>
    <p:extLst>
      <p:ext uri="{BB962C8B-B14F-4D97-AF65-F5344CB8AC3E}">
        <p14:creationId xmlns:p14="http://schemas.microsoft.com/office/powerpoint/2010/main" val="375184364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326F21D6-B435-4AF0-A379-B1CA1CAE7419}"/>
              </a:ext>
            </a:extLst>
          </p:cNvPr>
          <p:cNvSpPr>
            <a:spLocks noGrp="1"/>
          </p:cNvSpPr>
          <p:nvPr>
            <p:ph type="title"/>
          </p:nvPr>
        </p:nvSpPr>
        <p:spPr/>
        <p:txBody>
          <a:bodyPr/>
          <a:lstStyle/>
          <a:p>
            <a:r>
              <a:rPr lang="cs-CZ" b="1" dirty="0">
                <a:solidFill>
                  <a:srgbClr val="0392C8"/>
                </a:solidFill>
              </a:rPr>
              <a:t>Zveřejňování zápisů z jednání orgánů obce</a:t>
            </a:r>
          </a:p>
        </p:txBody>
      </p:sp>
      <p:sp>
        <p:nvSpPr>
          <p:cNvPr id="3" name="Zástupný symbol pro obsah 2">
            <a:extLst>
              <a:ext uri="{FF2B5EF4-FFF2-40B4-BE49-F238E27FC236}">
                <a16:creationId xmlns:a16="http://schemas.microsoft.com/office/drawing/2014/main" xmlns="" id="{5111A21D-4ABD-456A-8EEE-39C5E45EE9B8}"/>
              </a:ext>
            </a:extLst>
          </p:cNvPr>
          <p:cNvSpPr>
            <a:spLocks noGrp="1"/>
          </p:cNvSpPr>
          <p:nvPr>
            <p:ph idx="1"/>
          </p:nvPr>
        </p:nvSpPr>
        <p:spPr/>
        <p:txBody>
          <a:bodyPr>
            <a:normAutofit/>
          </a:bodyPr>
          <a:lstStyle/>
          <a:p>
            <a:pPr>
              <a:buFont typeface="Arial" panose="020B0604020202020204" pitchFamily="34" charset="0"/>
              <a:buChar char="•"/>
            </a:pPr>
            <a:r>
              <a:rPr lang="cs-CZ" dirty="0"/>
              <a:t>Obec nemá povinnost zveřejňovat zápisy, ani usnesení z jednání orgánů obce (zastupitelstva, rady)</a:t>
            </a:r>
          </a:p>
          <a:p>
            <a:pPr>
              <a:buFont typeface="Arial" panose="020B0604020202020204" pitchFamily="34" charset="0"/>
              <a:buChar char="•"/>
            </a:pPr>
            <a:r>
              <a:rPr lang="cs-CZ" dirty="0"/>
              <a:t>Jedná se o možnost, kterou dává § 5 odst. 7 informačního zákona – možnost zveřejnit další informací – jedná se o dobrovolné zveřejňování informací</a:t>
            </a:r>
          </a:p>
          <a:p>
            <a:pPr>
              <a:buFont typeface="Arial" panose="020B0604020202020204" pitchFamily="34" charset="0"/>
              <a:buChar char="•"/>
            </a:pPr>
            <a:r>
              <a:rPr lang="cs-CZ" dirty="0"/>
              <a:t>Je třeba se řídit výjimkami stanovenými zákonem (potřeba anonymizace, znečitelnění – osobní údaje, obchodní tajemství atd.)</a:t>
            </a:r>
          </a:p>
          <a:p>
            <a:endParaRPr lang="cs-CZ" dirty="0"/>
          </a:p>
        </p:txBody>
      </p:sp>
    </p:spTree>
    <p:extLst>
      <p:ext uri="{BB962C8B-B14F-4D97-AF65-F5344CB8AC3E}">
        <p14:creationId xmlns:p14="http://schemas.microsoft.com/office/powerpoint/2010/main" val="196955721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326F21D6-B435-4AF0-A379-B1CA1CAE7419}"/>
              </a:ext>
            </a:extLst>
          </p:cNvPr>
          <p:cNvSpPr>
            <a:spLocks noGrp="1"/>
          </p:cNvSpPr>
          <p:nvPr>
            <p:ph type="title"/>
          </p:nvPr>
        </p:nvSpPr>
        <p:spPr/>
        <p:txBody>
          <a:bodyPr/>
          <a:lstStyle/>
          <a:p>
            <a:r>
              <a:rPr lang="cs-CZ" b="1" dirty="0">
                <a:solidFill>
                  <a:srgbClr val="0392C8"/>
                </a:solidFill>
              </a:rPr>
              <a:t>Nahlížení do zápisů a usnesení</a:t>
            </a:r>
          </a:p>
        </p:txBody>
      </p:sp>
      <p:sp>
        <p:nvSpPr>
          <p:cNvPr id="3" name="Zástupný symbol pro obsah 2">
            <a:extLst>
              <a:ext uri="{FF2B5EF4-FFF2-40B4-BE49-F238E27FC236}">
                <a16:creationId xmlns:a16="http://schemas.microsoft.com/office/drawing/2014/main" xmlns="" id="{5111A21D-4ABD-456A-8EEE-39C5E45EE9B8}"/>
              </a:ext>
            </a:extLst>
          </p:cNvPr>
          <p:cNvSpPr>
            <a:spLocks noGrp="1"/>
          </p:cNvSpPr>
          <p:nvPr>
            <p:ph idx="1"/>
          </p:nvPr>
        </p:nvSpPr>
        <p:spPr/>
        <p:txBody>
          <a:bodyPr>
            <a:normAutofit/>
          </a:bodyPr>
          <a:lstStyle/>
          <a:p>
            <a:r>
              <a:rPr lang="cs-CZ" dirty="0"/>
              <a:t>Občan obce starší 18 let, FO starší 18 let, která vlastní v obci nemovitost a cizí státní příslušník starší 18 let, který je v obci hlášen k trvalému pobytu (za podmínky, že tak stanoví mezinárodní smlouva) je oprávněn nahlížet a pořizovat si výpisy z:</a:t>
            </a:r>
          </a:p>
          <a:p>
            <a:pPr lvl="1"/>
            <a:r>
              <a:rPr lang="cs-CZ" dirty="0"/>
              <a:t>Rozpočtu obce, závěrečného účtu obce</a:t>
            </a:r>
          </a:p>
          <a:p>
            <a:pPr lvl="1"/>
            <a:r>
              <a:rPr lang="cs-CZ" dirty="0"/>
              <a:t>Usnesení a zápisů z jednání zastupitelstva</a:t>
            </a:r>
          </a:p>
          <a:p>
            <a:pPr lvl="1"/>
            <a:r>
              <a:rPr lang="cs-CZ" dirty="0"/>
              <a:t>Usnesení rady, výborů zastupitelstva a komisí rady</a:t>
            </a:r>
          </a:p>
          <a:p>
            <a:r>
              <a:rPr lang="cs-CZ" dirty="0"/>
              <a:t>V případě těchto subjektů je nutné nechat je nahlédnout do dokumentů v nepozměněné formě - neanonymizovat</a:t>
            </a:r>
          </a:p>
        </p:txBody>
      </p:sp>
    </p:spTree>
    <p:extLst>
      <p:ext uri="{BB962C8B-B14F-4D97-AF65-F5344CB8AC3E}">
        <p14:creationId xmlns:p14="http://schemas.microsoft.com/office/powerpoint/2010/main" val="270620591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326F21D6-B435-4AF0-A379-B1CA1CAE7419}"/>
              </a:ext>
            </a:extLst>
          </p:cNvPr>
          <p:cNvSpPr>
            <a:spLocks noGrp="1"/>
          </p:cNvSpPr>
          <p:nvPr>
            <p:ph type="title"/>
          </p:nvPr>
        </p:nvSpPr>
        <p:spPr/>
        <p:txBody>
          <a:bodyPr/>
          <a:lstStyle/>
          <a:p>
            <a:r>
              <a:rPr lang="cs-CZ" b="1" dirty="0">
                <a:solidFill>
                  <a:srgbClr val="0392C8"/>
                </a:solidFill>
              </a:rPr>
              <a:t>Poskytování zápisů na základě žádosti podle informačního zákona</a:t>
            </a:r>
          </a:p>
        </p:txBody>
      </p:sp>
      <p:sp>
        <p:nvSpPr>
          <p:cNvPr id="3" name="Zástupný symbol pro obsah 2">
            <a:extLst>
              <a:ext uri="{FF2B5EF4-FFF2-40B4-BE49-F238E27FC236}">
                <a16:creationId xmlns:a16="http://schemas.microsoft.com/office/drawing/2014/main" xmlns="" id="{5111A21D-4ABD-456A-8EEE-39C5E45EE9B8}"/>
              </a:ext>
            </a:extLst>
          </p:cNvPr>
          <p:cNvSpPr>
            <a:spLocks noGrp="1"/>
          </p:cNvSpPr>
          <p:nvPr>
            <p:ph idx="1"/>
          </p:nvPr>
        </p:nvSpPr>
        <p:spPr/>
        <p:txBody>
          <a:bodyPr>
            <a:normAutofit/>
          </a:bodyPr>
          <a:lstStyle/>
          <a:p>
            <a:r>
              <a:rPr lang="cs-CZ" dirty="0"/>
              <a:t>Každý může požadovat poskytnutí zápisu z jednání orgánu obce podle informačního zákona</a:t>
            </a:r>
          </a:p>
          <a:p>
            <a:r>
              <a:rPr lang="cs-CZ" dirty="0"/>
              <a:t>V takovém případě je ovšem nutné dokument anonymizovat popř. znečitelnit, aby odpovídal požadavkům informačního zákona na požadované informace</a:t>
            </a:r>
          </a:p>
          <a:p>
            <a:r>
              <a:rPr lang="cs-CZ" dirty="0"/>
              <a:t>Dle judikatury Nejvyššího správního soudu je povinností obce poskytnout i zápis z jednání rady obce i přes to, že jednání rady není veřejné</a:t>
            </a:r>
          </a:p>
          <a:p>
            <a:endParaRPr lang="cs-CZ" dirty="0"/>
          </a:p>
        </p:txBody>
      </p:sp>
    </p:spTree>
    <p:extLst>
      <p:ext uri="{BB962C8B-B14F-4D97-AF65-F5344CB8AC3E}">
        <p14:creationId xmlns:p14="http://schemas.microsoft.com/office/powerpoint/2010/main" val="308134214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326F21D6-B435-4AF0-A379-B1CA1CAE7419}"/>
              </a:ext>
            </a:extLst>
          </p:cNvPr>
          <p:cNvSpPr>
            <a:spLocks noGrp="1"/>
          </p:cNvSpPr>
          <p:nvPr>
            <p:ph type="title"/>
          </p:nvPr>
        </p:nvSpPr>
        <p:spPr/>
        <p:txBody>
          <a:bodyPr/>
          <a:lstStyle/>
          <a:p>
            <a:r>
              <a:rPr lang="cs-CZ" b="1" dirty="0">
                <a:solidFill>
                  <a:srgbClr val="0392C8"/>
                </a:solidFill>
              </a:rPr>
              <a:t>Veřejnost na jednání orgánů</a:t>
            </a:r>
          </a:p>
        </p:txBody>
      </p:sp>
      <p:sp>
        <p:nvSpPr>
          <p:cNvPr id="3" name="Zástupný symbol pro obsah 2">
            <a:extLst>
              <a:ext uri="{FF2B5EF4-FFF2-40B4-BE49-F238E27FC236}">
                <a16:creationId xmlns:a16="http://schemas.microsoft.com/office/drawing/2014/main" xmlns="" id="{5111A21D-4ABD-456A-8EEE-39C5E45EE9B8}"/>
              </a:ext>
            </a:extLst>
          </p:cNvPr>
          <p:cNvSpPr>
            <a:spLocks noGrp="1"/>
          </p:cNvSpPr>
          <p:nvPr>
            <p:ph idx="1"/>
          </p:nvPr>
        </p:nvSpPr>
        <p:spPr/>
        <p:txBody>
          <a:bodyPr>
            <a:normAutofit/>
          </a:bodyPr>
          <a:lstStyle/>
          <a:p>
            <a:pPr>
              <a:buFont typeface="Arial" panose="020B0604020202020204" pitchFamily="34" charset="0"/>
              <a:buChar char="•"/>
            </a:pPr>
            <a:r>
              <a:rPr lang="cs-CZ" dirty="0"/>
              <a:t>Jednání zastupitelstva obce je vždy veřejné – neexistuje výjimka – pokud by jednání nebylo veřejné, nejednalo by se o jednání zastupitelstva a nemohla by být projevována vůle zastupitelstva jako orgánu</a:t>
            </a:r>
          </a:p>
          <a:p>
            <a:pPr>
              <a:buFont typeface="Arial" panose="020B0604020202020204" pitchFamily="34" charset="0"/>
              <a:buChar char="•"/>
            </a:pPr>
            <a:r>
              <a:rPr lang="cs-CZ" dirty="0"/>
              <a:t>Jednání rady je naopak zásadně neveřejné, rada obce může k jednotlivým bodům přizvat člena zastupitelstva nebo jiné osoby</a:t>
            </a:r>
          </a:p>
          <a:p>
            <a:pPr lvl="1"/>
            <a:r>
              <a:rPr lang="cs-CZ" dirty="0"/>
              <a:t>Neznamená to ovšem, že by výstupy z jednání rady obce byla tajná – viz nutnost zaslat informace podle informačního zákona, není stanovena povinnost mlčenlivosti</a:t>
            </a:r>
          </a:p>
          <a:p>
            <a:pPr lvl="1">
              <a:buFont typeface="Arial" panose="020B0604020202020204" pitchFamily="34" charset="0"/>
              <a:buChar char="•"/>
            </a:pPr>
            <a:endParaRPr lang="cs-CZ" dirty="0"/>
          </a:p>
          <a:p>
            <a:pPr lvl="1">
              <a:buFont typeface="Arial" panose="020B0604020202020204" pitchFamily="34" charset="0"/>
              <a:buChar char="•"/>
            </a:pPr>
            <a:endParaRPr lang="cs-CZ" dirty="0"/>
          </a:p>
          <a:p>
            <a:pPr lvl="1">
              <a:buFont typeface="Arial" panose="020B0604020202020204" pitchFamily="34" charset="0"/>
              <a:buChar char="•"/>
            </a:pPr>
            <a:endParaRPr lang="cs-CZ" dirty="0"/>
          </a:p>
        </p:txBody>
      </p:sp>
    </p:spTree>
    <p:extLst>
      <p:ext uri="{BB962C8B-B14F-4D97-AF65-F5344CB8AC3E}">
        <p14:creationId xmlns:p14="http://schemas.microsoft.com/office/powerpoint/2010/main" val="388756162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326F21D6-B435-4AF0-A379-B1CA1CAE7419}"/>
              </a:ext>
            </a:extLst>
          </p:cNvPr>
          <p:cNvSpPr>
            <a:spLocks noGrp="1"/>
          </p:cNvSpPr>
          <p:nvPr>
            <p:ph type="title"/>
          </p:nvPr>
        </p:nvSpPr>
        <p:spPr/>
        <p:txBody>
          <a:bodyPr/>
          <a:lstStyle/>
          <a:p>
            <a:r>
              <a:rPr lang="cs-CZ" b="1" dirty="0">
                <a:solidFill>
                  <a:srgbClr val="0392C8"/>
                </a:solidFill>
              </a:rPr>
              <a:t>Záznam z jednání orgánu</a:t>
            </a:r>
          </a:p>
        </p:txBody>
      </p:sp>
      <p:sp>
        <p:nvSpPr>
          <p:cNvPr id="3" name="Zástupný symbol pro obsah 2">
            <a:extLst>
              <a:ext uri="{FF2B5EF4-FFF2-40B4-BE49-F238E27FC236}">
                <a16:creationId xmlns:a16="http://schemas.microsoft.com/office/drawing/2014/main" xmlns="" id="{5111A21D-4ABD-456A-8EEE-39C5E45EE9B8}"/>
              </a:ext>
            </a:extLst>
          </p:cNvPr>
          <p:cNvSpPr>
            <a:spLocks noGrp="1"/>
          </p:cNvSpPr>
          <p:nvPr>
            <p:ph idx="1"/>
          </p:nvPr>
        </p:nvSpPr>
        <p:spPr/>
        <p:txBody>
          <a:bodyPr>
            <a:normAutofit/>
          </a:bodyPr>
          <a:lstStyle/>
          <a:p>
            <a:r>
              <a:rPr lang="cs-CZ" dirty="0"/>
              <a:t>Při pořizování záznamu a případném zveřejnění je třeba splnit jak povinnosti na poli ochraně osobních údajů, tak ochrany osobnosti</a:t>
            </a:r>
          </a:p>
          <a:p>
            <a:r>
              <a:rPr lang="cs-CZ" dirty="0"/>
              <a:t>Ochrana osobnosti</a:t>
            </a:r>
          </a:p>
          <a:p>
            <a:pPr lvl="1"/>
            <a:r>
              <a:rPr lang="cs-CZ" dirty="0"/>
              <a:t>K záznamu osob, které vystupují ve věci veřejného zájmu (zastupitelé, osoby vyjadřující se k probírané věci) není třeba souhlas – zákonná licence</a:t>
            </a:r>
          </a:p>
          <a:p>
            <a:pPr lvl="1"/>
            <a:r>
              <a:rPr lang="cs-CZ" dirty="0"/>
              <a:t>Ostatní osoby – k záznamu je třeba souhlas těchto osob</a:t>
            </a:r>
          </a:p>
          <a:p>
            <a:r>
              <a:rPr lang="cs-CZ" dirty="0"/>
              <a:t>Ochrana osobních údajů</a:t>
            </a:r>
          </a:p>
          <a:p>
            <a:pPr lvl="1"/>
            <a:r>
              <a:rPr lang="cs-CZ" dirty="0"/>
              <a:t>Je třeba splnit povinnosti na poli ochrany osobních údajů </a:t>
            </a:r>
            <a:r>
              <a:rPr lang="cs-CZ" dirty="0">
                <a:solidFill>
                  <a:srgbClr val="FF0000"/>
                </a:solidFill>
              </a:rPr>
              <a:t>(viz předchozí webinář) – označení prostoru nahrávání, účel nahrávání a další povinnosti</a:t>
            </a:r>
          </a:p>
          <a:p>
            <a:pPr lvl="1">
              <a:buFont typeface="Arial" panose="020B0604020202020204" pitchFamily="34" charset="0"/>
              <a:buChar char="•"/>
            </a:pPr>
            <a:r>
              <a:rPr lang="cs-CZ" dirty="0"/>
              <a:t>Anonymizace osobních údajů třetích osob</a:t>
            </a:r>
          </a:p>
        </p:txBody>
      </p:sp>
    </p:spTree>
    <p:extLst>
      <p:ext uri="{BB962C8B-B14F-4D97-AF65-F5344CB8AC3E}">
        <p14:creationId xmlns:p14="http://schemas.microsoft.com/office/powerpoint/2010/main" val="260979075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326F21D6-B435-4AF0-A379-B1CA1CAE7419}"/>
              </a:ext>
            </a:extLst>
          </p:cNvPr>
          <p:cNvSpPr>
            <a:spLocks noGrp="1"/>
          </p:cNvSpPr>
          <p:nvPr>
            <p:ph type="title"/>
          </p:nvPr>
        </p:nvSpPr>
        <p:spPr/>
        <p:txBody>
          <a:bodyPr/>
          <a:lstStyle/>
          <a:p>
            <a:r>
              <a:rPr lang="cs-CZ" b="1" dirty="0">
                <a:solidFill>
                  <a:srgbClr val="0392C8"/>
                </a:solidFill>
              </a:rPr>
              <a:t>Právo na informace o životním prostředí</a:t>
            </a:r>
          </a:p>
        </p:txBody>
      </p:sp>
      <p:sp>
        <p:nvSpPr>
          <p:cNvPr id="3" name="Zástupný symbol pro obsah 2">
            <a:extLst>
              <a:ext uri="{FF2B5EF4-FFF2-40B4-BE49-F238E27FC236}">
                <a16:creationId xmlns:a16="http://schemas.microsoft.com/office/drawing/2014/main" xmlns="" id="{5111A21D-4ABD-456A-8EEE-39C5E45EE9B8}"/>
              </a:ext>
            </a:extLst>
          </p:cNvPr>
          <p:cNvSpPr>
            <a:spLocks noGrp="1"/>
          </p:cNvSpPr>
          <p:nvPr>
            <p:ph idx="1"/>
          </p:nvPr>
        </p:nvSpPr>
        <p:spPr/>
        <p:txBody>
          <a:bodyPr>
            <a:normAutofit fontScale="92500" lnSpcReduction="10000"/>
          </a:bodyPr>
          <a:lstStyle/>
          <a:p>
            <a:pPr>
              <a:buFont typeface="Arial" panose="020B0604020202020204" pitchFamily="34" charset="0"/>
              <a:buChar char="•"/>
            </a:pPr>
            <a:r>
              <a:rPr lang="cs-CZ" dirty="0"/>
              <a:t>speciální úprava vůči informačnímu zákonu v zákonu o právu na informace o životním prostředí</a:t>
            </a:r>
          </a:p>
          <a:p>
            <a:pPr>
              <a:buFont typeface="Arial" panose="020B0604020202020204" pitchFamily="34" charset="0"/>
              <a:buChar char="•"/>
            </a:pPr>
            <a:r>
              <a:rPr lang="cs-CZ" dirty="0"/>
              <a:t>Obce jsou povinným subjektem podle tohoto zákona – v rozsahu své působnosti na poli ochrany životního prostředí</a:t>
            </a:r>
          </a:p>
          <a:p>
            <a:pPr>
              <a:buFont typeface="Arial" panose="020B0604020202020204" pitchFamily="34" charset="0"/>
              <a:buChar char="•"/>
            </a:pPr>
            <a:r>
              <a:rPr lang="cs-CZ" dirty="0"/>
              <a:t>Žadatel může navrhnout formu poskytnutí informace</a:t>
            </a:r>
          </a:p>
          <a:p>
            <a:pPr>
              <a:buFont typeface="Arial" panose="020B0604020202020204" pitchFamily="34" charset="0"/>
              <a:buChar char="•"/>
            </a:pPr>
            <a:r>
              <a:rPr lang="cs-CZ" dirty="0"/>
              <a:t>Delší lhůta pro poskytnutí informace – 30 dnů (nejvýše 60 dnů)</a:t>
            </a:r>
          </a:p>
          <a:p>
            <a:pPr>
              <a:buFont typeface="Arial" panose="020B0604020202020204" pitchFamily="34" charset="0"/>
              <a:buChar char="•"/>
            </a:pPr>
            <a:r>
              <a:rPr lang="cs-CZ" dirty="0"/>
              <a:t>Nelze žádat úhradu za mimořádně rozsáhlé vyhledávání informací</a:t>
            </a:r>
          </a:p>
          <a:p>
            <a:pPr>
              <a:buFont typeface="Arial" panose="020B0604020202020204" pitchFamily="34" charset="0"/>
              <a:buChar char="•"/>
            </a:pPr>
            <a:r>
              <a:rPr lang="cs-CZ" dirty="0"/>
              <a:t>Podle § 70 zákona o ochraně přírody a krajiny mají občanská sdružení možnost požadovat po příslušných orgánech (tedy i obcích – např. kácení dřevin), aby byly předem informovány o zamýšlených zásazích a správních řízeních, v nichž mohou být dotčeny zájmy ochrany přírody</a:t>
            </a:r>
          </a:p>
          <a:p>
            <a:pPr lvl="1">
              <a:buFont typeface="Arial" panose="020B0604020202020204" pitchFamily="34" charset="0"/>
              <a:buChar char="•"/>
            </a:pPr>
            <a:endParaRPr lang="cs-CZ" dirty="0"/>
          </a:p>
          <a:p>
            <a:pPr lvl="1">
              <a:buFont typeface="Arial" panose="020B0604020202020204" pitchFamily="34" charset="0"/>
              <a:buChar char="•"/>
            </a:pPr>
            <a:endParaRPr lang="cs-CZ" dirty="0"/>
          </a:p>
        </p:txBody>
      </p:sp>
    </p:spTree>
    <p:extLst>
      <p:ext uri="{BB962C8B-B14F-4D97-AF65-F5344CB8AC3E}">
        <p14:creationId xmlns:p14="http://schemas.microsoft.com/office/powerpoint/2010/main" val="291505609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326F21D6-B435-4AF0-A379-B1CA1CAE7419}"/>
              </a:ext>
            </a:extLst>
          </p:cNvPr>
          <p:cNvSpPr>
            <a:spLocks noGrp="1"/>
          </p:cNvSpPr>
          <p:nvPr>
            <p:ph type="title"/>
          </p:nvPr>
        </p:nvSpPr>
        <p:spPr/>
        <p:txBody>
          <a:bodyPr/>
          <a:lstStyle/>
          <a:p>
            <a:r>
              <a:rPr lang="cs-CZ" b="1" dirty="0">
                <a:solidFill>
                  <a:srgbClr val="0392C8"/>
                </a:solidFill>
              </a:rPr>
              <a:t>Poskytování informací o platu zaměstnanců</a:t>
            </a:r>
          </a:p>
        </p:txBody>
      </p:sp>
      <p:sp>
        <p:nvSpPr>
          <p:cNvPr id="3" name="Zástupný symbol pro obsah 2">
            <a:extLst>
              <a:ext uri="{FF2B5EF4-FFF2-40B4-BE49-F238E27FC236}">
                <a16:creationId xmlns:a16="http://schemas.microsoft.com/office/drawing/2014/main" xmlns="" id="{5111A21D-4ABD-456A-8EEE-39C5E45EE9B8}"/>
              </a:ext>
            </a:extLst>
          </p:cNvPr>
          <p:cNvSpPr>
            <a:spLocks noGrp="1"/>
          </p:cNvSpPr>
          <p:nvPr>
            <p:ph idx="1"/>
          </p:nvPr>
        </p:nvSpPr>
        <p:spPr/>
        <p:txBody>
          <a:bodyPr>
            <a:normAutofit/>
          </a:bodyPr>
          <a:lstStyle/>
          <a:p>
            <a:pPr>
              <a:buFont typeface="Arial" panose="020B0604020202020204" pitchFamily="34" charset="0"/>
              <a:buChar char="•"/>
            </a:pPr>
            <a:r>
              <a:rPr lang="cs-CZ" dirty="0"/>
              <a:t>Podle nálezu ústavního soudu IV. ÚS 1378/16 lze odmítnout vyžádané informace o platu a odměně zaměstnance pokud nejsou splněny tyto podmínky:</a:t>
            </a:r>
          </a:p>
          <a:p>
            <a:pPr lvl="1"/>
            <a:r>
              <a:rPr lang="cs-CZ" dirty="0"/>
              <a:t>Účelem vyžádání je přispět k diskuzi o věcech veřejného zájmu</a:t>
            </a:r>
          </a:p>
          <a:p>
            <a:pPr lvl="1"/>
            <a:r>
              <a:rPr lang="cs-CZ" dirty="0"/>
              <a:t>Informace samotná se týká veřejného zájmu</a:t>
            </a:r>
          </a:p>
          <a:p>
            <a:pPr lvl="1"/>
            <a:r>
              <a:rPr lang="cs-CZ" dirty="0"/>
              <a:t>Žadatel plní úkoly dozoru veřejnost („společenský hlídací pes“)</a:t>
            </a:r>
          </a:p>
          <a:p>
            <a:pPr lvl="1"/>
            <a:r>
              <a:rPr lang="cs-CZ" dirty="0"/>
              <a:t>Informace existuje a je dostupná</a:t>
            </a:r>
          </a:p>
          <a:p>
            <a:r>
              <a:rPr lang="cs-CZ" dirty="0"/>
              <a:t>Ústavní soud aplikuje test proporcionality – požadavek přiměřenosti – povinný subjekt musí v každém případě posuzovat výše uvedená kritéria</a:t>
            </a:r>
          </a:p>
          <a:p>
            <a:pPr lvl="1"/>
            <a:endParaRPr lang="cs-CZ" dirty="0"/>
          </a:p>
          <a:p>
            <a:pPr lvl="1">
              <a:buFont typeface="Arial" panose="020B0604020202020204" pitchFamily="34" charset="0"/>
              <a:buChar char="•"/>
            </a:pPr>
            <a:endParaRPr lang="cs-CZ" dirty="0"/>
          </a:p>
          <a:p>
            <a:pPr lvl="1">
              <a:buFont typeface="Arial" panose="020B0604020202020204" pitchFamily="34" charset="0"/>
              <a:buChar char="•"/>
            </a:pPr>
            <a:endParaRPr lang="cs-CZ" dirty="0"/>
          </a:p>
        </p:txBody>
      </p:sp>
    </p:spTree>
    <p:extLst>
      <p:ext uri="{BB962C8B-B14F-4D97-AF65-F5344CB8AC3E}">
        <p14:creationId xmlns:p14="http://schemas.microsoft.com/office/powerpoint/2010/main" val="79596103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3E7E9BDE-FC2A-4155-995C-AC9763F8A7FF}"/>
              </a:ext>
            </a:extLst>
          </p:cNvPr>
          <p:cNvSpPr>
            <a:spLocks noGrp="1"/>
          </p:cNvSpPr>
          <p:nvPr>
            <p:ph type="title"/>
          </p:nvPr>
        </p:nvSpPr>
        <p:spPr>
          <a:xfrm>
            <a:off x="838200" y="1960660"/>
            <a:ext cx="10515600" cy="1325563"/>
          </a:xfrm>
        </p:spPr>
        <p:txBody>
          <a:bodyPr>
            <a:normAutofit/>
          </a:bodyPr>
          <a:lstStyle/>
          <a:p>
            <a:pPr algn="ctr"/>
            <a:r>
              <a:rPr lang="cs-CZ" sz="6000" b="1" dirty="0">
                <a:solidFill>
                  <a:srgbClr val="0392C8"/>
                </a:solidFill>
              </a:rPr>
              <a:t>DĚKUJI ZA POZORNOST</a:t>
            </a:r>
          </a:p>
        </p:txBody>
      </p:sp>
    </p:spTree>
    <p:extLst>
      <p:ext uri="{BB962C8B-B14F-4D97-AF65-F5344CB8AC3E}">
        <p14:creationId xmlns:p14="http://schemas.microsoft.com/office/powerpoint/2010/main" val="386627566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dirty="0">
                <a:solidFill>
                  <a:srgbClr val="0070C0"/>
                </a:solidFill>
              </a:rPr>
              <a:t>Advokátní kancelář JUDr. Jakuba Blažka</a:t>
            </a:r>
            <a:endParaRPr lang="en-US" dirty="0"/>
          </a:p>
        </p:txBody>
      </p:sp>
      <p:sp>
        <p:nvSpPr>
          <p:cNvPr id="5" name="Zástupný symbol pro obsah 4"/>
          <p:cNvSpPr>
            <a:spLocks noGrp="1"/>
          </p:cNvSpPr>
          <p:nvPr>
            <p:ph idx="1"/>
          </p:nvPr>
        </p:nvSpPr>
        <p:spPr/>
        <p:txBody>
          <a:bodyPr>
            <a:normAutofit/>
          </a:bodyPr>
          <a:lstStyle/>
          <a:p>
            <a:endParaRPr lang="cs-CZ" dirty="0">
              <a:solidFill>
                <a:srgbClr val="0070C0"/>
              </a:solidFill>
              <a:latin typeface="Calibri" panose="020F0502020204030204" pitchFamily="34" charset="0"/>
              <a:hlinkClick r:id="" action="ppaction://noaction"/>
            </a:endParaRPr>
          </a:p>
          <a:p>
            <a:r>
              <a:rPr lang="cs-CZ" dirty="0">
                <a:solidFill>
                  <a:srgbClr val="0070C0"/>
                </a:solidFill>
                <a:latin typeface="+mj-lt"/>
                <a:hlinkClick r:id="" action="ppaction://noaction"/>
              </a:rPr>
              <a:t>www.blazekpartners.cz</a:t>
            </a:r>
          </a:p>
          <a:p>
            <a:r>
              <a:rPr lang="cs-CZ" dirty="0">
                <a:solidFill>
                  <a:srgbClr val="0070C0"/>
                </a:solidFill>
                <a:latin typeface="+mj-lt"/>
                <a:hlinkClick r:id="" action="ppaction://noaction"/>
              </a:rPr>
              <a:t>blazek@blazekpartners.cz</a:t>
            </a:r>
            <a:endParaRPr lang="cs-CZ" dirty="0">
              <a:solidFill>
                <a:srgbClr val="0070C0"/>
              </a:solidFill>
              <a:latin typeface="+mj-lt"/>
            </a:endParaRPr>
          </a:p>
          <a:p>
            <a:r>
              <a:rPr lang="cs-CZ" dirty="0">
                <a:solidFill>
                  <a:srgbClr val="0070C0"/>
                </a:solidFill>
                <a:latin typeface="+mj-lt"/>
              </a:rPr>
              <a:t>+ 420 721 886 021</a:t>
            </a:r>
          </a:p>
          <a:p>
            <a:r>
              <a:rPr lang="cs-CZ" dirty="0">
                <a:solidFill>
                  <a:srgbClr val="0070C0"/>
                </a:solidFill>
                <a:latin typeface="+mj-lt"/>
              </a:rPr>
              <a:t>Na Březince 1232/16, Praha 5, 150 00</a:t>
            </a:r>
          </a:p>
          <a:p>
            <a:endParaRPr lang="cs-CZ" dirty="0">
              <a:solidFill>
                <a:schemeClr val="tx1"/>
              </a:solidFill>
              <a:latin typeface="Calibri" panose="020F0502020204030204" pitchFamily="34" charset="0"/>
            </a:endParaRPr>
          </a:p>
          <a:p>
            <a:endParaRPr lang="cs-CZ" dirty="0"/>
          </a:p>
        </p:txBody>
      </p:sp>
    </p:spTree>
    <p:extLst>
      <p:ext uri="{BB962C8B-B14F-4D97-AF65-F5344CB8AC3E}">
        <p14:creationId xmlns:p14="http://schemas.microsoft.com/office/powerpoint/2010/main" val="1047119618"/>
      </p:ext>
    </p:extLst>
  </p:cSld>
  <p:clrMapOvr>
    <a:masterClrMapping/>
  </p:clrMapOvr>
</p:sld>
</file>

<file path=ppt/theme/theme1.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1453</TotalTime>
  <Words>3134</Words>
  <Application>Microsoft Office PowerPoint</Application>
  <PresentationFormat>Vlastní</PresentationFormat>
  <Paragraphs>298</Paragraphs>
  <Slides>39</Slides>
  <Notes>17</Notes>
  <HiddenSlides>0</HiddenSlides>
  <MMClips>0</MMClips>
  <ScaleCrop>false</ScaleCrop>
  <HeadingPairs>
    <vt:vector size="4" baseType="variant">
      <vt:variant>
        <vt:lpstr>Motiv</vt:lpstr>
      </vt:variant>
      <vt:variant>
        <vt:i4>1</vt:i4>
      </vt:variant>
      <vt:variant>
        <vt:lpstr>Nadpisy snímků</vt:lpstr>
      </vt:variant>
      <vt:variant>
        <vt:i4>39</vt:i4>
      </vt:variant>
    </vt:vector>
  </HeadingPairs>
  <TitlesOfParts>
    <vt:vector size="40" baseType="lpstr">
      <vt:lpstr>Motiv Office</vt:lpstr>
      <vt:lpstr>Projekt „Podpora vzdělávání volených zástupců obcí I. typu“ reg. č. CZ.03.4.74/0.0/0.0/16_033/0002997 je spolufinancován z EU.</vt:lpstr>
      <vt:lpstr>Transparentní obec - zpřístupňování informací vč. zákona o svobodném přístupu k informacím</vt:lpstr>
      <vt:lpstr>Právní předpisy</vt:lpstr>
      <vt:lpstr>Transparentní obec</vt:lpstr>
      <vt:lpstr>Poskytování informací podle informačního zákona</vt:lpstr>
      <vt:lpstr>Poskytování informací podle informačního zákona</vt:lpstr>
      <vt:lpstr>Žádosti podle informačního zákona</vt:lpstr>
      <vt:lpstr>Žádost</vt:lpstr>
      <vt:lpstr>Postup při vyřizování žádosti</vt:lpstr>
      <vt:lpstr>Postup při vyřizování žádosti – poskytnutí informace</vt:lpstr>
      <vt:lpstr>Licenční a podlicenční smlouvy</vt:lpstr>
      <vt:lpstr>Zveřejňování informace poskytnuté na žádost</vt:lpstr>
      <vt:lpstr>Odložení žádosti</vt:lpstr>
      <vt:lpstr>Odmítnutí žádosti</vt:lpstr>
      <vt:lpstr>Odmítnutí žádosti - rozhodnutí</vt:lpstr>
      <vt:lpstr>Stížnost</vt:lpstr>
      <vt:lpstr>Hrazení nákladů</vt:lpstr>
      <vt:lpstr>Výše úhrady nákladů - sazebník</vt:lpstr>
      <vt:lpstr>Povinně zveřejňované informace podle informačního zákona</vt:lpstr>
      <vt:lpstr>Povinné zveřejňování informací</vt:lpstr>
      <vt:lpstr>Povinně zveřejňované informace</vt:lpstr>
      <vt:lpstr>Povinné zveřejňování informací</vt:lpstr>
      <vt:lpstr>Výroční zpráva</vt:lpstr>
      <vt:lpstr>Dobrovolně zveřejňované informace</vt:lpstr>
      <vt:lpstr>Dobrovolné zveřejňování informací</vt:lpstr>
      <vt:lpstr>Registr smluv</vt:lpstr>
      <vt:lpstr>Uveřejňování smluv v registru smluv</vt:lpstr>
      <vt:lpstr>Důsledky uveřejňování smluv v registru smluv</vt:lpstr>
      <vt:lpstr>Výjimky z uveřejňování smluv</vt:lpstr>
      <vt:lpstr>Konkrétní případy</vt:lpstr>
      <vt:lpstr>Zveřejňování zápisů z jednání orgánů obce</vt:lpstr>
      <vt:lpstr>Nahlížení do zápisů a usnesení</vt:lpstr>
      <vt:lpstr>Poskytování zápisů na základě žádosti podle informačního zákona</vt:lpstr>
      <vt:lpstr>Veřejnost na jednání orgánů</vt:lpstr>
      <vt:lpstr>Záznam z jednání orgánu</vt:lpstr>
      <vt:lpstr>Právo na informace o životním prostředí</vt:lpstr>
      <vt:lpstr>Poskytování informací o platu zaměstnanců</vt:lpstr>
      <vt:lpstr>DĚKUJI ZA POZORNOST</vt:lpstr>
      <vt:lpstr>Advokátní kancelář JUDr. Jakuba Blažka</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Projekt „Podpora vzdělávání volených zástupců obcí I. typu“ reg. č. CZ.03.4.74/0.0/0.0/16_033/0002997 je spolufinancován z EU.</dc:title>
  <dc:creator>Studenti</dc:creator>
  <cp:lastModifiedBy>JUDr. Jakub Blažek</cp:lastModifiedBy>
  <cp:revision>101</cp:revision>
  <dcterms:created xsi:type="dcterms:W3CDTF">2018-03-08T20:43:18Z</dcterms:created>
  <dcterms:modified xsi:type="dcterms:W3CDTF">2018-04-13T07:24:00Z</dcterms:modified>
</cp:coreProperties>
</file>