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49" r:id="rId2"/>
    <p:sldId id="258" r:id="rId3"/>
    <p:sldId id="262" r:id="rId4"/>
    <p:sldId id="265" r:id="rId5"/>
    <p:sldId id="266" r:id="rId6"/>
    <p:sldId id="275" r:id="rId7"/>
    <p:sldId id="271" r:id="rId8"/>
    <p:sldId id="272" r:id="rId9"/>
    <p:sldId id="283" r:id="rId10"/>
    <p:sldId id="309" r:id="rId11"/>
    <p:sldId id="310" r:id="rId12"/>
    <p:sldId id="261" r:id="rId13"/>
    <p:sldId id="311" r:id="rId14"/>
    <p:sldId id="313" r:id="rId15"/>
    <p:sldId id="324" r:id="rId16"/>
    <p:sldId id="312" r:id="rId17"/>
    <p:sldId id="315" r:id="rId18"/>
    <p:sldId id="316" r:id="rId19"/>
    <p:sldId id="325" r:id="rId20"/>
    <p:sldId id="317" r:id="rId21"/>
    <p:sldId id="326" r:id="rId22"/>
    <p:sldId id="320" r:id="rId23"/>
    <p:sldId id="327" r:id="rId24"/>
    <p:sldId id="329" r:id="rId25"/>
    <p:sldId id="328" r:id="rId26"/>
    <p:sldId id="330" r:id="rId27"/>
    <p:sldId id="333" r:id="rId28"/>
    <p:sldId id="335" r:id="rId29"/>
    <p:sldId id="321" r:id="rId30"/>
    <p:sldId id="336" r:id="rId31"/>
    <p:sldId id="348" r:id="rId32"/>
    <p:sldId id="346" r:id="rId33"/>
    <p:sldId id="347" r:id="rId3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6201" autoAdjust="0"/>
  </p:normalViewPr>
  <p:slideViewPr>
    <p:cSldViewPr snapToGrid="0">
      <p:cViewPr varScale="1">
        <p:scale>
          <a:sx n="88" d="100"/>
          <a:sy n="88" d="100"/>
        </p:scale>
        <p:origin x="-147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03DC9-1668-4DAA-9EE3-1571FBB70CDE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8E1352-27FC-4A25-B747-FB0E58E61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3546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764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628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FE29D-397F-4C82-8F03-1A1D7021C44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0423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FE29D-397F-4C82-8F03-1A1D7021C448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30585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MOŽNO ODKÁZAT NA PŘEDCHOZÍ WEBINÁŘE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6735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Povinným subjektem</a:t>
            </a:r>
            <a:r>
              <a:rPr lang="cs-CZ" baseline="0" dirty="0" smtClean="0"/>
              <a:t> je i </a:t>
            </a:r>
            <a:r>
              <a:rPr lang="cs-CZ" baseline="0" dirty="0" err="1" smtClean="0"/>
              <a:t>přísp</a:t>
            </a:r>
            <a:r>
              <a:rPr lang="cs-CZ" baseline="0" dirty="0" smtClean="0"/>
              <a:t>. </a:t>
            </a:r>
            <a:r>
              <a:rPr lang="cs-CZ" baseline="0" dirty="0" err="1" smtClean="0"/>
              <a:t>Org</a:t>
            </a:r>
            <a:r>
              <a:rPr lang="cs-CZ" baseline="0" dirty="0" smtClean="0"/>
              <a:t>. Nebo PO kde obec 50% +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4366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Test proporcionality – kritérium vhodnosti ( schopnost opatření dosáhnout výsledku), potřebnost (pouze prostředek nejšetrnější), přiměřenosti (újma na základním právu nesmí být nepřiměřená ve vztahu k zamýšlenému cíli), vážení základních práv (kterému dát přednost, s co nejmenším zásahem do druhého)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2143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369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456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91845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7344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6137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30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93740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5834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07867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2741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E1352-27FC-4A25-B747-FB0E58E61199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0053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FE29D-397F-4C82-8F03-1A1D7021C448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72955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FE29D-397F-4C82-8F03-1A1D7021C448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57438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969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6ACC397-0852-48B0-8841-95750D5BDA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A29153D2-CBE1-419F-A6FA-B33BE28C04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1764DADA-A6A4-43E3-8007-27C5A7BD2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E858126B-2E1C-40F1-8F22-661C3608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9CAAAAF4-40A8-4FAF-B815-45BBF35B7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3086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9A84F31-E386-401F-A72F-134B2B1A3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B05AF21-357C-4DA1-8D05-06C8124F49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00486C6A-269C-4958-82EB-C17C188EA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CC479AC1-CF2F-48AD-AB77-95175BCA4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40E5C36A-A5B8-4D7B-9F85-986E016DC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07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EEB781B-A99C-430E-8315-14BB6A712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112B1DAA-6652-4859-97E7-0FE46BF860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D62753BE-07E5-416B-A40D-13EA12A72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2C9660A2-8057-4323-9C7B-7F9ECA7A0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DF225271-EDF4-496F-B6DA-5F0532BEA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775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D950173-3E39-4F6C-BF77-22F85F896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7407335C-6CC1-4A2A-8D3E-DE045D3C86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F332375E-F7FE-489C-A4A1-753CDF6FD2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A6A667B0-218C-4D72-B0BE-29E6BBA8B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C3E5A179-83D5-4EE2-9F1E-470D5F6CD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4904824F-3E10-4118-955F-C52AA4B52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7534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B93000C-ACDF-404D-97B4-97BEC1892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7ACE3335-822F-4F2B-BE0D-CF1682362A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3D85A23D-0E10-41AC-86F9-276A243C9C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="" xmlns:a16="http://schemas.microsoft.com/office/drawing/2014/main" id="{9B28F555-1055-46F2-B3A8-F80FD8C48C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="" xmlns:a16="http://schemas.microsoft.com/office/drawing/2014/main" id="{05FF6A81-6FC0-406C-8A9D-CA3A27A702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="" xmlns:a16="http://schemas.microsoft.com/office/drawing/2014/main" id="{68686C40-E95A-4A4A-BEDD-FBFFBE62A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="" xmlns:a16="http://schemas.microsoft.com/office/drawing/2014/main" id="{0591EDA6-E8A9-4BB5-845E-96CB291AE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="" xmlns:a16="http://schemas.microsoft.com/office/drawing/2014/main" id="{E4B01D0A-6E52-45EC-9887-A6DCB2169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7752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DF2D1F5-46BC-4E5E-9E83-5D7418100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="" xmlns:a16="http://schemas.microsoft.com/office/drawing/2014/main" id="{C5BCF45C-4824-42C2-B344-4916E14A6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="" xmlns:a16="http://schemas.microsoft.com/office/drawing/2014/main" id="{AF49E2B2-08CC-4074-80AA-1E55A42D8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18CCC27F-1660-4BB5-BD33-8B36D3C17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928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="" xmlns:a16="http://schemas.microsoft.com/office/drawing/2014/main" id="{E16076BC-77F5-4EF6-B23C-60869C78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="" xmlns:a16="http://schemas.microsoft.com/office/drawing/2014/main" id="{6EA39528-2C5B-4FE2-BB8B-07D8B727E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="" xmlns:a16="http://schemas.microsoft.com/office/drawing/2014/main" id="{390C0EB9-F3EE-4825-AF06-D343B698D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8130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C1F5695-4310-49EC-8A7A-E7C9A7EED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036B1B0-5468-494F-9273-F69D53147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="" xmlns:a16="http://schemas.microsoft.com/office/drawing/2014/main" id="{3253C66B-7438-4A18-A067-FA077B970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18C3A58E-749B-4E78-8C23-07CBAF4DC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CE36BA3D-B20B-41EC-B036-AE5222819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F5F0BE01-95E7-4FCF-A77B-674198CA4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538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BDC3045-C1BC-4A93-B072-3D175C13F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="" xmlns:a16="http://schemas.microsoft.com/office/drawing/2014/main" id="{8D9370C6-E7E3-4148-A747-EA4373305B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="" xmlns:a16="http://schemas.microsoft.com/office/drawing/2014/main" id="{25498FB9-808A-4D4E-8C63-D3C243E46B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09B1D9FD-B357-4216-98CC-DAA4A96D1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71B16F82-CAC0-423A-81E9-CE77A15B7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DE4A580E-284B-4A95-8CE1-333967805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785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A434AA2-FB7B-410F-8625-83D3F363A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0547FEF4-B30A-410E-93C7-8245B3C0DA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4E84029D-E6DC-43D0-B334-5C4E3E0E0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E97EDC37-3347-45C7-A074-4E818A8DB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99AC2A3D-5EB8-4932-83F0-D57D70E25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419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="" xmlns:a16="http://schemas.microsoft.com/office/drawing/2014/main" id="{AE2D4A8F-2205-4722-8D38-B13482B3CB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FD37C526-5213-42C0-BCE8-4435035498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D49C7A84-ABC1-4EFC-ABD5-7896B7E7D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CF5865E5-4ECD-4A65-9561-C5619083B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FF506B4B-62FC-4E6B-BA91-7D3E85248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808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="" xmlns:a16="http://schemas.microsoft.com/office/drawing/2014/main" id="{9303B537-11AE-4002-B1BC-3EF4945F2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47390255-3EF4-4D95-9E81-D096C69FE8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DDB7D204-0824-472C-85AF-EF0573234B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76E7D-0B19-42DD-A784-554BBDBDFC30}" type="datetimeFigureOut">
              <a:rPr lang="cs-CZ" smtClean="0"/>
              <a:t>18.05.2018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0F03DFF6-0E77-4E67-9ADB-5EB020559E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41452207-36A2-4F68-AC30-DCE4B78FE0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90031-20FB-4B0B-94A6-A524248C6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3098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1849438"/>
          </a:xfrm>
        </p:spPr>
        <p:txBody>
          <a:bodyPr/>
          <a:lstStyle/>
          <a:p>
            <a:pPr lvl="0"/>
            <a:r>
              <a:rPr lang="cs-CZ" sz="2000" b="1" dirty="0"/>
              <a:t>Projekt „Podpora vzdělávání volených zástupců obcí I. typu“ </a:t>
            </a:r>
            <a:r>
              <a:rPr lang="cs-CZ" sz="2000" b="1" dirty="0" err="1"/>
              <a:t>reg</a:t>
            </a:r>
            <a:r>
              <a:rPr lang="cs-CZ" sz="2000" b="1"/>
              <a:t>. č. CZ.03.4.74/0.0/0.0/16_033/0002997 je spolufinancován z EU.</a:t>
            </a:r>
            <a:endParaRPr lang="cs-CZ" sz="2000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227292"/>
            <a:ext cx="9731191" cy="2487707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cs-CZ" sz="3500" dirty="0"/>
              <a:t>Webinář na téma </a:t>
            </a:r>
          </a:p>
          <a:p>
            <a:pPr lvl="0">
              <a:lnSpc>
                <a:spcPct val="80000"/>
              </a:lnSpc>
            </a:pPr>
            <a:r>
              <a:rPr lang="cs-CZ" sz="3500" dirty="0"/>
              <a:t>GDPR – vliv na poskytování informací veřejnosti</a:t>
            </a:r>
          </a:p>
          <a:p>
            <a:pPr lvl="0">
              <a:lnSpc>
                <a:spcPct val="80000"/>
              </a:lnSpc>
            </a:pPr>
            <a:r>
              <a:rPr lang="cs-CZ" sz="2000" dirty="0"/>
              <a:t>Webinář je realizován v rámci aktivity Metodicko-právní poradenství (vzdělávání), která je součástí projektu „Podpora volených zástupců obcí I. typu“.</a:t>
            </a:r>
          </a:p>
        </p:txBody>
      </p:sp>
      <p:pic>
        <p:nvPicPr>
          <p:cNvPr id="4" name="Obrázek 6" descr="W:\PUBLICITA\VIZUÁLNÍ_IDENTITA\loga\OPZ\logo_OPZ_barevn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750755" y="1242751"/>
            <a:ext cx="4690067" cy="9719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934602" y="1206843"/>
            <a:ext cx="1733400" cy="971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4092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Právní předpisy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Zákon č. 106/1999 Sb., o svobodném přístupu k informacím (informační zákon)</a:t>
            </a:r>
          </a:p>
          <a:p>
            <a:r>
              <a:rPr lang="cs-CZ" dirty="0">
                <a:solidFill>
                  <a:schemeClr val="tx1"/>
                </a:solidFill>
              </a:rPr>
              <a:t>Nařízení Evropského parlamentu a Rady (EU) č. 2016/679 ze dne 27. dubna 2016 o ochraně fyzických osob v souvislosti se zpracováním osobních údajů a o volném pohybu těchto údajů a o zrušení směrnice 95/46/ES (obecné nařízení o ochraně osobních údajů – GDPR)</a:t>
            </a:r>
          </a:p>
          <a:p>
            <a:r>
              <a:rPr lang="cs-CZ" dirty="0">
                <a:solidFill>
                  <a:schemeClr val="tx1"/>
                </a:solidFill>
              </a:rPr>
              <a:t>zákon č. 101/2000 Sb., o ochraně osobních údajů (ZOOÚ)</a:t>
            </a:r>
          </a:p>
          <a:p>
            <a:r>
              <a:rPr lang="cs-CZ" dirty="0">
                <a:solidFill>
                  <a:schemeClr val="tx1"/>
                </a:solidFill>
              </a:rPr>
              <a:t>zákon č. 128/2000 Sb., zákon o obcích (</a:t>
            </a:r>
            <a:r>
              <a:rPr lang="cs-CZ" dirty="0" err="1">
                <a:solidFill>
                  <a:schemeClr val="tx1"/>
                </a:solidFill>
              </a:rPr>
              <a:t>OZř</a:t>
            </a:r>
            <a:r>
              <a:rPr lang="cs-CZ" dirty="0">
                <a:solidFill>
                  <a:schemeClr val="tx1"/>
                </a:solidFill>
              </a:rPr>
              <a:t>)</a:t>
            </a:r>
            <a:r>
              <a:rPr lang="cs-CZ" dirty="0">
                <a:solidFill>
                  <a:srgbClr val="FF0000"/>
                </a:solidFill>
              </a:rPr>
              <a:t> </a:t>
            </a:r>
          </a:p>
          <a:p>
            <a:r>
              <a:rPr lang="cs-CZ" dirty="0"/>
              <a:t>(návrh nového zákona o zpracování osobních údajů), (návrh novely </a:t>
            </a:r>
            <a:r>
              <a:rPr lang="cs-CZ" dirty="0" smtClean="0"/>
              <a:t>informačního </a:t>
            </a:r>
            <a:r>
              <a:rPr lang="cs-CZ" dirty="0"/>
              <a:t>zákona)</a:t>
            </a:r>
          </a:p>
          <a:p>
            <a:r>
              <a:rPr lang="cs-CZ" dirty="0">
                <a:solidFill>
                  <a:schemeClr val="tx1"/>
                </a:solidFill>
              </a:rPr>
              <a:t>Zákon č. 89/2012 Sb. Občanský zákoník </a:t>
            </a:r>
            <a:r>
              <a:rPr lang="cs-CZ" dirty="0"/>
              <a:t>(OZ)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02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solidFill>
                  <a:srgbClr val="0392C8"/>
                </a:solidFill>
              </a:rPr>
              <a:t>GDPR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tx1"/>
                </a:solidFill>
              </a:rPr>
              <a:t>Nařízení č. 2016/679  General Data </a:t>
            </a:r>
            <a:r>
              <a:rPr lang="cs-CZ" b="1" dirty="0" err="1">
                <a:solidFill>
                  <a:schemeClr val="tx1"/>
                </a:solidFill>
              </a:rPr>
              <a:t>Protection</a:t>
            </a: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b="1" dirty="0" err="1">
                <a:solidFill>
                  <a:schemeClr val="tx1"/>
                </a:solidFill>
              </a:rPr>
              <a:t>Regulation</a:t>
            </a:r>
            <a:r>
              <a:rPr lang="cs-CZ" b="1" dirty="0">
                <a:solidFill>
                  <a:schemeClr val="tx1"/>
                </a:solidFill>
              </a:rPr>
              <a:t> (GDPR) = </a:t>
            </a:r>
            <a:r>
              <a:rPr lang="cs-CZ" dirty="0">
                <a:solidFill>
                  <a:schemeClr val="tx1"/>
                </a:solidFill>
              </a:rPr>
              <a:t>Obecné nařízení o ochraně osobních údajů</a:t>
            </a:r>
          </a:p>
          <a:p>
            <a:r>
              <a:rPr lang="cs-CZ" dirty="0">
                <a:solidFill>
                  <a:schemeClr val="tx1"/>
                </a:solidFill>
              </a:rPr>
              <a:t>nové nařízení z dílny EU</a:t>
            </a:r>
          </a:p>
          <a:p>
            <a:r>
              <a:rPr lang="cs-CZ" dirty="0">
                <a:solidFill>
                  <a:schemeClr val="tx1"/>
                </a:solidFill>
              </a:rPr>
              <a:t>účinnost ve všech členských státech EU a EHP (Island, Norsko, Lichtenštejnsko) od 25.5.2018</a:t>
            </a:r>
          </a:p>
          <a:p>
            <a:r>
              <a:rPr lang="cs-CZ" dirty="0">
                <a:solidFill>
                  <a:schemeClr val="tx1"/>
                </a:solidFill>
              </a:rPr>
              <a:t>přímo závazné v celém rozsahu, není třeba implementace</a:t>
            </a:r>
          </a:p>
          <a:p>
            <a:r>
              <a:rPr lang="cs-CZ" dirty="0">
                <a:solidFill>
                  <a:schemeClr val="tx1"/>
                </a:solidFill>
              </a:rPr>
              <a:t>část zákona o ochraně OÚ se ruší (ZOOU)</a:t>
            </a:r>
          </a:p>
          <a:p>
            <a:r>
              <a:rPr lang="cs-CZ" dirty="0">
                <a:solidFill>
                  <a:schemeClr val="tx1"/>
                </a:solidFill>
              </a:rPr>
              <a:t>připravuje se nový zákon o zpracování OÚ (ZZOU), který bude doplňovat nařízení</a:t>
            </a:r>
          </a:p>
          <a:p>
            <a:endParaRPr lang="cs-CZ" sz="3100" dirty="0"/>
          </a:p>
        </p:txBody>
      </p:sp>
    </p:spTree>
    <p:extLst>
      <p:ext uri="{BB962C8B-B14F-4D97-AF65-F5344CB8AC3E}">
        <p14:creationId xmlns:p14="http://schemas.microsoft.com/office/powerpoint/2010/main" val="249827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A2DF6A6-3D6D-40C2-ADF8-E9F4C1EF4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Osobní údaje - definice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C0C8B18B-9A8A-40DB-83F0-94B137C0F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Definice pojmů - čl. 4 GDPR, § 4 ZOOÚ</a:t>
            </a:r>
          </a:p>
          <a:p>
            <a:r>
              <a:rPr lang="cs-CZ" dirty="0"/>
              <a:t>Osobní údaj – informace týkající se určeného/identifikovaného nebo určitelného/</a:t>
            </a:r>
            <a:r>
              <a:rPr lang="cs-CZ" b="1" dirty="0"/>
              <a:t>identifikovatelného</a:t>
            </a:r>
            <a:r>
              <a:rPr lang="cs-CZ" dirty="0"/>
              <a:t> subjektu údajů – reálná možnost zjištění identity ze shromážděných údajů/ na jejich základě</a:t>
            </a:r>
          </a:p>
          <a:p>
            <a:r>
              <a:rPr lang="cs-CZ" dirty="0"/>
              <a:t>Subjekt osobních údajů – fyzická osoba, k níž se údaje vztahují</a:t>
            </a:r>
          </a:p>
          <a:p>
            <a:r>
              <a:rPr lang="cs-CZ" dirty="0"/>
              <a:t>Zpracováním – jakákoliv operace nebo soustava operací s osobními údaji, které správce nebo zpracovatel systematicky provádějí (např. shromažďování, ukládání na nosiče, </a:t>
            </a:r>
            <a:r>
              <a:rPr lang="cs-CZ" b="1" u="sng" dirty="0"/>
              <a:t>zpřístupňování</a:t>
            </a:r>
            <a:r>
              <a:rPr lang="cs-CZ" dirty="0"/>
              <a:t>,…)</a:t>
            </a:r>
          </a:p>
          <a:p>
            <a:r>
              <a:rPr lang="cs-CZ" dirty="0"/>
              <a:t>Správce – subjekt, který určuje účel a prostředky zpracování OÚ</a:t>
            </a:r>
          </a:p>
          <a:p>
            <a:r>
              <a:rPr lang="cs-CZ" dirty="0"/>
              <a:t>Zpracovatel – subjekt, který na základě zákona nebo pověření správcem zpracovává OÚ</a:t>
            </a:r>
          </a:p>
        </p:txBody>
      </p:sp>
    </p:spTree>
    <p:extLst>
      <p:ext uri="{BB962C8B-B14F-4D97-AF65-F5344CB8AC3E}">
        <p14:creationId xmlns:p14="http://schemas.microsoft.com/office/powerpoint/2010/main" val="153427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Rozdíl v definicích v GDPR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>
                <a:solidFill>
                  <a:schemeClr val="tx1"/>
                </a:solidFill>
              </a:rPr>
              <a:t>GDPR zavádí některé nové pojmy</a:t>
            </a:r>
          </a:p>
          <a:p>
            <a:pPr lvl="1"/>
            <a:r>
              <a:rPr lang="cs-CZ" b="1" dirty="0">
                <a:solidFill>
                  <a:schemeClr val="tx1"/>
                </a:solidFill>
              </a:rPr>
              <a:t>Profilování</a:t>
            </a:r>
          </a:p>
          <a:p>
            <a:pPr lvl="2"/>
            <a:r>
              <a:rPr lang="cs-CZ" dirty="0">
                <a:solidFill>
                  <a:schemeClr val="tx1"/>
                </a:solidFill>
              </a:rPr>
              <a:t>jakákoli forma automatizovaného zpracování osobních údajů </a:t>
            </a:r>
          </a:p>
          <a:p>
            <a:pPr lvl="2"/>
            <a:r>
              <a:rPr lang="cs-CZ" dirty="0">
                <a:solidFill>
                  <a:schemeClr val="tx1"/>
                </a:solidFill>
              </a:rPr>
              <a:t>použití OÚ k hodnocení nebo odhadu osobních aspektů </a:t>
            </a:r>
          </a:p>
          <a:p>
            <a:pPr lvl="2"/>
            <a:r>
              <a:rPr lang="cs-CZ" dirty="0">
                <a:solidFill>
                  <a:schemeClr val="tx1"/>
                </a:solidFill>
              </a:rPr>
              <a:t>ekonomické situace, zdravotního stavu, osobních preferencí, zájmů, spolehlivosti, chování, místa, kde se nachází, nebo pohybu; </a:t>
            </a:r>
          </a:p>
          <a:p>
            <a:pPr lvl="1"/>
            <a:r>
              <a:rPr lang="cs-CZ" b="1" dirty="0" err="1">
                <a:solidFill>
                  <a:schemeClr val="tx1"/>
                </a:solidFill>
              </a:rPr>
              <a:t>Pseudonymizace</a:t>
            </a:r>
            <a:r>
              <a:rPr lang="cs-CZ" b="1" dirty="0">
                <a:solidFill>
                  <a:schemeClr val="tx1"/>
                </a:solidFill>
              </a:rPr>
              <a:t> </a:t>
            </a:r>
          </a:p>
          <a:p>
            <a:pPr lvl="2"/>
            <a:r>
              <a:rPr lang="cs-CZ" dirty="0">
                <a:solidFill>
                  <a:schemeClr val="tx1"/>
                </a:solidFill>
              </a:rPr>
              <a:t>zpracování osobních údajů tak, že již nemohou být přiřazeny konkrétnímu subjektu údajů bez použití dodatečných informací,  nelze na základě nich přímo identifikovat osobu</a:t>
            </a:r>
          </a:p>
          <a:p>
            <a:pPr lvl="2"/>
            <a:r>
              <a:rPr lang="cs-CZ" dirty="0">
                <a:solidFill>
                  <a:schemeClr val="tx1"/>
                </a:solidFill>
              </a:rPr>
              <a:t>př. přirazení čísla osobě</a:t>
            </a:r>
          </a:p>
          <a:p>
            <a:pPr lvl="1"/>
            <a:r>
              <a:rPr lang="cs-CZ" b="1" dirty="0" smtClean="0">
                <a:solidFill>
                  <a:schemeClr val="tx1"/>
                </a:solidFill>
              </a:rPr>
              <a:t>Evidence</a:t>
            </a:r>
            <a:endParaRPr lang="cs-CZ" b="1" dirty="0">
              <a:solidFill>
                <a:schemeClr val="tx1"/>
              </a:solidFill>
            </a:endParaRPr>
          </a:p>
          <a:p>
            <a:pPr lvl="2"/>
            <a:r>
              <a:rPr lang="cs-CZ" dirty="0">
                <a:solidFill>
                  <a:schemeClr val="tx1"/>
                </a:solidFill>
              </a:rPr>
              <a:t>strukturovaný soubor OÚ přístupných podle zvláštních kritérií; </a:t>
            </a:r>
          </a:p>
          <a:p>
            <a:pPr lvl="1"/>
            <a:r>
              <a:rPr lang="cs-CZ" b="1" dirty="0">
                <a:solidFill>
                  <a:schemeClr val="tx1"/>
                </a:solidFill>
              </a:rPr>
              <a:t>Porušení zabezpečení osobních údajů</a:t>
            </a:r>
          </a:p>
          <a:p>
            <a:pPr lvl="2"/>
            <a:r>
              <a:rPr lang="cs-CZ" dirty="0">
                <a:solidFill>
                  <a:schemeClr val="tx1"/>
                </a:solidFill>
              </a:rPr>
              <a:t>porušení zabezpečení, které vede k náhodnému nebo protiprávnímu zničení, ztrátě, změně nebo neoprávněnému poskytnutí nebo zpřístupnění přenášených, uložených nebo jinak zpracovávaných osobních údajů; 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080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Zásady zpracovávání OÚ dle GDPR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100" dirty="0">
                <a:solidFill>
                  <a:schemeClr val="tx1"/>
                </a:solidFill>
              </a:rPr>
              <a:t>odpovědnost správce - musí být doloženo jejich dodržování</a:t>
            </a:r>
          </a:p>
          <a:p>
            <a:r>
              <a:rPr lang="cs-CZ" sz="3100" b="1" dirty="0">
                <a:solidFill>
                  <a:schemeClr val="tx1"/>
                </a:solidFill>
              </a:rPr>
              <a:t>Zákonnost </a:t>
            </a:r>
            <a:r>
              <a:rPr lang="cs-CZ" sz="3100" dirty="0">
                <a:solidFill>
                  <a:schemeClr val="tx1"/>
                </a:solidFill>
              </a:rPr>
              <a:t>= pro zákonný účel</a:t>
            </a:r>
          </a:p>
          <a:p>
            <a:r>
              <a:rPr lang="cs-CZ" sz="3100" b="1" dirty="0">
                <a:solidFill>
                  <a:schemeClr val="tx1"/>
                </a:solidFill>
              </a:rPr>
              <a:t>Korektnost a transparentnost </a:t>
            </a:r>
            <a:r>
              <a:rPr lang="cs-CZ" sz="3100" dirty="0">
                <a:solidFill>
                  <a:schemeClr val="tx1"/>
                </a:solidFill>
              </a:rPr>
              <a:t>= všechny informace a sdělení týkající se zpracování osobních údajů musí být snadno přístupné a srozumitelné a podávané za použití jasných a jednoduchých jazykových prostředků</a:t>
            </a:r>
          </a:p>
          <a:p>
            <a:r>
              <a:rPr lang="cs-CZ" sz="3100" b="1" dirty="0">
                <a:solidFill>
                  <a:schemeClr val="tx1"/>
                </a:solidFill>
              </a:rPr>
              <a:t>Účelové omezení </a:t>
            </a:r>
            <a:r>
              <a:rPr lang="cs-CZ" sz="3100" dirty="0">
                <a:solidFill>
                  <a:schemeClr val="tx1"/>
                </a:solidFill>
              </a:rPr>
              <a:t>= konkrétní a jednoznačný účel zpracování, předem definovaný</a:t>
            </a:r>
          </a:p>
          <a:p>
            <a:r>
              <a:rPr lang="cs-CZ" sz="3100" b="1" dirty="0">
                <a:solidFill>
                  <a:schemeClr val="tx1"/>
                </a:solidFill>
              </a:rPr>
              <a:t>Minimalizace údajů </a:t>
            </a:r>
            <a:r>
              <a:rPr lang="cs-CZ" sz="3100" dirty="0">
                <a:solidFill>
                  <a:schemeClr val="tx1"/>
                </a:solidFill>
              </a:rPr>
              <a:t>= OÚ přiměřené</a:t>
            </a:r>
          </a:p>
          <a:p>
            <a:r>
              <a:rPr lang="cs-CZ" sz="3100" b="1" dirty="0">
                <a:solidFill>
                  <a:schemeClr val="tx1"/>
                </a:solidFill>
              </a:rPr>
              <a:t>Přesnost</a:t>
            </a:r>
            <a:r>
              <a:rPr lang="cs-CZ" sz="3100" dirty="0">
                <a:solidFill>
                  <a:schemeClr val="tx1"/>
                </a:solidFill>
              </a:rPr>
              <a:t> = oprava nebo výmaz nepřesných údajů, aktualizační procesy</a:t>
            </a:r>
          </a:p>
          <a:p>
            <a:r>
              <a:rPr lang="cs-CZ" sz="3100" b="1" dirty="0">
                <a:solidFill>
                  <a:schemeClr val="tx1"/>
                </a:solidFill>
              </a:rPr>
              <a:t>Omezení uložení </a:t>
            </a:r>
            <a:r>
              <a:rPr lang="cs-CZ" sz="3100" dirty="0">
                <a:solidFill>
                  <a:schemeClr val="tx1"/>
                </a:solidFill>
              </a:rPr>
              <a:t>= doba omezena na minimum = lhůty pro výmaz, přezkum, následně převedeny na formu, která neumožňuje identifikaci nebo zlikvidovány</a:t>
            </a:r>
          </a:p>
          <a:p>
            <a:r>
              <a:rPr lang="cs-CZ" sz="3100" b="1" dirty="0">
                <a:solidFill>
                  <a:schemeClr val="tx1"/>
                </a:solidFill>
              </a:rPr>
              <a:t>Integrita a důvěrnost </a:t>
            </a:r>
            <a:r>
              <a:rPr lang="cs-CZ" sz="3100" dirty="0">
                <a:solidFill>
                  <a:schemeClr val="tx1"/>
                </a:solidFill>
              </a:rPr>
              <a:t>= obrana proti neoprávněnému přístupu a použití, takovým způsobem, aby chráněny před kompromitací z vnějšku</a:t>
            </a:r>
          </a:p>
        </p:txBody>
      </p:sp>
    </p:spTree>
    <p:extLst>
      <p:ext uri="{BB962C8B-B14F-4D97-AF65-F5344CB8AC3E}">
        <p14:creationId xmlns:p14="http://schemas.microsoft.com/office/powerpoint/2010/main" val="211682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Kdy lze OÚ zpracovávat podle GDPR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4200" dirty="0"/>
              <a:t>Zákonnost zpracování = zpracovávat OÚ lze pouze v případě, že k tomu je alespoň jeden z právních titulů (jinak protiprávní): </a:t>
            </a:r>
          </a:p>
          <a:p>
            <a:pPr lvl="1"/>
            <a:r>
              <a:rPr lang="cs-CZ" sz="4200" b="1" dirty="0"/>
              <a:t>Splnění smlouvy</a:t>
            </a:r>
            <a:r>
              <a:rPr lang="cs-CZ" sz="4200" dirty="0"/>
              <a:t>, kde smluvní stranou je subjekt údajů (včetně přípravy této smlouvy)</a:t>
            </a:r>
          </a:p>
          <a:p>
            <a:pPr lvl="1"/>
            <a:r>
              <a:rPr lang="cs-CZ" sz="4200" b="1" dirty="0"/>
              <a:t>Splnění právní povinnosti </a:t>
            </a:r>
          </a:p>
          <a:p>
            <a:pPr lvl="2"/>
            <a:r>
              <a:rPr lang="cs-CZ" sz="4200" dirty="0"/>
              <a:t>př. povinnost zaměstnavatele předávat osobní údaje příslušné zdravotní </a:t>
            </a:r>
            <a:r>
              <a:rPr lang="cs-CZ" sz="4200" dirty="0" smtClean="0"/>
              <a:t>pojišťovně, povinnosti stanovené podle 106/1999 Sb. </a:t>
            </a:r>
          </a:p>
          <a:p>
            <a:pPr lvl="1"/>
            <a:r>
              <a:rPr lang="cs-CZ" sz="4200" b="1" dirty="0" smtClean="0"/>
              <a:t>Ochrana životně důležitých zájmů FO - </a:t>
            </a:r>
            <a:r>
              <a:rPr lang="cs-CZ" sz="4200" dirty="0" smtClean="0"/>
              <a:t>pouze za účelem předejití vzniku újmy na životě subjektu údajů nebo jiné osoby</a:t>
            </a:r>
          </a:p>
          <a:p>
            <a:pPr lvl="2"/>
            <a:r>
              <a:rPr lang="cs-CZ" sz="4200" dirty="0" smtClean="0"/>
              <a:t>př</a:t>
            </a:r>
            <a:r>
              <a:rPr lang="cs-CZ" sz="4200" dirty="0"/>
              <a:t>. oběť autonehody v bezvědomí, lékař prohlédne jeho osobní věci, údaje z OP si opíše</a:t>
            </a:r>
          </a:p>
          <a:p>
            <a:pPr lvl="1"/>
            <a:r>
              <a:rPr lang="cs-CZ" sz="4200" b="1" dirty="0"/>
              <a:t>Splnění úkolu správcem prováděným ve veřejném zájmu </a:t>
            </a:r>
            <a:r>
              <a:rPr lang="cs-CZ" sz="4200" dirty="0"/>
              <a:t>nebo při výkonu veřejné moci</a:t>
            </a:r>
          </a:p>
          <a:p>
            <a:pPr lvl="2"/>
            <a:r>
              <a:rPr lang="cs-CZ" sz="4200" dirty="0"/>
              <a:t>Správce není pověřen, ale je požádán o zpracování třetí osobou, která je pověřena výkonem veřejné moci nebo úkolem ve veřejném </a:t>
            </a:r>
            <a:r>
              <a:rPr lang="cs-CZ" sz="4200" dirty="0" smtClean="0"/>
              <a:t>zájmu</a:t>
            </a:r>
            <a:endParaRPr lang="cs-CZ" sz="4200" dirty="0"/>
          </a:p>
          <a:p>
            <a:pPr lvl="1"/>
            <a:r>
              <a:rPr lang="cs-CZ" sz="4200" b="1" dirty="0"/>
              <a:t>Zpracování nezbytné pro účely oprávněných zájmů </a:t>
            </a:r>
            <a:r>
              <a:rPr lang="cs-CZ" sz="4200" dirty="0"/>
              <a:t>správce, třetí strany (přednost zájmy subjektu údajů)</a:t>
            </a:r>
          </a:p>
          <a:p>
            <a:pPr lvl="2"/>
            <a:r>
              <a:rPr lang="cs-CZ" sz="4200" dirty="0"/>
              <a:t>př. vymáhání nároku z nesplněné smlouvy</a:t>
            </a:r>
          </a:p>
          <a:p>
            <a:pPr lvl="1"/>
            <a:r>
              <a:rPr lang="cs-CZ" sz="4200" b="1" dirty="0" smtClean="0"/>
              <a:t>Souhlas</a:t>
            </a:r>
            <a:r>
              <a:rPr lang="cs-CZ" sz="4200" dirty="0" smtClean="0"/>
              <a:t> </a:t>
            </a:r>
            <a:r>
              <a:rPr lang="cs-CZ" sz="4200" dirty="0"/>
              <a:t>subjektu údajů s zpracováním (přísné podmínky, lépe využít jiný titul)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58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Kdy lze OÚ zpracovávat podle GDPR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Základ pro zpracování pro splnění právní povinnosti, veřejného zájmu a výkonu veřejné moci musí stanovit právo EU nebo čl. státu.</a:t>
            </a:r>
          </a:p>
          <a:p>
            <a:r>
              <a:rPr lang="cs-CZ" dirty="0">
                <a:solidFill>
                  <a:schemeClr val="tx1"/>
                </a:solidFill>
              </a:rPr>
              <a:t>Zároveň je třeba mít na paměti, že i v případě, že správce pro zpracování nemusí získávat souhlas a může spoléhat na nějaký jiný právní titul, musí řádně plnit všechny ostatní povinnosti z Nařízení, tedy zejména informační povinnost dle čl. 13 či 14 Nařízení.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66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GDPR – práva subjektu údajů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tx1"/>
                </a:solidFill>
              </a:rPr>
              <a:t>Jednotlivá práva subjektů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Právo na informace – upraveno v ZOOÚ 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Právo na přístup – upraveno v ZOOÚ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Právo na opravu – upraveno v ZOOÚ</a:t>
            </a:r>
          </a:p>
          <a:p>
            <a:pPr lvl="1">
              <a:lnSpc>
                <a:spcPct val="100000"/>
              </a:lnSpc>
              <a:spcBef>
                <a:spcPct val="20000"/>
              </a:spcBef>
            </a:pPr>
            <a:r>
              <a:rPr lang="cs-CZ" dirty="0">
                <a:solidFill>
                  <a:prstClr val="black"/>
                </a:solidFill>
              </a:rPr>
              <a:t>Právo na výmaz</a:t>
            </a:r>
          </a:p>
          <a:p>
            <a:pPr lvl="1">
              <a:lnSpc>
                <a:spcPct val="100000"/>
              </a:lnSpc>
              <a:spcBef>
                <a:spcPct val="20000"/>
              </a:spcBef>
            </a:pPr>
            <a:r>
              <a:rPr lang="cs-CZ" dirty="0">
                <a:solidFill>
                  <a:prstClr val="black"/>
                </a:solidFill>
              </a:rPr>
              <a:t>Právo na omezení zpracování</a:t>
            </a:r>
          </a:p>
          <a:p>
            <a:pPr lvl="1">
              <a:lnSpc>
                <a:spcPct val="100000"/>
              </a:lnSpc>
              <a:spcBef>
                <a:spcPct val="20000"/>
              </a:spcBef>
            </a:pPr>
            <a:r>
              <a:rPr lang="cs-CZ" dirty="0">
                <a:solidFill>
                  <a:prstClr val="black"/>
                </a:solidFill>
              </a:rPr>
              <a:t>Právo na přenositelnost údajů</a:t>
            </a:r>
          </a:p>
          <a:p>
            <a:pPr lvl="1">
              <a:lnSpc>
                <a:spcPct val="100000"/>
              </a:lnSpc>
              <a:spcBef>
                <a:spcPct val="20000"/>
              </a:spcBef>
            </a:pPr>
            <a:r>
              <a:rPr lang="cs-CZ" dirty="0">
                <a:solidFill>
                  <a:prstClr val="black"/>
                </a:solidFill>
              </a:rPr>
              <a:t>Právo vznést námitku – upraveno v ZOOÚ</a:t>
            </a:r>
          </a:p>
          <a:p>
            <a:pPr lvl="1">
              <a:lnSpc>
                <a:spcPct val="100000"/>
              </a:lnSpc>
              <a:spcBef>
                <a:spcPct val="20000"/>
              </a:spcBef>
            </a:pPr>
            <a:r>
              <a:rPr lang="cs-CZ" dirty="0">
                <a:solidFill>
                  <a:prstClr val="black"/>
                </a:solidFill>
              </a:rPr>
              <a:t>Právo nebýt předmětem automatizovaného rozhodování – upraveno v ZOOÚ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cs-CZ" dirty="0">
                <a:solidFill>
                  <a:prstClr val="black"/>
                </a:solidFill>
              </a:rPr>
              <a:t>Většina práv subjektů je obsažena již v ZOOÚ</a:t>
            </a:r>
          </a:p>
          <a:p>
            <a:pPr marL="342900" lvl="0" indent="-34290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endParaRPr lang="cs-CZ" sz="30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41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Povinnosti správce podle GDPR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Vést záznamy o činnostech zpracování čl. 30 GDPR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Spolupráce s dozorovým úřadem – čl. 31 GDPR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Zavést odpovídající zabezpečení – čl. 32 GDPR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Ohlašování případu porušení zabezpečení osobních údajů dozorovému úřadu – čl.  33 GDPR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Oznamování případu porušení zabezpečení OÚ subjektu údajů - čl. 34 GDPR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Posouzení vlivu na ochranu osobních údajů – čl. 35 GDPR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Předchozí konzultace – čl. 36 GDPR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Ustavení pověřence pro ochranu osobních údajů – čl. 37 GDPR</a:t>
            </a:r>
          </a:p>
        </p:txBody>
      </p:sp>
    </p:spTree>
    <p:extLst>
      <p:ext uri="{BB962C8B-B14F-4D97-AF65-F5344CB8AC3E}">
        <p14:creationId xmlns:p14="http://schemas.microsoft.com/office/powerpoint/2010/main" val="150544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Poskytování informací veřejnosti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042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Poskytování informací podle informačního zákona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Obce, jakožto územně samosprávné celky mají povinnost poskytovat informace podle informačního zákona - § 2 odst. 1 informačního zákona</a:t>
            </a:r>
          </a:p>
          <a:p>
            <a:r>
              <a:rPr lang="cs-CZ" dirty="0"/>
              <a:t>Povinnost se netýká dotazů na názory, budoucí rozhodnutí nebo vytváření nových informací</a:t>
            </a:r>
          </a:p>
          <a:p>
            <a:r>
              <a:rPr lang="cs-CZ" dirty="0"/>
              <a:t>V tomto zákoně rozlišujeme poskytování informací</a:t>
            </a:r>
          </a:p>
          <a:p>
            <a:pPr lvl="1"/>
            <a:r>
              <a:rPr lang="cs-CZ" dirty="0"/>
              <a:t>Na žádost  - § 4a informačního zákona</a:t>
            </a:r>
          </a:p>
          <a:p>
            <a:pPr lvl="1"/>
            <a:r>
              <a:rPr lang="cs-CZ" dirty="0"/>
              <a:t>Povinné zveřejňování informací- § 5 odst. 1 informačního zákona</a:t>
            </a:r>
          </a:p>
          <a:p>
            <a:pPr lvl="1"/>
            <a:r>
              <a:rPr lang="cs-CZ" dirty="0"/>
              <a:t>Dobrovolné zveřejňovaní informací - § 5 odst. 7 informačního zákona</a:t>
            </a:r>
          </a:p>
          <a:p>
            <a:r>
              <a:rPr lang="cs-CZ" dirty="0"/>
              <a:t>Povinnost poskytovat různé informace může být stanovena i v jiném zákonu (kde může být upraven i postup pro toto poskytování) nebo naopak může být stanoveno, že některé informace nelze poskytnout</a:t>
            </a:r>
          </a:p>
        </p:txBody>
      </p:sp>
    </p:spTree>
    <p:extLst>
      <p:ext uri="{BB962C8B-B14F-4D97-AF65-F5344CB8AC3E}">
        <p14:creationId xmlns:p14="http://schemas.microsoft.com/office/powerpoint/2010/main" val="63204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Právo na informace a ochrana osobních údajů, osobnosti a soukromí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Obě jsou ústavně chráněnými právy – zaručená Listinou základních práv a svobod</a:t>
            </a:r>
          </a:p>
          <a:p>
            <a:pPr lvl="1"/>
            <a:r>
              <a:rPr lang="cs-CZ" dirty="0"/>
              <a:t>Omezení musí být nezbytné a stanovené zákonem</a:t>
            </a:r>
          </a:p>
          <a:p>
            <a:pPr lvl="1"/>
            <a:r>
              <a:rPr lang="cs-CZ" dirty="0"/>
              <a:t>Pokud by veřejný zájem zcela jistě přesahoval potřebu ochrany informace, bylo by na místě ji poskytnout, i kdyby neexistoval zákonný důvod</a:t>
            </a:r>
          </a:p>
          <a:p>
            <a:r>
              <a:rPr lang="cs-CZ" dirty="0"/>
              <a:t>Test proporcionality (veřejného zájmu) – aplikuje se, pokud se práva dostanou do rozporu</a:t>
            </a:r>
          </a:p>
          <a:p>
            <a:r>
              <a:rPr lang="cs-CZ" dirty="0"/>
              <a:t>Osobní údaje se podle § 8 informačního zákona poskytují jen v souladu s právními předpisy upravujícími jejich ochranu (GDPR, ZOOÚ)</a:t>
            </a:r>
          </a:p>
          <a:p>
            <a:r>
              <a:rPr lang="cs-CZ" dirty="0"/>
              <a:t>Poskytování informací je zpracováním osobních údajů</a:t>
            </a:r>
          </a:p>
          <a:p>
            <a:r>
              <a:rPr lang="cs-CZ" dirty="0"/>
              <a:t>Prolomení práva na ochranu osobnosti a veřejných projevů – pořízení na základě zákona k úřednímu účelu, veřejné vystoupení ve věci veřejného zájmu</a:t>
            </a:r>
          </a:p>
        </p:txBody>
      </p:sp>
    </p:spTree>
    <p:extLst>
      <p:ext uri="{BB962C8B-B14F-4D97-AF65-F5344CB8AC3E}">
        <p14:creationId xmlns:p14="http://schemas.microsoft.com/office/powerpoint/2010/main" val="417080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Konkrétní případy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395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Co je a není možné poskytnou (osobní údaj)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038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Informace o docházce zaměstnanců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Informace o docházce do zaměstnání není osobní a soukromý údaj – je nutné ji na žádost poskytnout</a:t>
            </a:r>
          </a:p>
          <a:p>
            <a:r>
              <a:rPr lang="cs-CZ" dirty="0"/>
              <a:t>Pokud by součástí této informace byly informace osobní povahy – odmítnutí poskytnutí těchto informací </a:t>
            </a:r>
          </a:p>
        </p:txBody>
      </p:sp>
    </p:spTree>
    <p:extLst>
      <p:ext uri="{BB962C8B-B14F-4D97-AF65-F5344CB8AC3E}">
        <p14:creationId xmlns:p14="http://schemas.microsoft.com/office/powerpoint/2010/main" val="382874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Profesní životopisy zaměstnanců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Profesní životopis se nestává „veřejnou záležitostí“, pokud byl poslán do výběrového řízení</a:t>
            </a:r>
          </a:p>
          <a:p>
            <a:r>
              <a:rPr lang="cs-CZ" dirty="0"/>
              <a:t>Odlišovat údaje kontaktní a identifikační (nesmí být poskytnuty) a údaje popisné – vzdělání, praxe,… (mohou být poskytnuty)</a:t>
            </a:r>
          </a:p>
          <a:p>
            <a:r>
              <a:rPr lang="cs-CZ" dirty="0"/>
              <a:t>I údaje popisné mohou být za určitých okolností osobními údaji – osoba na základě nich bude identifikovatelná</a:t>
            </a:r>
          </a:p>
        </p:txBody>
      </p:sp>
    </p:spTree>
    <p:extLst>
      <p:ext uri="{BB962C8B-B14F-4D97-AF65-F5344CB8AC3E}">
        <p14:creationId xmlns:p14="http://schemas.microsoft.com/office/powerpoint/2010/main" val="171090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Služební hodnocení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Služební hodnocení zpravidla obsahuje citlivé osobní údaje</a:t>
            </a:r>
          </a:p>
          <a:p>
            <a:r>
              <a:rPr lang="cs-CZ" dirty="0"/>
              <a:t>Není možné poskytnout podle informačního zákona</a:t>
            </a:r>
          </a:p>
        </p:txBody>
      </p:sp>
    </p:spTree>
    <p:extLst>
      <p:ext uri="{BB962C8B-B14F-4D97-AF65-F5344CB8AC3E}">
        <p14:creationId xmlns:p14="http://schemas.microsoft.com/office/powerpoint/2010/main" val="266754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Poskytování osobních údajů o veřejně činné osobě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576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Údaje  vypovídající o funkčním a pracovním zařazení, vzdělání a dosažené praxi, profesní minulosti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Zejm. informace o útvaru zařazení, odboru, nadřízeném, vedoucím zaměstnanci, zda řídí jiné zaměstnance</a:t>
            </a:r>
          </a:p>
          <a:p>
            <a:r>
              <a:rPr lang="cs-CZ" dirty="0" smtClean="0"/>
              <a:t>Zájem </a:t>
            </a:r>
            <a:r>
              <a:rPr lang="cs-CZ" dirty="0"/>
              <a:t>nad zveřejněním informace o dosaženém vzdělání a praxi zaměstnance převažuje nad zájmem na ochraně soukromí</a:t>
            </a:r>
          </a:p>
          <a:p>
            <a:r>
              <a:rPr lang="cs-CZ" dirty="0"/>
              <a:t>Informace o profesní minulosti se nedotýkají výrazně soukromého života – je možné je poskytnout</a:t>
            </a:r>
          </a:p>
          <a:p>
            <a:r>
              <a:rPr lang="cs-CZ" dirty="0" smtClean="0"/>
              <a:t>GDPR </a:t>
            </a:r>
            <a:r>
              <a:rPr lang="cs-CZ" dirty="0"/>
              <a:t>tento důvod vypouští, ovšem povinnost poskytnout tyto informace je obsažena v novele informačního zákona</a:t>
            </a:r>
          </a:p>
        </p:txBody>
      </p:sp>
    </p:spTree>
    <p:extLst>
      <p:ext uri="{BB962C8B-B14F-4D97-AF65-F5344CB8AC3E}">
        <p14:creationId xmlns:p14="http://schemas.microsoft.com/office/powerpoint/2010/main" val="735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Poskytování informací jako plnění povinnosti obce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92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Poskytování informací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V informačním zákoně odkaz na předpisy upravující ochranu osobních údajů - § 8a informačního zákona</a:t>
            </a:r>
          </a:p>
          <a:p>
            <a:r>
              <a:rPr lang="cs-CZ" dirty="0"/>
              <a:t>Informační zákon stanoví povinnost poskytovat informace veřejnosti</a:t>
            </a:r>
          </a:p>
          <a:p>
            <a:r>
              <a:rPr lang="cs-CZ" dirty="0"/>
              <a:t>V § 5 odst. 2 písm. a) ZOOÚ zase stanoveno oprávnění zpracovávat osobní údaje pokud je to nezbytné pro plnění právní povinnosti správce – obdobný důvod zpracování i v GDPR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8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Poskytování základních osobních údajů o příjemcích veřejných prostředků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10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Poskytování informací o platu zaměstnanců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Průlomový judikát IV. ÚS 1378/2018 – překonal dosavadní judikaturu NSS, že informace o platech se zásadně poskytují podle § 8b informačního zákona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Podle nálezu ústavního soudu IV. ÚS 1378/16 lze odmítnout vyžádané informace o platu a odměně zaměstnance pokud nejsou splněny tyto podmínky:</a:t>
            </a:r>
          </a:p>
          <a:p>
            <a:pPr lvl="1"/>
            <a:r>
              <a:rPr lang="cs-CZ" dirty="0"/>
              <a:t>Účelem vyžádání je přispět k diskuzi o věcech veřejného zájmu</a:t>
            </a:r>
          </a:p>
          <a:p>
            <a:pPr lvl="1"/>
            <a:r>
              <a:rPr lang="cs-CZ" dirty="0"/>
              <a:t>Informace samotná se týká veřejného zájmu</a:t>
            </a:r>
          </a:p>
          <a:p>
            <a:pPr lvl="1"/>
            <a:r>
              <a:rPr lang="cs-CZ" dirty="0"/>
              <a:t>Žadatel plní úkoly dozoru veřejnost („společenský hlídací pes“)</a:t>
            </a:r>
          </a:p>
          <a:p>
            <a:pPr lvl="1"/>
            <a:r>
              <a:rPr lang="cs-CZ" dirty="0"/>
              <a:t>Informace existuje a je dostupná</a:t>
            </a:r>
          </a:p>
          <a:p>
            <a:r>
              <a:rPr lang="cs-CZ" dirty="0"/>
              <a:t>Ústavní soud aplikuje test proporcionality – požadavek přiměřenosti – povinný subjekt musí v každém případě posuzovat výše uvedená kritéria</a:t>
            </a:r>
          </a:p>
          <a:p>
            <a:pPr lvl="1"/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186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Poskytování informací o platu zaměstnanců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Ministerstvo vnitra v návaznosti na rozhodnutí ÚS vydalo metodické doporučení k poskytování informací o platech a odměnách</a:t>
            </a:r>
          </a:p>
          <a:p>
            <a:pPr lvl="1"/>
            <a:r>
              <a:rPr lang="cs-CZ" dirty="0"/>
              <a:t>Platový test je nutný provádět bez ohledu na pracovní pozici osob</a:t>
            </a:r>
          </a:p>
          <a:p>
            <a:r>
              <a:rPr lang="cs-CZ" dirty="0"/>
              <a:t>Kroky: </a:t>
            </a:r>
          </a:p>
          <a:p>
            <a:pPr lvl="1"/>
            <a:r>
              <a:rPr lang="cs-CZ" dirty="0"/>
              <a:t>Posouzení zda je opravdu požadována informace o platu (zda nebude stačit anonymizovaná informace  - ne o platech konkrétní osoby)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Posouzení osoby žadatele a účelu požadovaných informací – pokud je neuvede v žádosti je nutno vyzvat k doplnění s odkazem na požadavky ÚS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Prověření splnění požadavků ÚS pro poskytnutí informace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Poskytnutí informace/odmítnutí žádosti</a:t>
            </a:r>
          </a:p>
        </p:txBody>
      </p:sp>
    </p:spTree>
    <p:extLst>
      <p:ext uri="{BB962C8B-B14F-4D97-AF65-F5344CB8AC3E}">
        <p14:creationId xmlns:p14="http://schemas.microsoft.com/office/powerpoint/2010/main" val="79596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solidFill>
                  <a:srgbClr val="0392C8"/>
                </a:solidFill>
              </a:rPr>
              <a:t>Ochrana osobních údajů a poskytování informací z průběhu jednání orgánu obce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6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Informování o návrhu jednání zastupitelstva a o záměru disponovat s majetkem obce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Informování o návrhu jednání zastupitelstva a zveřejnění záměru disponovat s majetkem obce – zákonná povinnost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Jedná se o zpřístupnění neomezenému okruhu osob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Je třeba informovat pouze o obsahu věci, bez uvádění konkrétních osob, či uvedení pouze iniciál jména a obec bydliště osoby</a:t>
            </a:r>
          </a:p>
          <a:p>
            <a:r>
              <a:rPr lang="cs-CZ" dirty="0"/>
              <a:t>Oproti tomu sdělení osobních údajů v průběhu jednání zastupitelstva – žádoucí předpoklad výkonu veřejné správy</a:t>
            </a:r>
          </a:p>
          <a:p>
            <a:pPr lvl="1"/>
            <a:r>
              <a:rPr lang="cs-CZ" dirty="0"/>
              <a:t>Jedná se o zveřejnění pouze omezenému okruhu osob</a:t>
            </a:r>
          </a:p>
        </p:txBody>
      </p:sp>
    </p:spTree>
    <p:extLst>
      <p:ext uri="{BB962C8B-B14F-4D97-AF65-F5344CB8AC3E}">
        <p14:creationId xmlns:p14="http://schemas.microsoft.com/office/powerpoint/2010/main" val="334876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Pořizování záznamů z jednání zastupitelstva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Důležitost stanoveného účelu zpracování</a:t>
            </a:r>
          </a:p>
          <a:p>
            <a:r>
              <a:rPr lang="cs-CZ" dirty="0"/>
              <a:t>Podklad pro vyhotovení zápisu, popř. vyřízení námitek členů zastupitelstva proti zápisu – jedná se o plnění zákonné povinnosti</a:t>
            </a:r>
          </a:p>
          <a:p>
            <a:pPr lvl="1"/>
            <a:r>
              <a:rPr lang="cs-CZ" dirty="0"/>
              <a:t>Stanovení doby – doba nutná pro pořízení zápisu/vyřízení námitek</a:t>
            </a:r>
          </a:p>
          <a:p>
            <a:r>
              <a:rPr lang="cs-CZ" dirty="0"/>
              <a:t>Informování veřejnosti o činnosti - § 97 </a:t>
            </a:r>
            <a:r>
              <a:rPr lang="cs-CZ" dirty="0" err="1"/>
              <a:t>OZř</a:t>
            </a:r>
            <a:endParaRPr lang="cs-CZ" dirty="0"/>
          </a:p>
          <a:p>
            <a:pPr lvl="1"/>
            <a:r>
              <a:rPr lang="cs-CZ" dirty="0"/>
              <a:t>Před zveřejněním </a:t>
            </a:r>
            <a:r>
              <a:rPr lang="cs-CZ" dirty="0" smtClean="0"/>
              <a:t>anonymizovat?</a:t>
            </a:r>
            <a:endParaRPr lang="cs-CZ" dirty="0"/>
          </a:p>
          <a:p>
            <a:pPr lvl="1"/>
            <a:r>
              <a:rPr lang="cs-CZ" dirty="0" smtClean="0"/>
              <a:t>stanovení </a:t>
            </a:r>
            <a:r>
              <a:rPr lang="cs-CZ" dirty="0"/>
              <a:t>doby zpracování (např. funkční období zastupitelstva)</a:t>
            </a:r>
          </a:p>
          <a:p>
            <a:r>
              <a:rPr lang="cs-CZ" dirty="0"/>
              <a:t>Je třeba splnit všechny ostatní povinnosti vyplývající z právních předpisů (např. informační povinnost, zabezpečení zpracování, námitky ad.)</a:t>
            </a:r>
          </a:p>
        </p:txBody>
      </p:sp>
    </p:spTree>
    <p:extLst>
      <p:ext uri="{BB962C8B-B14F-4D97-AF65-F5344CB8AC3E}">
        <p14:creationId xmlns:p14="http://schemas.microsoft.com/office/powerpoint/2010/main" val="403671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Přímý přenos z jednání zastupitelstva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Nedochází ke zpracování osobních údajů</a:t>
            </a:r>
          </a:p>
          <a:p>
            <a:r>
              <a:rPr lang="cs-CZ" dirty="0"/>
              <a:t>Úprava ochrany osobních údajů se nepoužije</a:t>
            </a:r>
          </a:p>
        </p:txBody>
      </p:sp>
    </p:spTree>
    <p:extLst>
      <p:ext uri="{BB962C8B-B14F-4D97-AF65-F5344CB8AC3E}">
        <p14:creationId xmlns:p14="http://schemas.microsoft.com/office/powerpoint/2010/main" val="102620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Zpřístupňování a zveřejňování OÚ z jednání zastupitelstev a rad obcí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Rozlišení dvou situací </a:t>
            </a:r>
          </a:p>
          <a:p>
            <a:pPr lvl="1"/>
            <a:r>
              <a:rPr lang="cs-CZ" dirty="0"/>
              <a:t>Zpřístupnění osobám oprávněným podle nahlédnout do dokumentů podle zákona (např. § 16 odst. 2 písm. e) zákona o obcích) – neanonymizovat </a:t>
            </a:r>
          </a:p>
          <a:p>
            <a:pPr lvl="1"/>
            <a:r>
              <a:rPr lang="cs-CZ" dirty="0"/>
              <a:t>Zveřejnění širokému okruhu osob (např. zpřístupnění na webových stránkách)  nebo podávání informací podle zákona 106/1999 Sb. o svobodném přístupu k informacím</a:t>
            </a:r>
          </a:p>
          <a:p>
            <a:pPr lvl="2"/>
            <a:r>
              <a:rPr lang="cs-CZ" dirty="0"/>
              <a:t>Je třeba anonymizovat, případně omezit rozsah OÚ ve zveřejňované verzi dokumentu</a:t>
            </a:r>
          </a:p>
          <a:p>
            <a:pPr lvl="3"/>
            <a:r>
              <a:rPr lang="cs-CZ" dirty="0"/>
              <a:t>§ 8a zákona 106/1999 Sb. o svobodném přístupu k informacím</a:t>
            </a:r>
          </a:p>
          <a:p>
            <a:pPr lvl="2"/>
            <a:r>
              <a:rPr lang="cs-CZ" dirty="0"/>
              <a:t>Vhodné uvést, že jde o anonymizovanou (zkrácenou) verzi</a:t>
            </a:r>
          </a:p>
        </p:txBody>
      </p:sp>
    </p:spTree>
    <p:extLst>
      <p:ext uri="{BB962C8B-B14F-4D97-AF65-F5344CB8AC3E}">
        <p14:creationId xmlns:p14="http://schemas.microsoft.com/office/powerpoint/2010/main" val="140266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Shrnutí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="" xmlns:a16="http://schemas.microsoft.com/office/drawing/2014/main" id="{E0EEABA0-0A01-4B9E-B6F7-0AB4295BB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 zásadě nedochází k velkým změnám v této oblasti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530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E7E9BDE-FC2A-4155-995C-AC9763F8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06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solidFill>
                  <a:srgbClr val="0392C8"/>
                </a:solidFill>
              </a:rPr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386627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70C0"/>
                </a:solidFill>
              </a:rPr>
              <a:t>Advokátní kancelář JUDr. Jakuba Blažka</a:t>
            </a:r>
            <a:endParaRPr lang="en-US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>
              <a:solidFill>
                <a:srgbClr val="0070C0"/>
              </a:solidFill>
              <a:latin typeface="Calibri" panose="020F0502020204030204" pitchFamily="34" charset="0"/>
              <a:hlinkClick r:id="" action="ppaction://noaction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www.blazekpartners.cz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blazek@blazekpartners.cz</a:t>
            </a:r>
            <a:endParaRPr lang="cs-CZ" dirty="0">
              <a:solidFill>
                <a:srgbClr val="0070C0"/>
              </a:solidFill>
              <a:latin typeface="+mj-lt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+ 420 721 886 021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Na Březince 1232/16, Praha 5, 150 00</a:t>
            </a:r>
          </a:p>
          <a:p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11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2008</Words>
  <Application>Microsoft Office PowerPoint</Application>
  <PresentationFormat>Vlastní</PresentationFormat>
  <Paragraphs>200</Paragraphs>
  <Slides>33</Slides>
  <Notes>21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Motiv Office</vt:lpstr>
      <vt:lpstr>Projekt „Podpora vzdělávání volených zástupců obcí I. typu“ reg. č. CZ.03.4.74/0.0/0.0/16_033/0002997 je spolufinancován z EU.</vt:lpstr>
      <vt:lpstr>Právní předpisy</vt:lpstr>
      <vt:lpstr>GDPR</vt:lpstr>
      <vt:lpstr>Osobní údaje - definice</vt:lpstr>
      <vt:lpstr>Rozdíl v definicích v GDPR</vt:lpstr>
      <vt:lpstr>Zásady zpracovávání OÚ dle GDPR</vt:lpstr>
      <vt:lpstr>Kdy lze OÚ zpracovávat podle GDPR</vt:lpstr>
      <vt:lpstr>Kdy lze OÚ zpracovávat podle GDPR</vt:lpstr>
      <vt:lpstr>GDPR – práva subjektu údajů</vt:lpstr>
      <vt:lpstr>Povinnosti správce podle GDPR</vt:lpstr>
      <vt:lpstr>Poskytování informací veřejnosti</vt:lpstr>
      <vt:lpstr>Poskytování informací podle informačního zákona</vt:lpstr>
      <vt:lpstr>Právo na informace a ochrana osobních údajů, osobnosti a soukromí</vt:lpstr>
      <vt:lpstr>Konkrétní případy</vt:lpstr>
      <vt:lpstr>Co je a není možné poskytnou (osobní údaj)</vt:lpstr>
      <vt:lpstr>Informace o docházce zaměstnanců</vt:lpstr>
      <vt:lpstr>Profesní životopisy zaměstnanců</vt:lpstr>
      <vt:lpstr>Služební hodnocení</vt:lpstr>
      <vt:lpstr>Poskytování osobních údajů o veřejně činné osobě</vt:lpstr>
      <vt:lpstr>Údaje  vypovídající o funkčním a pracovním zařazení, vzdělání a dosažené praxi, profesní minulosti</vt:lpstr>
      <vt:lpstr>Poskytování informací jako plnění povinnosti obce</vt:lpstr>
      <vt:lpstr>Poskytování informací</vt:lpstr>
      <vt:lpstr>Poskytování základních osobních údajů o příjemcích veřejných prostředků</vt:lpstr>
      <vt:lpstr>Poskytování informací o platu zaměstnanců</vt:lpstr>
      <vt:lpstr>Poskytování informací o platu zaměstnanců</vt:lpstr>
      <vt:lpstr>Ochrana osobních údajů a poskytování informací z průběhu jednání orgánu obce</vt:lpstr>
      <vt:lpstr>Informování o návrhu jednání zastupitelstva a o záměru disponovat s majetkem obce</vt:lpstr>
      <vt:lpstr>Pořizování záznamů z jednání zastupitelstva</vt:lpstr>
      <vt:lpstr>Přímý přenos z jednání zastupitelstva</vt:lpstr>
      <vt:lpstr>Zpřístupňování a zveřejňování OÚ z jednání zastupitelstev a rad obcí</vt:lpstr>
      <vt:lpstr>Shrnutí</vt:lpstr>
      <vt:lpstr>DĚKUJI ZA POZORNOST</vt:lpstr>
      <vt:lpstr>Advokátní kancelář JUDr. Jakuba Blažka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JUDr. Jakub Blažek</cp:lastModifiedBy>
  <cp:revision>31</cp:revision>
  <dcterms:created xsi:type="dcterms:W3CDTF">2018-05-17T15:48:51Z</dcterms:created>
  <dcterms:modified xsi:type="dcterms:W3CDTF">2018-05-18T15:35:22Z</dcterms:modified>
</cp:coreProperties>
</file>