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58" r:id="rId3"/>
    <p:sldId id="259" r:id="rId4"/>
    <p:sldId id="352" r:id="rId5"/>
    <p:sldId id="260" r:id="rId6"/>
    <p:sldId id="262" r:id="rId7"/>
    <p:sldId id="350" r:id="rId8"/>
    <p:sldId id="351" r:id="rId9"/>
    <p:sldId id="315" r:id="rId10"/>
    <p:sldId id="261" r:id="rId11"/>
    <p:sldId id="353" r:id="rId12"/>
    <p:sldId id="263" r:id="rId13"/>
    <p:sldId id="264" r:id="rId14"/>
    <p:sldId id="354" r:id="rId15"/>
    <p:sldId id="355" r:id="rId16"/>
    <p:sldId id="356" r:id="rId17"/>
    <p:sldId id="327" r:id="rId18"/>
    <p:sldId id="317" r:id="rId19"/>
    <p:sldId id="266" r:id="rId20"/>
    <p:sldId id="328" r:id="rId21"/>
    <p:sldId id="265" r:id="rId22"/>
    <p:sldId id="269" r:id="rId23"/>
    <p:sldId id="338" r:id="rId24"/>
    <p:sldId id="334" r:id="rId25"/>
    <p:sldId id="339" r:id="rId26"/>
    <p:sldId id="340" r:id="rId27"/>
    <p:sldId id="341" r:id="rId28"/>
    <p:sldId id="342" r:id="rId29"/>
    <p:sldId id="311" r:id="rId30"/>
    <p:sldId id="312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75381" autoAdjust="0"/>
  </p:normalViewPr>
  <p:slideViewPr>
    <p:cSldViewPr snapToGrid="0">
      <p:cViewPr varScale="1">
        <p:scale>
          <a:sx n="56" d="100"/>
          <a:sy n="56" d="100"/>
        </p:scale>
        <p:origin x="129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73761-FE6D-4BB8-B24F-8401900416FC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C0A6F-055B-41AC-B9D5-D5A90501D2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11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499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497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062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421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750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009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43050" lvl="3" indent="-171450">
              <a:buFont typeface="Arial" panose="020B0604020202020204" pitchFamily="34" charset="0"/>
              <a:buChar char="•"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695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490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059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2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4249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3"/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36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4867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53328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9136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6997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0619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07999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2127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5852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C0A6F-055B-41AC-B9D5-D5A90501D2DA}" type="slidenum">
              <a:rPr lang="cs-CZ" smtClean="0"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0323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A83E7-03C7-E941-A025-3BF86B114C3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31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01921D9-9399-4213-9F01-7CE97B3B1C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84893720-2AC3-4E4A-9E7C-188ECD76D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7D631688-B9CD-4A94-8762-A7A06A9B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9648D3FA-69BE-4EEA-AD0E-6BF45CD6D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0A2A274C-0693-44E0-8750-4B08C0130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86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6F615F8-202D-4266-8807-DBB6A4D46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03224C83-EEB3-431B-A3A1-F2DAC380F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0C583D3-05AC-46F9-A0C0-1BCCD00F9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3D4AE0ED-93BE-4E6E-A4B9-C2E6E5222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66A7F215-DA81-4FE5-A3DE-974292B93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397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17A63A9E-7555-49E2-94CB-56F129029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53CE4105-9733-4496-A3F1-0C5A48A7A3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8AD8CD50-EDAF-4695-B037-9CE87E0A4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6B9983E4-A020-426A-BD46-CD8C7528E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5FC17CBB-14FD-4C6A-9B55-DF226D4EE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89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93835FF-D09E-4A29-8CE7-48A4669A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834EBB-5EAF-4008-9EDC-2C5DF2A8A4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AE471776-A5B4-411E-84D0-97D549F369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8531BA8A-8DDC-4B0E-A2B8-74A9A17FE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89279A5F-A023-495D-83A2-60A28D326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00D898DF-B0FA-4A24-BE6C-7AC9F5EE4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2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8C598FC-312B-46B2-8DE8-C4763EEEC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DE0A421A-4860-407F-8250-3FEDA2B5A2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025EC47F-DFD5-400B-8CB8-346C20B64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xmlns="" id="{5D618E02-4021-4B54-A397-894091F092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xmlns="" id="{E5169B1B-C36B-474D-A640-BC16844DB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6187E5FA-6BC0-4AC1-BC5F-5B74B8FA0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8A1F009F-BB5E-4E3D-9ED2-0992250304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7931F9E6-41A4-44FD-89CD-5159256B8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709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D570578-D41B-4F7D-81A0-5734BA6A7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34593F39-0D8B-4CA3-A078-2AE666BC7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1947FB9A-D894-4606-81AF-9D47B2CA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8AE4AC95-D838-4CDB-A2EC-CDE2914E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220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BC2F5EAD-E469-45F1-B3B5-2C016553F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754D2441-D1F1-4E82-8F2D-0386C01542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8A0A20CA-3B09-48A1-A15A-BD77184F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57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A948A22-B4BE-4633-938B-424A269E0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3D09DAB-CB4E-4E0D-829A-7ADC2F497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BC4E215A-E93A-4695-A7E3-18B8C5318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570AD442-CEC2-4AC9-9CC0-8069B5E37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DDDBE6F9-1882-4B37-8286-61C4346A6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51DD2051-8633-4413-B95D-3DE9C69D4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638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F495DF2-E57A-4FF8-A2FB-6FAF9A6B5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5C9B1635-761E-499C-886D-53A554B02C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949BCE59-822D-4C78-8415-325872A11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5CCA25C9-2ABB-4100-89AA-2172D28AF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554AEFBB-9F59-45FE-8DF7-D893A24B4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7BA76EE5-833A-41B1-B1A8-197B0B671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305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175E17D-33FB-4454-8B5F-1F4479615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1B409CF7-C832-44E7-BC28-41FAB8D23E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976792F8-62CB-40CE-8B73-3151EC5B0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A719DBC5-CCEC-4678-BF0B-3EFA0E4AE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341C3857-2B1E-43C9-98F6-1DAD8538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973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76B18E28-8851-4C8F-AB9F-4760BE29DE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C3A00243-7D9B-4292-A9A8-733AF65C0D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A17B08E1-5915-4C6D-828C-4ECB66292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C67C36D6-8FF1-4365-BD6D-5427DF086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947585A0-54B7-4B7C-A59A-15F9DB1AC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226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9612AF0D-0CD9-448F-8029-C47EDF00F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FD60DC1-877B-4B87-A515-89B46C09C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E6E0FB1E-C363-435D-8A98-9C1690396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D9B0F-8A06-46E9-A54C-07AD13E57F25}" type="datetimeFigureOut">
              <a:rPr lang="cs-CZ" smtClean="0"/>
              <a:t>6. 8. 2018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76312FF-B91E-4A33-A7B5-620132B696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3A1CD9C8-D9CB-4F7A-9177-401747957F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A49A3-BCD9-45A2-B956-218D7C9951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07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1849438"/>
          </a:xfrm>
        </p:spPr>
        <p:txBody>
          <a:bodyPr/>
          <a:lstStyle/>
          <a:p>
            <a:pPr lvl="0"/>
            <a:r>
              <a:rPr lang="cs-CZ" sz="2000" b="1" dirty="0"/>
              <a:t>Projekt „Podpora vzdělávání volených zástupců obcí I. typu“ </a:t>
            </a:r>
            <a:r>
              <a:rPr lang="cs-CZ" sz="2000" b="1" dirty="0" err="1"/>
              <a:t>reg</a:t>
            </a:r>
            <a:r>
              <a:rPr lang="cs-CZ" sz="2000" b="1"/>
              <a:t>. č. CZ.03.4.74/0.0/0.0/16_033/0002997 je spolufinancován z EU.</a:t>
            </a:r>
            <a:endParaRPr lang="cs-CZ" sz="200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524003" y="3227292"/>
            <a:ext cx="9731191" cy="2487707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cs-CZ" sz="3500" dirty="0"/>
              <a:t>Webinář na téma </a:t>
            </a:r>
          </a:p>
          <a:p>
            <a:pPr lvl="0">
              <a:lnSpc>
                <a:spcPct val="80000"/>
              </a:lnSpc>
            </a:pPr>
            <a:r>
              <a:rPr lang="cs-CZ" sz="3500" dirty="0"/>
              <a:t>„Stavební zákon – územní plánování, územní řízení, stavební řízení“ </a:t>
            </a:r>
          </a:p>
          <a:p>
            <a:pPr lvl="0">
              <a:lnSpc>
                <a:spcPct val="80000"/>
              </a:lnSpc>
            </a:pPr>
            <a:endParaRPr lang="cs-CZ" sz="1500" dirty="0"/>
          </a:p>
          <a:p>
            <a:pPr lvl="0">
              <a:lnSpc>
                <a:spcPct val="80000"/>
              </a:lnSpc>
            </a:pPr>
            <a:r>
              <a:rPr lang="cs-CZ" sz="2000" dirty="0"/>
              <a:t>Webinář je realizován v rámci aktivity Metodicko-právní poradenství (vzdělávání), která je součástí projektu „Podpora volených zástupců obcí I. typu“.</a:t>
            </a:r>
          </a:p>
        </p:txBody>
      </p:sp>
      <p:pic>
        <p:nvPicPr>
          <p:cNvPr id="4" name="Obrázek 6" descr="W:\PUBLICITA\VIZUÁLNÍ_IDENTITA\loga\OPZ\logo_OPZ_barev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50755" y="1242751"/>
            <a:ext cx="4690067" cy="9719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934602" y="1206843"/>
            <a:ext cx="1733400" cy="971998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340925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25901"/>
          </a:xfrm>
        </p:spPr>
        <p:txBody>
          <a:bodyPr anchor="ctr">
            <a:normAutofit/>
          </a:bodyPr>
          <a:lstStyle/>
          <a:p>
            <a:r>
              <a:rPr lang="cs-CZ" sz="5400" b="1" dirty="0">
                <a:solidFill>
                  <a:srgbClr val="0392C8"/>
                </a:solidFill>
              </a:rPr>
              <a:t>Stavební zákon</a:t>
            </a:r>
            <a:endParaRPr lang="en-US" sz="5400" b="1" dirty="0">
              <a:solidFill>
                <a:srgbClr val="0392C8"/>
              </a:solidFill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24000" y="4574804"/>
            <a:ext cx="9144000" cy="1655762"/>
          </a:xfrm>
        </p:spPr>
        <p:txBody>
          <a:bodyPr/>
          <a:lstStyle/>
          <a:p>
            <a:r>
              <a:rPr lang="cs-CZ" sz="3600" dirty="0">
                <a:solidFill>
                  <a:schemeClr val="tx1"/>
                </a:solidFill>
                <a:latin typeface="Calibri" panose="020F0502020204030204" pitchFamily="34" charset="0"/>
              </a:rPr>
              <a:t>JUDr. Jakub Blažek, advokát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666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Právní předpisy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zákon č. 183/2006 Sb., o územním plánování a stavebním řádu (stavební zákon)</a:t>
            </a:r>
          </a:p>
          <a:p>
            <a:r>
              <a:rPr lang="cs-CZ" dirty="0"/>
              <a:t>zákon č. 128/2000 Sb., zákon o obcích (zákon o obcích)</a:t>
            </a:r>
          </a:p>
          <a:p>
            <a:r>
              <a:rPr lang="cs-CZ" dirty="0"/>
              <a:t>Vyhláška ministerstva pro místní rozvoj č. 500/2006 Sb., o územně analytických podkladech, územně plánovací dokumentaci a o způsobu evidence územně plánovací činnosti</a:t>
            </a:r>
          </a:p>
          <a:p>
            <a:r>
              <a:rPr lang="cs-CZ" dirty="0"/>
              <a:t>Vyhláška ministerstva pro místní rozvoj č. 501/2006 Sb., o obecných požadavcích na využívání území</a:t>
            </a:r>
          </a:p>
          <a:p>
            <a:r>
              <a:rPr lang="cs-CZ" dirty="0"/>
              <a:t>Vyhláška ministerstva pro místní rozvoj č. 503/2006 Sb., o podrobnější úpravě územního řízení, veřejnoprávní smlouvy a územního opatření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023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Postavení obce v územním řízení a stavebním řízení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258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A2DF6A6-3D6D-40C2-ADF8-E9F4C1EF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pojmy – územní a stavební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0C8B18B-9A8A-40DB-83F0-94B137C0F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Územní řízení</a:t>
            </a:r>
          </a:p>
          <a:p>
            <a:pPr lvl="1"/>
            <a:r>
              <a:rPr lang="cs-CZ" dirty="0"/>
              <a:t>Řízení, ve kterém se posuzuje, zda je možné stavbu umístit na daném území – využití území, ochrana důležitých zájmů, infrastruktura, ochranná pásma - § 90 stavebního zákona</a:t>
            </a:r>
          </a:p>
          <a:p>
            <a:pPr lvl="1"/>
            <a:r>
              <a:rPr lang="cs-CZ" dirty="0"/>
              <a:t>Posuzují se vlivy na okolí, soulad s plánovací dokumentaci – stanovení podmínek pro ochranu území a jeho využití</a:t>
            </a:r>
          </a:p>
          <a:p>
            <a:pPr lvl="1"/>
            <a:r>
              <a:rPr lang="cs-CZ" dirty="0"/>
              <a:t>Veřejné projednání</a:t>
            </a:r>
          </a:p>
          <a:p>
            <a:r>
              <a:rPr lang="cs-CZ" dirty="0"/>
              <a:t>Stavební řízení</a:t>
            </a:r>
          </a:p>
          <a:p>
            <a:pPr lvl="1"/>
            <a:r>
              <a:rPr lang="cs-CZ" dirty="0"/>
              <a:t>Řízení, které řeší konkrétní podobu stavby – provedení a technické aspekty – zda lze stavbu provést, projektová dokumentace - § 111 stavebního zákona</a:t>
            </a:r>
          </a:p>
          <a:p>
            <a:pPr lvl="1"/>
            <a:r>
              <a:rPr lang="cs-CZ" dirty="0"/>
              <a:t>Navazuje na územní řízení</a:t>
            </a:r>
          </a:p>
          <a:p>
            <a:pPr lvl="1"/>
            <a:r>
              <a:rPr lang="cs-CZ" dirty="0"/>
              <a:t>Ústní jednání fakultativní, není nutné</a:t>
            </a:r>
          </a:p>
          <a:p>
            <a:r>
              <a:rPr lang="cs-CZ" dirty="0"/>
              <a:t>Stavební a územní řízení může být za určitých podmínek sloučeno do jednoho řízení – společné stavební a územní řízení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273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Různé postavení obce v jednotlivých typech řízení – územní řízení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Obec, na jejímž území má stavba vzniknout je vždy účastníkem územního řízení</a:t>
            </a:r>
          </a:p>
          <a:p>
            <a:r>
              <a:rPr lang="cs-CZ" dirty="0"/>
              <a:t>Obec hájí v územním řízení zájmy obce a zájmy občanů – může podávat námitky – pouze v rozsahu, v jakém je dotčeno její právo</a:t>
            </a:r>
          </a:p>
          <a:p>
            <a:pPr lvl="1"/>
            <a:r>
              <a:rPr lang="cs-CZ" dirty="0"/>
              <a:t>Námitku je třeba odůvodnit – stavební úřad se s ní musí vypořádat v odůvodnění + uvést důvody, které zakládají postavení jako účastníka (rozdíl oproti připomínkám)</a:t>
            </a:r>
          </a:p>
          <a:p>
            <a:r>
              <a:rPr lang="cs-CZ" dirty="0"/>
              <a:t>Hájí výlučně veřejný či místní zájem (nikdy zájmy jednotlivců), jehož ochranou se zabývá – podle zákona o obcích – rozvoj území, potřeby občanů obce</a:t>
            </a:r>
          </a:p>
          <a:p>
            <a:r>
              <a:rPr lang="cs-CZ" dirty="0"/>
              <a:t>Vydání rozhodnutí však není vázáno na souhlas obce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291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Různé postavení obce v jednotlivých typech řízení – stavební řízení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Ve stavebním řízení již obec nevystupuje vždy - pouze za stanovených podmínek – účastníci §109</a:t>
            </a:r>
          </a:p>
          <a:p>
            <a:pPr lvl="1"/>
            <a:r>
              <a:rPr lang="cs-CZ" dirty="0"/>
              <a:t>Je stavebníkem, vlastníkem stavby, vlastníkem pozemku, vlastníkem sousedního pozemku nebo stavby na něm, právo (věcné břemeno) na sousedním pozemku nebo stavbě</a:t>
            </a:r>
          </a:p>
          <a:p>
            <a:r>
              <a:rPr lang="cs-CZ" dirty="0"/>
              <a:t>lze uplatnit pouze námitky, které nešlo uplatnit v územním řízení/pořizování územně plánovací dokumentace (nejpozději při ústním jednání, jinak 10 denní lhůta)</a:t>
            </a:r>
          </a:p>
          <a:p>
            <a:r>
              <a:rPr lang="cs-CZ" dirty="0"/>
              <a:t>Možné námitky proti projektové dokumentaci, způsobu provádění  stavby, požadavkům dotčených orgánů</a:t>
            </a:r>
          </a:p>
          <a:p>
            <a:pPr lvl="1"/>
            <a:r>
              <a:rPr lang="cs-CZ" dirty="0"/>
              <a:t>Námitky je třeba odůvodnit + uvést skutečnosti, které zakládají postavení účastníka</a:t>
            </a:r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220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Různé postavení obce v jednotlivých typech řízení – společné stavební a územní řízení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Obec je vždy účastníkem (stejně jako v územním řízení) + může být účastníkem i z jiného důvodu (např. jako vlastník sousedního pozemku)</a:t>
            </a:r>
          </a:p>
          <a:p>
            <a:r>
              <a:rPr lang="cs-CZ" dirty="0"/>
              <a:t>Námitky proti stavebnímu záměru, dokumentaci, způsobu provádění, užívání stavebního záměru, požadavkům dotčených orgánů</a:t>
            </a:r>
          </a:p>
          <a:p>
            <a:pPr lvl="1"/>
            <a:r>
              <a:rPr lang="cs-CZ" dirty="0"/>
              <a:t>Pokud je účastníkem z jiného důvodu (např. vlastník sousedního pozemku)</a:t>
            </a:r>
          </a:p>
          <a:p>
            <a:r>
              <a:rPr lang="cs-CZ" dirty="0"/>
              <a:t>Uplatňuje námitky pouze k ochraně zájmů obce a občanů obce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0883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Územní plánování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397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Územní plánování</a:t>
            </a:r>
          </a:p>
          <a:p>
            <a:pPr lvl="1"/>
            <a:r>
              <a:rPr lang="cs-CZ" dirty="0"/>
              <a:t>Proces, při kterém orgány územního plánování řeší využití území a zásady jeho uspořádání</a:t>
            </a:r>
          </a:p>
          <a:p>
            <a:pPr lvl="1"/>
            <a:r>
              <a:rPr lang="cs-CZ" dirty="0"/>
              <a:t>Zajišťování předpokladů pro udržitelný rozvoj, účelné využití prostoru</a:t>
            </a:r>
          </a:p>
          <a:p>
            <a:pPr lvl="1"/>
            <a:r>
              <a:rPr lang="cs-CZ" dirty="0"/>
              <a:t>Posuzování stavu území – přírodní, kulturní a civilizační hodnota</a:t>
            </a:r>
          </a:p>
          <a:p>
            <a:pPr lvl="1"/>
            <a:r>
              <a:rPr lang="cs-CZ" dirty="0"/>
              <a:t>Koncepce rozvoje území</a:t>
            </a:r>
          </a:p>
          <a:p>
            <a:pPr lvl="1"/>
            <a:r>
              <a:rPr lang="cs-CZ" dirty="0"/>
              <a:t>Potřeby změn na území – veřejný zájem, přínosy, rizika</a:t>
            </a:r>
          </a:p>
        </p:txBody>
      </p:sp>
    </p:spTree>
    <p:extLst>
      <p:ext uri="{BB962C8B-B14F-4D97-AF65-F5344CB8AC3E}">
        <p14:creationId xmlns:p14="http://schemas.microsoft.com/office/powerpoint/2010/main" val="6320439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Základní pojmy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dirty="0"/>
              <a:t>Územní plán</a:t>
            </a:r>
          </a:p>
          <a:p>
            <a:pPr lvl="1"/>
            <a:r>
              <a:rPr lang="cs-CZ" dirty="0"/>
              <a:t>Opatření obecné povahy – pro celé území obce – obecný okruh účastníků, konkrétní předmět </a:t>
            </a:r>
          </a:p>
          <a:p>
            <a:pPr lvl="1"/>
            <a:r>
              <a:rPr lang="cs-CZ" dirty="0"/>
              <a:t>Vytvářejí se v rámci územního plánování – na úrovni obcí</a:t>
            </a:r>
          </a:p>
          <a:p>
            <a:pPr lvl="2"/>
            <a:r>
              <a:rPr lang="cs-CZ" dirty="0"/>
              <a:t>Stanoví koncepci rozvoje území, ochranu hodnot, uspořádání, koncepci veřejné infrastruktury, vymezí zastavěné/zastavitelné území,…</a:t>
            </a:r>
          </a:p>
          <a:p>
            <a:pPr lvl="1"/>
            <a:r>
              <a:rPr lang="cs-CZ" dirty="0"/>
              <a:t>Musí být v souladu s politikou územního rozvoje a zásadami územního rozvoje (vytvářejí kraje/ministerstva)</a:t>
            </a:r>
          </a:p>
          <a:p>
            <a:pPr lvl="1"/>
            <a:r>
              <a:rPr lang="cs-CZ" dirty="0"/>
              <a:t>Neměl by obsahovat podrobnosti náležící regulačnímu plánu/územnímu rozhodnutí, ledaže tak stanoví zastupitelstvo (územní plán s prvky regulačního plánu) - § 43 odst. 3 stavebního zákona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43956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Orgány územního plánování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Působnost vykonávají obce, kraje (Zásady územního rozvoje), ministerstvo pro místní rozvoj (Politika územního rozvoje) - § 6 stavebního zákona</a:t>
            </a:r>
          </a:p>
          <a:p>
            <a:r>
              <a:rPr lang="cs-CZ" dirty="0"/>
              <a:t>Obce – jako působnost přenesenou (není-li stanoveno, že o věci rozhoduje zastupitelstvo)</a:t>
            </a:r>
          </a:p>
          <a:p>
            <a:pPr lvl="1"/>
            <a:r>
              <a:rPr lang="cs-CZ" dirty="0"/>
              <a:t>Zastupitelstvo obce rozhoduje o pořízení územního plánu, schvaluje zadání, pokyny, vydává územní plán</a:t>
            </a:r>
          </a:p>
          <a:p>
            <a:pPr lvl="1"/>
            <a:r>
              <a:rPr lang="cs-CZ" dirty="0"/>
              <a:t>Obecní úřad – poskytuje informace pro zpracování územně plánovacích podkladů/dokumentace</a:t>
            </a:r>
          </a:p>
          <a:p>
            <a:pPr lvl="1"/>
            <a:r>
              <a:rPr lang="cs-CZ" dirty="0"/>
              <a:t>Rada obce (zastupitelstvo) – schvaluje žádost o pořízení územního plánu/uzavření smlouvy, námitky k zásadám územního rozvoje/územnímu plánu vedlejší obce/zadání územní studie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1020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Pořízení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Rozhodnutí zastupitelstva o pořízení územního plánu - § 44 stavebního zákona</a:t>
            </a:r>
          </a:p>
          <a:p>
            <a:pPr lvl="1"/>
            <a:r>
              <a:rPr lang="cs-CZ" dirty="0"/>
              <a:t>Z vlastního podnětu, na návrh orgánu VS, občana obce, FO/PO, která vlastní pozemek/stavbu na území obce, oprávněného investora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Žádost obce o pořízení územního plánu – obecnímu úřadu obce s rozšířenou působností (podle správního obvodu) - § 6 odst. 1 písm. c) stavebního zákona</a:t>
            </a:r>
          </a:p>
          <a:p>
            <a:pPr marL="0" indent="0">
              <a:buNone/>
            </a:pPr>
            <a:r>
              <a:rPr lang="cs-CZ" b="1" dirty="0"/>
              <a:t>nebo </a:t>
            </a:r>
            <a:r>
              <a:rPr lang="cs-CZ" dirty="0"/>
              <a:t>- § 6 odst. 2 stavebního zákona</a:t>
            </a:r>
          </a:p>
          <a:p>
            <a:pPr lvl="1"/>
            <a:r>
              <a:rPr lang="cs-CZ" dirty="0"/>
              <a:t>zajištění splnění kvalifikačních požadavků (zaměstnanec OÚ nebo uzavření smlouvy s FO splňující požadavky)</a:t>
            </a:r>
          </a:p>
          <a:p>
            <a:pPr lvl="1"/>
            <a:r>
              <a:rPr lang="cs-CZ" dirty="0"/>
              <a:t>Popř. na základě veřejnoprávní smlouvy s jinou obcí, která splnění těchto požadavků zajistí</a:t>
            </a:r>
          </a:p>
          <a:p>
            <a:r>
              <a:rPr lang="cs-CZ" dirty="0"/>
              <a:t>Žádost o pořízení územního plánu schvaluje/smlouvu s osobou splňující kvalifikaci nebo veřejnoprávní smlouvu uzavírá rada obce (popř. zastupitelstvo)</a:t>
            </a:r>
          </a:p>
          <a:p>
            <a:r>
              <a:rPr lang="cs-CZ" dirty="0"/>
              <a:t>Obecní úřad podle bodu 2. je </a:t>
            </a:r>
            <a:r>
              <a:rPr lang="cs-CZ" b="1" dirty="0"/>
              <a:t>pořizovatelem</a:t>
            </a:r>
            <a:r>
              <a:rPr lang="cs-CZ" dirty="0"/>
              <a:t> územního plánu</a:t>
            </a:r>
          </a:p>
          <a:p>
            <a:endParaRPr lang="cs-CZ" dirty="0"/>
          </a:p>
          <a:p>
            <a:pPr lvl="2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8512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Pořízení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dirty="0"/>
              <a:t>Zadání územního plánu - § 47 stavebního zákona</a:t>
            </a:r>
          </a:p>
          <a:p>
            <a:pPr lvl="1"/>
            <a:r>
              <a:rPr lang="cs-CZ" dirty="0"/>
              <a:t>Návrh vypracuje pořizovatel společně s pověřeným členem zastupitelstva – stanoví hlavní cíle a požadavky na zpracování</a:t>
            </a:r>
          </a:p>
          <a:p>
            <a:pPr lvl="1"/>
            <a:r>
              <a:rPr lang="cs-CZ" dirty="0"/>
              <a:t>Pořizovatel zašle návrh určeným subjektům/veřejnou vyhláškou – možnost připomínek, vyjádření, stanovisek, podnětů</a:t>
            </a:r>
          </a:p>
          <a:p>
            <a:pPr lvl="1"/>
            <a:r>
              <a:rPr lang="cs-CZ" dirty="0"/>
              <a:t>Poté ve spolupráci s pověřeným členem zastupitelstva pořizovatel návrh upraví </a:t>
            </a:r>
            <a:r>
              <a:rPr lang="cs-CZ" dirty="0">
                <a:sym typeface="Symbol" panose="05050102010706020507" pitchFamily="18" charset="2"/>
              </a:rPr>
              <a:t> návrh schvaluje zastupitelstvo obce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71134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Pořízení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cs-CZ" dirty="0"/>
              <a:t>Návrh územního plánu - § 50, 51 stavebního zákona</a:t>
            </a:r>
          </a:p>
          <a:p>
            <a:pPr lvl="1"/>
            <a:r>
              <a:rPr lang="cs-CZ" dirty="0"/>
              <a:t>Na základě zadání/schválených pokynů pořídí pořizovatel</a:t>
            </a:r>
          </a:p>
          <a:p>
            <a:pPr lvl="1"/>
            <a:r>
              <a:rPr lang="cs-CZ" dirty="0"/>
              <a:t>Proběhne společné jednání určených subjektů – místo a čas oznámí pořizovatel + doručení veřejnou vyhláškou</a:t>
            </a:r>
          </a:p>
          <a:p>
            <a:pPr lvl="1"/>
            <a:r>
              <a:rPr lang="cs-CZ" dirty="0"/>
              <a:t>Ve spolupráci s pověřeným členem zastupitelstva vyhodnotí výsledky a vyřeší rozpory, zajistí upravení návrhu</a:t>
            </a:r>
          </a:p>
          <a:p>
            <a:pPr lvl="1"/>
            <a:r>
              <a:rPr lang="cs-CZ" dirty="0"/>
              <a:t>Pokud návrh obsahuje varianty řešení – předložení zastupitelstvu ke schválení nejvhodnější varianty</a:t>
            </a:r>
          </a:p>
        </p:txBody>
      </p:sp>
    </p:spTree>
    <p:extLst>
      <p:ext uri="{BB962C8B-B14F-4D97-AF65-F5344CB8AC3E}">
        <p14:creationId xmlns:p14="http://schemas.microsoft.com/office/powerpoint/2010/main" val="2646494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Pořízení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9583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dirty="0"/>
              <a:t>Řízení o územním plánu - § 52, 53 stavebního zákona</a:t>
            </a:r>
          </a:p>
          <a:p>
            <a:pPr lvl="1"/>
            <a:r>
              <a:rPr lang="cs-CZ" dirty="0"/>
              <a:t>Pořizovatel doručí upravený návrh a oznámení o konání veřejného projednání veřejnou vyhláškou – koná se nejdříve 15 dnů ode dne doručení veřejnou vyhláškou</a:t>
            </a:r>
          </a:p>
          <a:p>
            <a:pPr lvl="1"/>
            <a:r>
              <a:rPr lang="cs-CZ" dirty="0"/>
              <a:t>Možnost podávat připomínky (kdokoliv – do 7 dnů od veřejného projednání) nebo námitky (pouze vlastníci dotčených pozemků, oprávněný investor, zástupce veřejnosti – do 7 dnů od veřejného projednání)</a:t>
            </a:r>
          </a:p>
          <a:p>
            <a:pPr lvl="1"/>
            <a:r>
              <a:rPr lang="cs-CZ" dirty="0"/>
              <a:t>Pořizovatel zpracuje ve spolupráci s pověřeným členem zastupitelstva návrh rozhodnutí o námitkách, vyhodnocení výsledků projednání a vyhodnocení připomínek</a:t>
            </a:r>
          </a:p>
          <a:p>
            <a:pPr lvl="1"/>
            <a:r>
              <a:rPr lang="cs-CZ" dirty="0"/>
              <a:t>Popř. územní plán upraví</a:t>
            </a:r>
          </a:p>
          <a:p>
            <a:pPr lvl="1"/>
            <a:r>
              <a:rPr lang="cs-CZ" dirty="0"/>
              <a:t>Poté pořizovatel návrh územního plánu přezkoumá (soulad s politikou územního rozvoje, zásadami územního rozvoje, s cíli územního plánování, zákonnost,…)</a:t>
            </a:r>
          </a:p>
          <a:p>
            <a:pPr lvl="1"/>
            <a:r>
              <a:rPr lang="cs-CZ" dirty="0"/>
              <a:t>Předloží návrh územního plánu zastupitelstvu, příp. zamítnutí návrhu/námitek s odůvodněním</a:t>
            </a:r>
          </a:p>
        </p:txBody>
      </p:sp>
    </p:spTree>
    <p:extLst>
      <p:ext uri="{BB962C8B-B14F-4D97-AF65-F5344CB8AC3E}">
        <p14:creationId xmlns:p14="http://schemas.microsoft.com/office/powerpoint/2010/main" val="6639576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Pořízení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cs-CZ" dirty="0"/>
              <a:t>Vydání územního plánu - § 54 stavebního zákona</a:t>
            </a:r>
          </a:p>
          <a:p>
            <a:pPr lvl="1"/>
            <a:r>
              <a:rPr lang="cs-CZ" dirty="0"/>
              <a:t>Zastupitelstvo plán vydá, pokud není v rozporu s politikou územního rozvoje, se zásadami územního rozvoje, výsledkem řešení rozporů, stanovisky, zákonem</a:t>
            </a:r>
          </a:p>
          <a:p>
            <a:pPr lvl="1"/>
            <a:r>
              <a:rPr lang="cs-CZ" dirty="0"/>
              <a:t>Pokud nesouhlasí – může vrátit k přepracování s pokyny/zamítnout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cs-CZ" dirty="0"/>
              <a:t>Vyhodnocování územního plánu - § 55 stavebního zákona</a:t>
            </a:r>
          </a:p>
          <a:p>
            <a:pPr lvl="1"/>
            <a:r>
              <a:rPr lang="cs-CZ" dirty="0"/>
              <a:t>Pořizovatel předloží zastupitelstvu každé 4 roky zprávu o uplatňování územního plánu</a:t>
            </a:r>
          </a:p>
          <a:p>
            <a:pPr lvl="1"/>
            <a:r>
              <a:rPr lang="cs-CZ" dirty="0"/>
              <a:t>Zastupitelstvo schvaluje</a:t>
            </a:r>
          </a:p>
          <a:p>
            <a:pPr lvl="1"/>
            <a:endParaRPr lang="cs-CZ" dirty="0"/>
          </a:p>
          <a:p>
            <a:endParaRPr lang="cs-CZ" dirty="0"/>
          </a:p>
          <a:p>
            <a:pPr lvl="2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6998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04ED1C-2CD9-49CA-89B8-1812E20A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Změna územního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1FD5AF3-2EEB-41CA-BA6D-FC69F76C7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Lze změnit na základě zprávy o uplatňování územního plánu – návrh - § 55 odst. 1 stavebního zákona</a:t>
            </a:r>
          </a:p>
          <a:p>
            <a:pPr lvl="1"/>
            <a:r>
              <a:rPr lang="cs-CZ" dirty="0"/>
              <a:t>Postupuje se obdobně jako při novém územním plánu (ovšem od stádia návrhu)</a:t>
            </a:r>
          </a:p>
          <a:p>
            <a:r>
              <a:rPr lang="cs-CZ" dirty="0"/>
              <a:t>Bez návrhu ve zprávě o uplatňování územního plánu (ani pomocí dalších způsobů) - § 55 odst. 2 stavebního zákona</a:t>
            </a:r>
          </a:p>
          <a:p>
            <a:pPr lvl="1"/>
            <a:r>
              <a:rPr lang="cs-CZ" dirty="0"/>
              <a:t>Postupuje se obdobně jako při novém územním plánu bez stádia zadání územního plánu</a:t>
            </a:r>
          </a:p>
          <a:p>
            <a:r>
              <a:rPr lang="cs-CZ" dirty="0"/>
              <a:t>Zkrácený postup - § 55a stavebního zákona</a:t>
            </a:r>
          </a:p>
          <a:p>
            <a:pPr lvl="1"/>
            <a:r>
              <a:rPr lang="cs-CZ" dirty="0"/>
              <a:t>pokud nejsou vyžadovány varianty řešení – zvláštního podnětu/na návrh</a:t>
            </a:r>
          </a:p>
          <a:p>
            <a:pPr lvl="1"/>
            <a:r>
              <a:rPr lang="cs-CZ" dirty="0"/>
              <a:t>Neprojednává se s určenými subjekty – pouze stanovisko krajského úřadu</a:t>
            </a:r>
          </a:p>
          <a:p>
            <a:r>
              <a:rPr lang="cs-CZ" dirty="0"/>
              <a:t>Doručuje se veřejnou vyhláškou </a:t>
            </a:r>
          </a:p>
          <a:p>
            <a:r>
              <a:rPr lang="cs-CZ" dirty="0"/>
              <a:t>Náležitosti návrhu změny územního plánu dle § 55a uvedeny v § 55a odst. 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50827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Zastavěné území § 59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Pro případ, kdy není vydán územní plán</a:t>
            </a:r>
          </a:p>
          <a:p>
            <a:r>
              <a:rPr lang="cs-CZ" dirty="0"/>
              <a:t>Pořizuje obecní úřad obce (za podmínek v § 6 odst. 2 stavebního zákona) nebo žádost obecnímu úřadu obce s </a:t>
            </a:r>
            <a:r>
              <a:rPr lang="cs-CZ" dirty="0" err="1"/>
              <a:t>roz</a:t>
            </a:r>
            <a:r>
              <a:rPr lang="cs-CZ" dirty="0"/>
              <a:t>. Působností</a:t>
            </a:r>
          </a:p>
          <a:p>
            <a:r>
              <a:rPr lang="cs-CZ" dirty="0"/>
              <a:t>Vymezuje se zastavěné území či více zastavěných území</a:t>
            </a:r>
          </a:p>
          <a:p>
            <a:pPr lvl="1"/>
            <a:r>
              <a:rPr lang="cs-CZ" dirty="0"/>
              <a:t>Pořizovatel navrhne vymezení + místní šetření</a:t>
            </a:r>
          </a:p>
          <a:p>
            <a:pPr lvl="1"/>
            <a:r>
              <a:rPr lang="cs-CZ" dirty="0"/>
              <a:t>Námitky pouze vlastníci pozemků vymezených v § 58 odst. 2 stavebního zákona a vlastníci sousedních pozemků </a:t>
            </a:r>
          </a:p>
          <a:p>
            <a:pPr lvl="1"/>
            <a:r>
              <a:rPr lang="cs-CZ" dirty="0"/>
              <a:t>Návrh se vystaví a zveřejní</a:t>
            </a:r>
          </a:p>
          <a:p>
            <a:r>
              <a:rPr lang="cs-CZ" dirty="0"/>
              <a:t>Vydává rada obce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6729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Regulační plán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Stanoví podrobné podmínky pro využití pozemků, umístění staveb, vytváření příznivého životního prostředí, charakteru území,…</a:t>
            </a:r>
          </a:p>
          <a:p>
            <a:r>
              <a:rPr lang="cs-CZ" dirty="0"/>
              <a:t>Závazný pro rozhodování v území – lze jím nahradit územní rozhodnutí - § 61 odst. 2 stavebního zákona</a:t>
            </a:r>
          </a:p>
          <a:p>
            <a:r>
              <a:rPr lang="cs-CZ" dirty="0"/>
              <a:t>Forma opatření obecné povahy</a:t>
            </a:r>
          </a:p>
          <a:p>
            <a:r>
              <a:rPr lang="cs-CZ" dirty="0"/>
              <a:t>Na žádost/z podnětu (i vlastního)</a:t>
            </a:r>
          </a:p>
          <a:p>
            <a:pPr lvl="1"/>
            <a:r>
              <a:rPr lang="cs-CZ" dirty="0"/>
              <a:t>Rozhoduje zastupitelstvo obce v ploše nebo koridoru řešeném územním plánem/pokud není vydán územní plán jen pokud se nemění charakter území</a:t>
            </a:r>
          </a:p>
          <a:p>
            <a:pPr lvl="1"/>
            <a:r>
              <a:rPr lang="cs-CZ" dirty="0"/>
              <a:t>Na žádost pouze v případě, stanoví-li tak územní plán, je-li jeho součástí zadání regulačního plánu - § 62 odst. 3 stavebního zákona</a:t>
            </a:r>
          </a:p>
          <a:p>
            <a:r>
              <a:rPr lang="cs-CZ" dirty="0"/>
              <a:t>Řízení probíhá obdobně jako u územního plánu</a:t>
            </a:r>
          </a:p>
        </p:txBody>
      </p:sp>
    </p:spTree>
    <p:extLst>
      <p:ext uri="{BB962C8B-B14F-4D97-AF65-F5344CB8AC3E}">
        <p14:creationId xmlns:p14="http://schemas.microsoft.com/office/powerpoint/2010/main" val="35874789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4CCA853-D678-40C9-9080-BD42E1F77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Řízení o regulačním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533C33A5-9EDF-4CF2-9BF5-21D9815836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Veřejné projednání – pořizovatel doručí veřejnou vyhláškou oznámení a návrh regulačního plánu - § 67 odst. 1 stavebního zákona</a:t>
            </a:r>
          </a:p>
          <a:p>
            <a:r>
              <a:rPr lang="cs-CZ" dirty="0"/>
              <a:t>Možnost podat připomínky (kdokoliv – do 7 dnů od veřejného projednání), námitky (pouze účastníci územního řízení)</a:t>
            </a:r>
          </a:p>
          <a:p>
            <a:r>
              <a:rPr lang="cs-CZ" dirty="0"/>
              <a:t>Posouzení souladu i s územním plánem (územně plánovací dokumentací)</a:t>
            </a:r>
          </a:p>
          <a:p>
            <a:r>
              <a:rPr lang="cs-CZ" dirty="0"/>
              <a:t>Návrh zastupitelstvu s odůvodněním (pokud na žádost též se schválenou plánovací smlouvou)</a:t>
            </a:r>
          </a:p>
          <a:p>
            <a:r>
              <a:rPr lang="cs-CZ" dirty="0"/>
              <a:t>Zastupitelstvo vydává regulační plán</a:t>
            </a:r>
          </a:p>
          <a:p>
            <a:r>
              <a:rPr lang="cs-CZ" dirty="0"/>
              <a:t>Lze rozhodnout(v odůvodněných případech) o vydání regulačního plánu (z podnětu) a změny územního plánu (vyvolána tímto regulačním plánem)</a:t>
            </a:r>
            <a:br>
              <a:rPr lang="cs-CZ" dirty="0"/>
            </a:b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endParaRPr lang="cs-CZ" dirty="0"/>
          </a:p>
          <a:p>
            <a:pPr>
              <a:buFont typeface="Courier New" panose="02070309020205020404" pitchFamily="49" charset="0"/>
              <a:buChar char="o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083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Doba platnosti regulačního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Regulační plán z podnětu, který nenahrazuje územní rozhodnutí nemá stanovenou dobu platnosti (pokud se změní podmínky – regulační plán se změní/zruší)</a:t>
            </a:r>
          </a:p>
          <a:p>
            <a:r>
              <a:rPr lang="cs-CZ" dirty="0"/>
              <a:t>Pokud nahradil územní rozhodnutí – platnost 3 roky (v odůvodněných případech možné prodloužit až na 5 let)</a:t>
            </a:r>
          </a:p>
          <a:p>
            <a:r>
              <a:rPr lang="cs-CZ" dirty="0">
                <a:solidFill>
                  <a:schemeClr val="tx1"/>
                </a:solidFill>
              </a:rPr>
              <a:t>Regulační plán je třeba uvést do souladu </a:t>
            </a:r>
            <a:r>
              <a:rPr lang="cs-CZ" dirty="0"/>
              <a:t>i s následně přijatou politikou územního rozvoje a územně plánovací dokumentací</a:t>
            </a:r>
            <a:endParaRPr lang="cs-CZ" dirty="0">
              <a:solidFill>
                <a:schemeClr val="tx1"/>
              </a:solidFill>
            </a:endParaRPr>
          </a:p>
          <a:p>
            <a:pPr lvl="1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3154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1167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Úhrada nákladů na pořízení regulačního plánu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Hradí obec, která rozhodla o pořízení</a:t>
            </a:r>
          </a:p>
          <a:p>
            <a:r>
              <a:rPr lang="cs-CZ" dirty="0"/>
              <a:t>Pokud změna vyplývá ze zásad územního rozvoje – hradí kraj (pokud nebyla dána výhradní potřebou obce</a:t>
            </a:r>
          </a:p>
          <a:p>
            <a:r>
              <a:rPr lang="cs-CZ" dirty="0">
                <a:solidFill>
                  <a:schemeClr val="tx1"/>
                </a:solidFill>
              </a:rPr>
              <a:t>Náklady na zpracování návrhu z podnětu, mapové podklady a změny hradí obec</a:t>
            </a:r>
          </a:p>
          <a:p>
            <a:r>
              <a:rPr lang="cs-CZ" dirty="0">
                <a:solidFill>
                  <a:schemeClr val="tx1"/>
                </a:solidFill>
              </a:rPr>
              <a:t>Zpracování regulačního plánu vyvolala výhradní potřeba jiné osoby – lze podmínit jeho pořízení částečnou nebo úplnou úhradou nákladů (z podnětu)</a:t>
            </a:r>
          </a:p>
          <a:p>
            <a:r>
              <a:rPr lang="cs-CZ" dirty="0"/>
              <a:t>Při pořizování regulačního plánu na žádost – hradí náklady na zpracování žadatel</a:t>
            </a:r>
          </a:p>
          <a:p>
            <a:r>
              <a:rPr lang="cs-CZ" dirty="0">
                <a:solidFill>
                  <a:schemeClr val="tx1"/>
                </a:solidFill>
              </a:rPr>
              <a:t>Náklady spojené s projednáním hradí </a:t>
            </a:r>
            <a:r>
              <a:rPr lang="cs-CZ" dirty="0"/>
              <a:t>pořizovatel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53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476AB2E-EDB3-44F8-8022-7267F18E2F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392C8"/>
                </a:solidFill>
              </a:rPr>
              <a:t>Nařízení odstranění a úpravy stavby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7C90606-8000-40C0-8675-BFCB119E6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endParaRPr lang="cs-CZ" sz="20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187376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Černé stavby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„Černé stavby“ – stavby prováděné bez potřebného rozhodnutí nebo jiného potřebného úkonu anebo v rozporu s nimi </a:t>
            </a:r>
          </a:p>
          <a:p>
            <a:pPr lvl="1"/>
            <a:r>
              <a:rPr lang="cs-CZ" dirty="0"/>
              <a:t>Také stavby u nichž bylo stavební povolení zrušeno</a:t>
            </a:r>
            <a:endParaRPr lang="cs-CZ" dirty="0">
              <a:solidFill>
                <a:schemeClr val="tx1"/>
              </a:solidFill>
            </a:endParaRPr>
          </a:p>
          <a:p>
            <a:pPr lvl="1"/>
            <a:r>
              <a:rPr lang="cs-CZ" dirty="0">
                <a:solidFill>
                  <a:schemeClr val="tx1"/>
                </a:solidFill>
              </a:rPr>
              <a:t>Může být dodatečně povolena</a:t>
            </a:r>
          </a:p>
          <a:p>
            <a:r>
              <a:rPr lang="cs-CZ" dirty="0"/>
              <a:t>Odstranění nařizuje stavební úřad</a:t>
            </a:r>
          </a:p>
          <a:p>
            <a:r>
              <a:rPr lang="cs-CZ" dirty="0">
                <a:solidFill>
                  <a:schemeClr val="tx1"/>
                </a:solidFill>
              </a:rPr>
              <a:t>Řízení je zahajováno z úřední povinnosti – možné podat podnět (nejedná se o řízení nárokové)</a:t>
            </a:r>
          </a:p>
          <a:p>
            <a:r>
              <a:rPr lang="cs-CZ" dirty="0"/>
              <a:t>NEPLÉST S „NEOPRÁVNĚNOU STAVBOU“ VE SMYSLU OBČANSKÉHO PRÁVA!!!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4676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Řízení o odstranění „černé stavby“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>
                <a:solidFill>
                  <a:schemeClr val="tx1"/>
                </a:solidFill>
              </a:rPr>
              <a:t>Zahajuje příslušný stavební úřad z úřední povinnosti</a:t>
            </a:r>
          </a:p>
          <a:p>
            <a:r>
              <a:rPr lang="cs-CZ" dirty="0"/>
              <a:t>Povinnost poučit o možnosti podat žádost o dodatečné povolení stavby (do 30 dnů) - § 129 odst. 2 stavebního zákona</a:t>
            </a:r>
          </a:p>
          <a:p>
            <a:pPr lvl="1"/>
            <a:r>
              <a:rPr lang="cs-CZ" dirty="0"/>
              <a:t>Řízení o odstranění stavby se po dobu tohoto řízení přerušuje</a:t>
            </a:r>
          </a:p>
          <a:p>
            <a:pPr lvl="1"/>
            <a:r>
              <a:rPr lang="cs-CZ" dirty="0"/>
              <a:t>Obdobné podmínky jako u „běžného“ řízení o povolení stavby</a:t>
            </a:r>
          </a:p>
          <a:p>
            <a:pPr lvl="1"/>
            <a:r>
              <a:rPr lang="cs-CZ" dirty="0"/>
              <a:t>Bude-li stavba dodatečně povolena – řízení o odstranění se zastaví</a:t>
            </a:r>
          </a:p>
          <a:p>
            <a:r>
              <a:rPr lang="cs-CZ" dirty="0"/>
              <a:t>Pokud je vydáno rozhodnutí o odstranění stavby – nese náklady ten, komu bylo nařízeno</a:t>
            </a:r>
          </a:p>
          <a:p>
            <a:pPr lvl="1"/>
            <a:r>
              <a:rPr lang="cs-CZ" dirty="0"/>
              <a:t>Pokud není povinnost odstranit stavbu splněna – přestupek + nucený výkon rozhodnutí (zajišťuje stavební úřad)</a:t>
            </a:r>
          </a:p>
          <a:p>
            <a:endParaRPr lang="cs-CZ" dirty="0"/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168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Odstranění stavby ohrožující chráněné zájmy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Mezi chráněné zájmy patří: život a zdraví osob a zvířat, bezpečnost, životní prostředí, majetek, </a:t>
            </a:r>
          </a:p>
          <a:p>
            <a:r>
              <a:rPr lang="cs-CZ" dirty="0"/>
              <a:t>Lze nařídit až poté, co vlastník neodstranil závadný stav přes rozhodnutí stavebního úřadu - §129 stavebního zákona</a:t>
            </a:r>
          </a:p>
          <a:p>
            <a:r>
              <a:rPr lang="cs-CZ" dirty="0"/>
              <a:t>Lze nařídit i neodkladné odstranění stavby nebo zabezpečovací práce - § 135 stavebního zákona (bez předchozího projednání s vlastníkem)</a:t>
            </a:r>
          </a:p>
          <a:p>
            <a:pPr lvl="1"/>
            <a:r>
              <a:rPr lang="cs-CZ" dirty="0"/>
              <a:t>Pokud jsou ohroženy životy osob nebo zvířat tím, že stavba hrozí zřícením</a:t>
            </a:r>
          </a:p>
          <a:p>
            <a:pPr lvl="1"/>
            <a:r>
              <a:rPr lang="cs-CZ" dirty="0"/>
              <a:t>Zabezpečovací práce se nařídí pokud stavba ohrožuje životy nebo zdraví, ale není nutné ji neodkladně odstranit</a:t>
            </a:r>
          </a:p>
          <a:p>
            <a:pPr lvl="1"/>
            <a:r>
              <a:rPr lang="cs-CZ" dirty="0"/>
              <a:t>Pokud hrozí nebezpečí z prodlení – zajistí stavební úřad</a:t>
            </a:r>
          </a:p>
          <a:p>
            <a:pPr lvl="1"/>
            <a:r>
              <a:rPr lang="cs-CZ" dirty="0"/>
              <a:t>Náklady nese vlastník stavby</a:t>
            </a:r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140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ECB3B39-B286-477B-9AC1-95D3671F9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392C8"/>
                </a:solidFill>
              </a:rPr>
              <a:t>Nezbytné úpravy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DE4B69-57B8-40B7-9AF1-D8DCAEC6D4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Lze nařídit ve stanovených případech (např. ochrana životního prostředí, bezpečnost a plynulost silničního provozu, odstranění bezpečnostních závad,…)</a:t>
            </a:r>
          </a:p>
          <a:p>
            <a:r>
              <a:rPr lang="cs-CZ" dirty="0"/>
              <a:t>Pouze v případě, že stavba není postavena a užívána v souladu s podmínkami danými povolením (jinak jen v případě prokazatelně významného ohrožení a za náhradu újmy)</a:t>
            </a:r>
          </a:p>
          <a:p>
            <a:r>
              <a:rPr lang="cs-CZ" dirty="0"/>
              <a:t>V některých případech náleží vlastníku stavby stavební příspěvek – poskytuje stavební úřad - § 138 stavebního zákona</a:t>
            </a:r>
          </a:p>
          <a:p>
            <a:endParaRPr lang="cs-CZ" dirty="0"/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1286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E7E9BDE-FC2A-4155-995C-AC9763F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6066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rgbClr val="0392C8"/>
                </a:solidFill>
              </a:rPr>
              <a:t>DĚKUJI ZA POZORNOST</a:t>
            </a:r>
          </a:p>
        </p:txBody>
      </p:sp>
    </p:spTree>
    <p:extLst>
      <p:ext uri="{BB962C8B-B14F-4D97-AF65-F5344CB8AC3E}">
        <p14:creationId xmlns:p14="http://schemas.microsoft.com/office/powerpoint/2010/main" val="38662756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Advokátní kancelář JUDr. Jakuba Blažka</a:t>
            </a:r>
            <a:endParaRPr lang="en-US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>
              <a:solidFill>
                <a:srgbClr val="0070C0"/>
              </a:solidFill>
              <a:latin typeface="Calibri" panose="020F0502020204030204" pitchFamily="34" charset="0"/>
              <a:hlinkClick r:id="" action="ppaction://noaction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www.blazekpartners.cz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  <a:hlinkClick r:id="" action="ppaction://noaction"/>
              </a:rPr>
              <a:t>blazek@blazekpartners.cz</a:t>
            </a:r>
            <a:endParaRPr lang="cs-CZ" dirty="0">
              <a:solidFill>
                <a:srgbClr val="0070C0"/>
              </a:solidFill>
              <a:latin typeface="+mj-lt"/>
            </a:endParaRP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+ 420 721 886 021</a:t>
            </a:r>
          </a:p>
          <a:p>
            <a:r>
              <a:rPr lang="cs-CZ" dirty="0">
                <a:solidFill>
                  <a:srgbClr val="0070C0"/>
                </a:solidFill>
                <a:latin typeface="+mj-lt"/>
              </a:rPr>
              <a:t>Na Březince 1232/16, Praha 5, 150 00</a:t>
            </a:r>
          </a:p>
          <a:p>
            <a:endParaRPr lang="cs-CZ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71196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4049</TotalTime>
  <Words>2202</Words>
  <Application>Microsoft Office PowerPoint</Application>
  <PresentationFormat>Širokoúhlá obrazovka</PresentationFormat>
  <Paragraphs>1464</Paragraphs>
  <Slides>30</Slides>
  <Notes>22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Courier New</vt:lpstr>
      <vt:lpstr>Symbol</vt:lpstr>
      <vt:lpstr>Motiv Office</vt:lpstr>
      <vt:lpstr>Projekt „Podpora vzdělávání volených zástupců obcí I. typu“ reg. č. CZ.03.4.74/0.0/0.0/16_033/0002997 je spolufinancován z EU.</vt:lpstr>
      <vt:lpstr>Stavební zákon</vt:lpstr>
      <vt:lpstr>Právní předpisy</vt:lpstr>
      <vt:lpstr>Postavení obce v územním řízení a stavebním řízení</vt:lpstr>
      <vt:lpstr>Základní pojmy – územní a stavební řízení</vt:lpstr>
      <vt:lpstr>Různé postavení obce v jednotlivých typech řízení – územní řízení</vt:lpstr>
      <vt:lpstr>Různé postavení obce v jednotlivých typech řízení – stavební řízení</vt:lpstr>
      <vt:lpstr>Různé postavení obce v jednotlivých typech řízení – společné stavební a územní řízení</vt:lpstr>
      <vt:lpstr>Územní plánování</vt:lpstr>
      <vt:lpstr>Základní pojmy</vt:lpstr>
      <vt:lpstr>Základní pojmy</vt:lpstr>
      <vt:lpstr>Orgány územního plánování</vt:lpstr>
      <vt:lpstr>Pořízení územního plánu</vt:lpstr>
      <vt:lpstr>Pořízení územního plánu</vt:lpstr>
      <vt:lpstr>Pořízení územního plánu</vt:lpstr>
      <vt:lpstr>Pořízení územního plánu</vt:lpstr>
      <vt:lpstr>Pořízení územního plánu</vt:lpstr>
      <vt:lpstr>Změna územního plánu</vt:lpstr>
      <vt:lpstr>Zastavěné území § 59</vt:lpstr>
      <vt:lpstr>Regulační plán</vt:lpstr>
      <vt:lpstr>Řízení o regulačním plánu</vt:lpstr>
      <vt:lpstr>Doba platnosti regulačního plánu</vt:lpstr>
      <vt:lpstr>Úhrada nákladů na pořízení regulačního plánu</vt:lpstr>
      <vt:lpstr>Nařízení odstranění a úpravy stavby</vt:lpstr>
      <vt:lpstr>Černé stavby</vt:lpstr>
      <vt:lpstr>Řízení o odstranění „černé stavby“</vt:lpstr>
      <vt:lpstr>Odstranění stavby ohrožující chráněné zájmy</vt:lpstr>
      <vt:lpstr>Nezbytné úpravy</vt:lpstr>
      <vt:lpstr>DĚKUJI ZA POZORNOST</vt:lpstr>
      <vt:lpstr>Advokátní kancelář JUDr. Jakuba Blažka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„Podpora vzdělávání volených zástupců obcí I. typu“ reg. č. CZ.03.4.74/0.0/0.0/16_033/0002997 je spolufinancován z EU.</dc:title>
  <dc:creator>Studenti</dc:creator>
  <cp:lastModifiedBy>Marcela Pacholíková</cp:lastModifiedBy>
  <cp:revision>275</cp:revision>
  <dcterms:created xsi:type="dcterms:W3CDTF">2018-03-08T20:43:18Z</dcterms:created>
  <dcterms:modified xsi:type="dcterms:W3CDTF">2018-08-06T10:31:03Z</dcterms:modified>
</cp:coreProperties>
</file>