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7"/>
  </p:notesMasterIdLst>
  <p:sldIdLst>
    <p:sldId id="337" r:id="rId2"/>
    <p:sldId id="521" r:id="rId3"/>
    <p:sldId id="295" r:id="rId4"/>
    <p:sldId id="259" r:id="rId5"/>
    <p:sldId id="297" r:id="rId6"/>
    <p:sldId id="298" r:id="rId7"/>
    <p:sldId id="477" r:id="rId8"/>
    <p:sldId id="299" r:id="rId9"/>
    <p:sldId id="480" r:id="rId10"/>
    <p:sldId id="478" r:id="rId11"/>
    <p:sldId id="479" r:id="rId12"/>
    <p:sldId id="481" r:id="rId13"/>
    <p:sldId id="484" r:id="rId14"/>
    <p:sldId id="482" r:id="rId15"/>
    <p:sldId id="483" r:id="rId16"/>
    <p:sldId id="486" r:id="rId17"/>
    <p:sldId id="485" r:id="rId18"/>
    <p:sldId id="487" r:id="rId19"/>
    <p:sldId id="344" r:id="rId20"/>
    <p:sldId id="300" r:id="rId21"/>
    <p:sldId id="272" r:id="rId22"/>
    <p:sldId id="302" r:id="rId23"/>
    <p:sldId id="304" r:id="rId24"/>
    <p:sldId id="488" r:id="rId25"/>
    <p:sldId id="290" r:id="rId26"/>
    <p:sldId id="305" r:id="rId27"/>
    <p:sldId id="490" r:id="rId28"/>
    <p:sldId id="346" r:id="rId29"/>
    <p:sldId id="491" r:id="rId30"/>
    <p:sldId id="492" r:id="rId31"/>
    <p:sldId id="306" r:id="rId32"/>
    <p:sldId id="494" r:id="rId33"/>
    <p:sldId id="307" r:id="rId34"/>
    <p:sldId id="498" r:id="rId35"/>
    <p:sldId id="313" r:id="rId36"/>
    <p:sldId id="497" r:id="rId37"/>
    <p:sldId id="345" r:id="rId38"/>
    <p:sldId id="495" r:id="rId39"/>
    <p:sldId id="309" r:id="rId40"/>
    <p:sldId id="499" r:id="rId41"/>
    <p:sldId id="500" r:id="rId42"/>
    <p:sldId id="502" r:id="rId43"/>
    <p:sldId id="310" r:id="rId44"/>
    <p:sldId id="519" r:id="rId45"/>
    <p:sldId id="352" r:id="rId46"/>
    <p:sldId id="354" r:id="rId47"/>
    <p:sldId id="260" r:id="rId48"/>
    <p:sldId id="262" r:id="rId49"/>
    <p:sldId id="350" r:id="rId50"/>
    <p:sldId id="338" r:id="rId51"/>
    <p:sldId id="353" r:id="rId52"/>
    <p:sldId id="460" r:id="rId53"/>
    <p:sldId id="461" r:id="rId54"/>
    <p:sldId id="473" r:id="rId55"/>
    <p:sldId id="476" r:id="rId56"/>
    <p:sldId id="504" r:id="rId57"/>
    <p:sldId id="475" r:id="rId58"/>
    <p:sldId id="520" r:id="rId59"/>
    <p:sldId id="289" r:id="rId60"/>
    <p:sldId id="503" r:id="rId61"/>
    <p:sldId id="280" r:id="rId62"/>
    <p:sldId id="281" r:id="rId63"/>
    <p:sldId id="282" r:id="rId64"/>
    <p:sldId id="283" r:id="rId65"/>
    <p:sldId id="506" r:id="rId66"/>
    <p:sldId id="510" r:id="rId67"/>
    <p:sldId id="261" r:id="rId68"/>
    <p:sldId id="507" r:id="rId69"/>
    <p:sldId id="263" r:id="rId70"/>
    <p:sldId id="264" r:id="rId71"/>
    <p:sldId id="266" r:id="rId72"/>
    <p:sldId id="265" r:id="rId73"/>
    <p:sldId id="269" r:id="rId74"/>
    <p:sldId id="268" r:id="rId75"/>
    <p:sldId id="518" r:id="rId76"/>
    <p:sldId id="509" r:id="rId77"/>
    <p:sldId id="517" r:id="rId78"/>
    <p:sldId id="511" r:id="rId79"/>
    <p:sldId id="512" r:id="rId80"/>
    <p:sldId id="514" r:id="rId81"/>
    <p:sldId id="513" r:id="rId82"/>
    <p:sldId id="515" r:id="rId83"/>
    <p:sldId id="516" r:id="rId84"/>
    <p:sldId id="311" r:id="rId85"/>
    <p:sldId id="312" r:id="rId86"/>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11" autoAdjust="0"/>
    <p:restoredTop sz="73505" autoAdjust="0"/>
  </p:normalViewPr>
  <p:slideViewPr>
    <p:cSldViewPr snapToGrid="0">
      <p:cViewPr>
        <p:scale>
          <a:sx n="100" d="100"/>
          <a:sy n="100" d="100"/>
        </p:scale>
        <p:origin x="1002" y="-3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8B93D-716F-4F74-A5A1-8A6EAAFB0D78}" type="datetimeFigureOut">
              <a:rPr lang="cs-CZ" smtClean="0"/>
              <a:t>16.11.2018</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871C58-2136-4DAB-8858-3FAD9B8D616C}" type="slidenum">
              <a:rPr lang="cs-CZ" smtClean="0"/>
              <a:t>‹#›</a:t>
            </a:fld>
            <a:endParaRPr lang="cs-CZ"/>
          </a:p>
        </p:txBody>
      </p:sp>
    </p:spTree>
    <p:extLst>
      <p:ext uri="{BB962C8B-B14F-4D97-AF65-F5344CB8AC3E}">
        <p14:creationId xmlns:p14="http://schemas.microsoft.com/office/powerpoint/2010/main" val="13104388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8" Type="http://schemas.openxmlformats.org/officeDocument/2006/relationships/hyperlink" Target="https://www.zakonyprolidi.cz/cs/1999-106#f1946255" TargetMode="External"/><Relationship Id="rId13" Type="http://schemas.openxmlformats.org/officeDocument/2006/relationships/hyperlink" Target="https://www.zakonyprolidi.cz/cs/1999-106#f1946261" TargetMode="External"/><Relationship Id="rId3" Type="http://schemas.openxmlformats.org/officeDocument/2006/relationships/hyperlink" Target="https://www.zakonyprolidi.cz/cs/1999-106#f1946250" TargetMode="External"/><Relationship Id="rId7" Type="http://schemas.openxmlformats.org/officeDocument/2006/relationships/hyperlink" Target="https://www.zakonyprolidi.cz/cs/1999-106#f1946253" TargetMode="External"/><Relationship Id="rId12" Type="http://schemas.openxmlformats.org/officeDocument/2006/relationships/hyperlink" Target="https://www.zakonyprolidi.cz/cs/1999-106#f1946260" TargetMode="External"/><Relationship Id="rId2" Type="http://schemas.openxmlformats.org/officeDocument/2006/relationships/slide" Target="../slides/slide72.xml"/><Relationship Id="rId16" Type="http://schemas.openxmlformats.org/officeDocument/2006/relationships/hyperlink" Target="https://www.zakonyprolidi.cz/cs/1999-106#f1946262" TargetMode="External"/><Relationship Id="rId1" Type="http://schemas.openxmlformats.org/officeDocument/2006/relationships/notesMaster" Target="../notesMasters/notesMaster1.xml"/><Relationship Id="rId6" Type="http://schemas.openxmlformats.org/officeDocument/2006/relationships/hyperlink" Target="https://www.zakonyprolidi.cz/cs/1999-106#f5676262" TargetMode="External"/><Relationship Id="rId11" Type="http://schemas.openxmlformats.org/officeDocument/2006/relationships/hyperlink" Target="https://www.zakonyprolidi.cz/cs/1999-106#f1946259" TargetMode="External"/><Relationship Id="rId5" Type="http://schemas.openxmlformats.org/officeDocument/2006/relationships/hyperlink" Target="https://www.zakonyprolidi.cz/cs/1999-106#f1946238" TargetMode="External"/><Relationship Id="rId15" Type="http://schemas.openxmlformats.org/officeDocument/2006/relationships/hyperlink" Target="https://www.zakonyprolidi.cz/cs/1999-106#f5676267" TargetMode="External"/><Relationship Id="rId10" Type="http://schemas.openxmlformats.org/officeDocument/2006/relationships/hyperlink" Target="https://www.zakonyprolidi.cz/cs/1999-106#f1946258" TargetMode="External"/><Relationship Id="rId4" Type="http://schemas.openxmlformats.org/officeDocument/2006/relationships/hyperlink" Target="https://www.zakonyprolidi.cz/cs/1999-106#f1946251" TargetMode="External"/><Relationship Id="rId9" Type="http://schemas.openxmlformats.org/officeDocument/2006/relationships/hyperlink" Target="https://www.zakonyprolidi.cz/cs/1999-106#f1946257" TargetMode="External"/><Relationship Id="rId14" Type="http://schemas.openxmlformats.org/officeDocument/2006/relationships/hyperlink" Target="https://www.zakonyprolidi.cz/cs/1999-106#f1946237" TargetMode="Externa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00A83E7-03C7-E941-A025-3BF86B114C3C}" type="slidenum">
              <a:rPr lang="en-US" smtClean="0"/>
              <a:t>2</a:t>
            </a:fld>
            <a:endParaRPr lang="en-US" dirty="0"/>
          </a:p>
        </p:txBody>
      </p:sp>
    </p:spTree>
    <p:extLst>
      <p:ext uri="{BB962C8B-B14F-4D97-AF65-F5344CB8AC3E}">
        <p14:creationId xmlns:p14="http://schemas.microsoft.com/office/powerpoint/2010/main" val="21248352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Procesní i hmotněprávní norma</a:t>
            </a:r>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4</a:t>
            </a:fld>
            <a:endParaRPr lang="cs-CZ"/>
          </a:p>
        </p:txBody>
      </p:sp>
    </p:spTree>
    <p:extLst>
      <p:ext uri="{BB962C8B-B14F-4D97-AF65-F5344CB8AC3E}">
        <p14:creationId xmlns:p14="http://schemas.microsoft.com/office/powerpoint/2010/main" val="6441693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6</a:t>
            </a:fld>
            <a:endParaRPr lang="cs-CZ"/>
          </a:p>
        </p:txBody>
      </p:sp>
    </p:spTree>
    <p:extLst>
      <p:ext uri="{BB962C8B-B14F-4D97-AF65-F5344CB8AC3E}">
        <p14:creationId xmlns:p14="http://schemas.microsoft.com/office/powerpoint/2010/main" val="17572556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úřední osoba oprávněná na základě vnitřního předpisu správního orgánu nebo pověření vedoucím správního orgánu k provádění úkonů správního orgánu v řízení (dále jen "oprávněná úřední osoba") musí mít vysokoškolské vzdělání nejméně v magisterském studijním programu v oboru právo na vysoké škole v České republice. Nemá-li oprávněná úřední osoba vzdělání podle věty první, musí mít vysokoškolské vzdělání v bakalářském studijním programu v jiné oblasti a prokázat odbornou způsobilost zkouškou provedenou u Ministerstva vnitra; zajištěním zkoušky může Ministerstvo vnitra pověřit jím zřízenou státní příspěvkovou organizaci.</a:t>
            </a:r>
          </a:p>
          <a:p>
            <a:r>
              <a:rPr lang="cs-CZ" dirty="0"/>
              <a:t>(2) Požadavky podle odstavce 1 musí splňovat předseda rozkladové komise. Požadavky podle odstavce 1 nemusí splňovat osoba projednávající přestupek na místě, ministr nebo vedoucí jiného ústředního správního úřadu.</a:t>
            </a:r>
          </a:p>
          <a:p>
            <a:r>
              <a:rPr lang="cs-CZ" dirty="0"/>
              <a:t>(3) Odbornou způsobilost podle odstavce 1 věty druhé prokazuje oprávněná úřední osoba osvědčením o vykonání zkoušky vydaným Ministerstvem vnitra. Obsahem zkoušky je ověření znalostí organizace a činnosti veřejné správy a právních předpisů v oblasti odpovědnosti za přestupek.</a:t>
            </a:r>
          </a:p>
          <a:p>
            <a:r>
              <a:rPr lang="cs-CZ" dirty="0"/>
              <a:t>(4) Nevyhoví-li uchazeč u zkoušky, může zkoušku dvakrát opakovat. Opakovanou zkoušku je možné vykonat nejdříve za 60 dnů a nejpozději do 90 dnů ode dne konání zkoušky, při níž uchazeč nevyhověl.</a:t>
            </a:r>
          </a:p>
          <a:p>
            <a:r>
              <a:rPr lang="cs-CZ" dirty="0"/>
              <a:t>(5) Ministerstvo vnitra stanoví vyhláškou podrobnosti obsahu a provádění zkoušky a náležitosti osvědčení o vykonání zkoušky.</a:t>
            </a:r>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7</a:t>
            </a:fld>
            <a:endParaRPr lang="cs-CZ"/>
          </a:p>
        </p:txBody>
      </p:sp>
    </p:spTree>
    <p:extLst>
      <p:ext uri="{BB962C8B-B14F-4D97-AF65-F5344CB8AC3E}">
        <p14:creationId xmlns:p14="http://schemas.microsoft.com/office/powerpoint/2010/main" val="9023447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a:solidFill>
                  <a:schemeClr val="tx1"/>
                </a:solidFill>
                <a:latin typeface="+mn-lt"/>
                <a:ea typeface="+mn-ea"/>
                <a:cs typeface="+mn-cs"/>
              </a:rPr>
              <a:t>Pokud by se nepodařilo některému z obviněných oznámení o přestupku doručit, postupoval by správní orgán v duchu závěru poradního sboru ministra vnitra ke správnímu řádu č. 28 z roku 2006 45 , tj. obviněnému by doručil oznámení o zahájení řízení veřejnou vyhláškou a současně by mu ustanovil opatrovníka podle § 32 odst. 2 správního řádu.</a:t>
            </a:r>
          </a:p>
          <a:p>
            <a:endParaRPr lang="cs-CZ" dirty="0"/>
          </a:p>
          <a:p>
            <a:r>
              <a:rPr lang="cs-CZ" dirty="0"/>
              <a:t>Lhůta pro vydání rozhodnutí začne správnímu orgánu plynout, jakmile je řízení zahájeno, tj. okamžikem doručení oznámení o zahájení řízení poslednímu z podezřelých. Tímto okamžikem dojde také k přerušení promlčecí doby podle § 32 odst. 2 písm. a) zákona č. 250/2016 Sb. a běhu promlčecí doby nové, a to vůči všem obviněným z přestupku</a:t>
            </a:r>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8</a:t>
            </a:fld>
            <a:endParaRPr lang="cs-CZ"/>
          </a:p>
        </p:txBody>
      </p:sp>
    </p:spTree>
    <p:extLst>
      <p:ext uri="{BB962C8B-B14F-4D97-AF65-F5344CB8AC3E}">
        <p14:creationId xmlns:p14="http://schemas.microsoft.com/office/powerpoint/2010/main" val="4016269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9</a:t>
            </a:fld>
            <a:endParaRPr lang="cs-CZ"/>
          </a:p>
        </p:txBody>
      </p:sp>
    </p:spTree>
    <p:extLst>
      <p:ext uri="{BB962C8B-B14F-4D97-AF65-F5344CB8AC3E}">
        <p14:creationId xmlns:p14="http://schemas.microsoft.com/office/powerpoint/2010/main" val="23110992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10</a:t>
            </a:fld>
            <a:endParaRPr lang="cs-CZ"/>
          </a:p>
        </p:txBody>
      </p:sp>
    </p:spTree>
    <p:extLst>
      <p:ext uri="{BB962C8B-B14F-4D97-AF65-F5344CB8AC3E}">
        <p14:creationId xmlns:p14="http://schemas.microsoft.com/office/powerpoint/2010/main" val="12299330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11</a:t>
            </a:fld>
            <a:endParaRPr lang="cs-CZ"/>
          </a:p>
        </p:txBody>
      </p:sp>
    </p:spTree>
    <p:extLst>
      <p:ext uri="{BB962C8B-B14F-4D97-AF65-F5344CB8AC3E}">
        <p14:creationId xmlns:p14="http://schemas.microsoft.com/office/powerpoint/2010/main" val="30246300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12</a:t>
            </a:fld>
            <a:endParaRPr lang="cs-CZ"/>
          </a:p>
        </p:txBody>
      </p:sp>
    </p:spTree>
    <p:extLst>
      <p:ext uri="{BB962C8B-B14F-4D97-AF65-F5344CB8AC3E}">
        <p14:creationId xmlns:p14="http://schemas.microsoft.com/office/powerpoint/2010/main" val="30441541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Karlovarský kraj</a:t>
            </a:r>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13</a:t>
            </a:fld>
            <a:endParaRPr lang="cs-CZ"/>
          </a:p>
        </p:txBody>
      </p:sp>
    </p:spTree>
    <p:extLst>
      <p:ext uri="{BB962C8B-B14F-4D97-AF65-F5344CB8AC3E}">
        <p14:creationId xmlns:p14="http://schemas.microsoft.com/office/powerpoint/2010/main" val="26659825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již bylo v jiném řízení proti téže osobě pravomocně rozhodnuto. Rozhodnutím podle věty první se rozumí rozhodnutí o tom, že se skutek nestal, nespáchal jej obviněný, spáchání skutku se nepodařilo obviněnému prokázat nebo že skutek je trestným činem nebo totožným přestupkem nebo není přestupkem, trestní stíhání bylo podmíněně zastaveno, trestní stíhání bylo zastaveno na základě schválení narovnání, bylo podmíněně odloženo podání návrhu na potrestání nebo bylo odstoupeno od trestního stíhání mladistvého.</a:t>
            </a:r>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15</a:t>
            </a:fld>
            <a:endParaRPr lang="cs-CZ"/>
          </a:p>
        </p:txBody>
      </p:sp>
    </p:spTree>
    <p:extLst>
      <p:ext uri="{BB962C8B-B14F-4D97-AF65-F5344CB8AC3E}">
        <p14:creationId xmlns:p14="http://schemas.microsoft.com/office/powerpoint/2010/main" val="27664632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Karlovarský kraj</a:t>
            </a:r>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16</a:t>
            </a:fld>
            <a:endParaRPr lang="cs-CZ"/>
          </a:p>
        </p:txBody>
      </p:sp>
    </p:spTree>
    <p:extLst>
      <p:ext uri="{BB962C8B-B14F-4D97-AF65-F5344CB8AC3E}">
        <p14:creationId xmlns:p14="http://schemas.microsoft.com/office/powerpoint/2010/main" val="15700363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Souhlas vyžadován např. § 8 odst. 7 zákona o některých přestupcích – způsobení škody mezi osobami blízkými, </a:t>
            </a:r>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17</a:t>
            </a:fld>
            <a:endParaRPr lang="cs-CZ"/>
          </a:p>
        </p:txBody>
      </p:sp>
    </p:spTree>
    <p:extLst>
      <p:ext uri="{BB962C8B-B14F-4D97-AF65-F5344CB8AC3E}">
        <p14:creationId xmlns:p14="http://schemas.microsoft.com/office/powerpoint/2010/main" val="3364482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Souhlas vyžadován např. § 8 odst. 7 zákona o některých přestupcích – způsobení škody mezi osobami blízkými, </a:t>
            </a:r>
          </a:p>
          <a:p>
            <a:endParaRPr lang="cs-CZ" dirty="0"/>
          </a:p>
          <a:p>
            <a:r>
              <a:rPr lang="cs-CZ" dirty="0"/>
              <a:t>Karlovarský kraj</a:t>
            </a:r>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18</a:t>
            </a:fld>
            <a:endParaRPr lang="cs-CZ"/>
          </a:p>
        </p:txBody>
      </p:sp>
    </p:spTree>
    <p:extLst>
      <p:ext uri="{BB962C8B-B14F-4D97-AF65-F5344CB8AC3E}">
        <p14:creationId xmlns:p14="http://schemas.microsoft.com/office/powerpoint/2010/main" val="11112648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Osoba přímo postižená - vyrozumění o zahájení řízení, právo navrhovat důkazy a činit jiné návrhy po celou dobu řízení, právo na poskytnutí informací o řízení potřebných ke zpětvzetí souhlasu, právo vyjádřit v řízení své stanovisko, právo nahlížet do spisu, právo účastnit se ústního jednání a být přítomna při všech úkonech v řízení, právo vyjádřit se před vydáním rozhodnutí k jeho podkladům a právo na oznámení rozhodnutí</a:t>
            </a:r>
          </a:p>
          <a:p>
            <a:endParaRPr lang="cs-CZ" dirty="0"/>
          </a:p>
          <a:p>
            <a:r>
              <a:rPr lang="cs-CZ" dirty="0"/>
              <a:t>Zákonný zástupce, opatrovník, OSPOD - právo na vyrozumění o zahájení řízení, právo navrhovat důkazy a činit jiné návrhy po celou dobu řízení, právo na poskytnutí informací o řízení potřebných k hájení práv a oprávněných zájmů mladistvého obviněného, právo vyjádřit v řízení své stanovisko, právo nahlížet do spisu, právo účastnit se ústního jednání a být přítomen při všech úkonech v řízení, právo vyjádřit se před vydáním rozhodnutí k jeho podkladům, právo na oznámení rozhodnutí, právo podat odvolání ve prospěch mladistvého obviněného proti rozhodnutí o přestupku nebo proti rozhodnutí o schválení dohody o narovnání a právo podat žádost o obnovu řízení nebo o vydání nového rozhodnutí. Zákonný zástupce a opatrovník mladistvého obviněného má právo zvolit mladistvému obviněnému zmocněnce.</a:t>
            </a:r>
          </a:p>
        </p:txBody>
      </p:sp>
      <p:sp>
        <p:nvSpPr>
          <p:cNvPr id="4" name="Zástupný symbol pro číslo snímku 3"/>
          <p:cNvSpPr>
            <a:spLocks noGrp="1"/>
          </p:cNvSpPr>
          <p:nvPr>
            <p:ph type="sldNum" sz="quarter" idx="5"/>
          </p:nvPr>
        </p:nvSpPr>
        <p:spPr/>
        <p:txBody>
          <a:bodyPr/>
          <a:lstStyle/>
          <a:p>
            <a:fld id="{B31C0A6F-055B-41AC-B9D5-D5A90501D2DA}" type="slidenum">
              <a:rPr lang="cs-CZ" smtClean="0"/>
              <a:t>19</a:t>
            </a:fld>
            <a:endParaRPr lang="cs-CZ"/>
          </a:p>
        </p:txBody>
      </p:sp>
    </p:spTree>
    <p:extLst>
      <p:ext uri="{BB962C8B-B14F-4D97-AF65-F5344CB8AC3E}">
        <p14:creationId xmlns:p14="http://schemas.microsoft.com/office/powerpoint/2010/main" val="29195030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(2) Doručení veřejnou vyhláškou se provede tak, že se písemnost, popřípadě oznámení o možnosti převzít písemnost, vyvěsí na úřední desce správního orgánu, který písemnost doručuje; na písemnosti se vyznačí den vyvěšení. Písemnost nebo oznámení se zveřejní též způsobem umožňujícím dálkový přístup. Patnáctým dnem po vyvěšení se písemnost považuje za doručenou, byla-li v této lhůtě splněna i povinnost podle věty druhé.</a:t>
            </a:r>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21</a:t>
            </a:fld>
            <a:endParaRPr lang="cs-CZ"/>
          </a:p>
        </p:txBody>
      </p:sp>
    </p:spTree>
    <p:extLst>
      <p:ext uri="{BB962C8B-B14F-4D97-AF65-F5344CB8AC3E}">
        <p14:creationId xmlns:p14="http://schemas.microsoft.com/office/powerpoint/2010/main" val="8790891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Obviněnému je třeba ve většině případů vyhovět, pokud se nejedná o zjevné zneužití práva – např. výslech svědků</a:t>
            </a:r>
          </a:p>
          <a:p>
            <a:r>
              <a:rPr lang="cs-CZ" sz="1200" b="0" i="0" u="none" strike="noStrike" kern="1200" baseline="0" dirty="0">
                <a:solidFill>
                  <a:schemeClr val="tx1"/>
                </a:solidFill>
                <a:latin typeface="+mn-lt"/>
                <a:ea typeface="+mn-ea"/>
                <a:cs typeface="+mn-cs"/>
              </a:rPr>
              <a:t>O právu žádat nařízení ústního jednání je třeba obviněného a poškozeného </a:t>
            </a:r>
            <a:r>
              <a:rPr lang="cs-CZ" sz="1200" b="1" i="0" u="none" strike="noStrike" kern="1200" baseline="0" dirty="0">
                <a:solidFill>
                  <a:schemeClr val="tx1"/>
                </a:solidFill>
                <a:latin typeface="+mn-lt"/>
                <a:ea typeface="+mn-ea"/>
                <a:cs typeface="+mn-cs"/>
              </a:rPr>
              <a:t>poučit</a:t>
            </a:r>
            <a:r>
              <a:rPr lang="cs-CZ" sz="1200" b="0" i="0" u="none" strike="noStrike" kern="1200" baseline="0" dirty="0">
                <a:solidFill>
                  <a:schemeClr val="tx1"/>
                </a:solidFill>
                <a:latin typeface="+mn-lt"/>
                <a:ea typeface="+mn-ea"/>
                <a:cs typeface="+mn-cs"/>
              </a:rPr>
              <a:t>. Zákon č. 250/2016 Sb. nestanoví formu, ani lhůtu pro takové poučení.</a:t>
            </a:r>
          </a:p>
          <a:p>
            <a:r>
              <a:rPr lang="cs-CZ" sz="1200" b="0" i="0" u="none" strike="noStrike" kern="1200" baseline="0" dirty="0">
                <a:solidFill>
                  <a:schemeClr val="tx1"/>
                </a:solidFill>
                <a:latin typeface="+mn-lt"/>
                <a:ea typeface="+mn-ea"/>
                <a:cs typeface="+mn-cs"/>
              </a:rPr>
              <a:t>Poučení lze spojit s oznámením o zahájení řízení nebo s poučením o možnosti vyjádřit se k podkladům rozhodnutí. Pokud byla osoba poučena v řízení v prvním</a:t>
            </a:r>
          </a:p>
          <a:p>
            <a:r>
              <a:rPr lang="cs-CZ" sz="1200" b="0" i="0" u="none" strike="noStrike" kern="1200" baseline="0" dirty="0">
                <a:solidFill>
                  <a:schemeClr val="tx1"/>
                </a:solidFill>
                <a:latin typeface="+mn-lt"/>
                <a:ea typeface="+mn-ea"/>
                <a:cs typeface="+mn-cs"/>
              </a:rPr>
              <a:t>stupni, není třeba ji znovu poučovat též v odvolacím řízení. V daném případě je třeba vycházet ze skutečnosti, že řízení v prvním stupni a odvolací řízení tvoří jeden celek</a:t>
            </a:r>
          </a:p>
          <a:p>
            <a:r>
              <a:rPr lang="cs-CZ" sz="1200" b="0" i="0" u="none" strike="noStrike" kern="1200" baseline="0" dirty="0">
                <a:solidFill>
                  <a:schemeClr val="tx1"/>
                </a:solidFill>
                <a:latin typeface="+mn-lt"/>
                <a:ea typeface="+mn-ea"/>
                <a:cs typeface="+mn-cs"/>
              </a:rPr>
              <a:t>a jednou učiněné poučení je platné pro celé řízení.</a:t>
            </a:r>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22</a:t>
            </a:fld>
            <a:endParaRPr lang="en-US"/>
          </a:p>
        </p:txBody>
      </p:sp>
    </p:spTree>
    <p:extLst>
      <p:ext uri="{BB962C8B-B14F-4D97-AF65-F5344CB8AC3E}">
        <p14:creationId xmlns:p14="http://schemas.microsoft.com/office/powerpoint/2010/main" val="26410689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a:solidFill>
                  <a:schemeClr val="tx1"/>
                </a:solidFill>
                <a:latin typeface="+mn-lt"/>
                <a:ea typeface="+mn-ea"/>
                <a:cs typeface="+mn-cs"/>
              </a:rPr>
              <a:t>Při dokazování v řízení o přestupku nelze využít § 13 správního řádu upravující</a:t>
            </a:r>
          </a:p>
          <a:p>
            <a:r>
              <a:rPr lang="cs-CZ" sz="1200" b="0" i="0" u="none" strike="noStrike" kern="1200" baseline="0" dirty="0">
                <a:solidFill>
                  <a:schemeClr val="tx1"/>
                </a:solidFill>
                <a:latin typeface="+mn-lt"/>
                <a:ea typeface="+mn-ea"/>
                <a:cs typeface="+mn-cs"/>
              </a:rPr>
              <a:t>dožádaní k provádění výslechu svědků mimo ústní jednání bez účasti obviněného</a:t>
            </a:r>
          </a:p>
          <a:p>
            <a:r>
              <a:rPr lang="cs-CZ" sz="1200" b="0" i="0" u="none" strike="noStrike" kern="1200" baseline="0" dirty="0">
                <a:solidFill>
                  <a:schemeClr val="tx1"/>
                </a:solidFill>
                <a:latin typeface="+mn-lt"/>
                <a:ea typeface="+mn-ea"/>
                <a:cs typeface="+mn-cs"/>
              </a:rPr>
              <a:t>a ostatních účastníků řízení, ledaže by se tohoto práva výslovně zřekli.</a:t>
            </a:r>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23</a:t>
            </a:fld>
            <a:endParaRPr lang="en-US"/>
          </a:p>
        </p:txBody>
      </p:sp>
    </p:spTree>
    <p:extLst>
      <p:ext uri="{BB962C8B-B14F-4D97-AF65-F5344CB8AC3E}">
        <p14:creationId xmlns:p14="http://schemas.microsoft.com/office/powerpoint/2010/main" val="13983681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a:solidFill>
                  <a:schemeClr val="tx1"/>
                </a:solidFill>
                <a:latin typeface="+mn-lt"/>
                <a:ea typeface="+mn-ea"/>
                <a:cs typeface="+mn-cs"/>
              </a:rPr>
              <a:t>Při dokazování v řízení o přestupku nelze využít § 13 správního řádu upravující</a:t>
            </a:r>
          </a:p>
          <a:p>
            <a:r>
              <a:rPr lang="cs-CZ" sz="1200" b="0" i="0" u="none" strike="noStrike" kern="1200" baseline="0" dirty="0">
                <a:solidFill>
                  <a:schemeClr val="tx1"/>
                </a:solidFill>
                <a:latin typeface="+mn-lt"/>
                <a:ea typeface="+mn-ea"/>
                <a:cs typeface="+mn-cs"/>
              </a:rPr>
              <a:t>dožádaní k provádění výslechu svědků mimo ústní jednání bez účasti obviněného</a:t>
            </a:r>
          </a:p>
          <a:p>
            <a:r>
              <a:rPr lang="cs-CZ" sz="1200" b="0" i="0" u="none" strike="noStrike" kern="1200" baseline="0" dirty="0">
                <a:solidFill>
                  <a:schemeClr val="tx1"/>
                </a:solidFill>
                <a:latin typeface="+mn-lt"/>
                <a:ea typeface="+mn-ea"/>
                <a:cs typeface="+mn-cs"/>
              </a:rPr>
              <a:t>a ostatních účastníků řízení, ledaže by se tohoto práva výslovně zřekli.</a:t>
            </a:r>
          </a:p>
          <a:p>
            <a:endParaRPr lang="cs-CZ" sz="1200" b="0" i="0" u="none" strike="noStrike" kern="1200" baseline="0" dirty="0">
              <a:solidFill>
                <a:schemeClr val="tx1"/>
              </a:solidFill>
              <a:latin typeface="+mn-lt"/>
              <a:ea typeface="+mn-ea"/>
              <a:cs typeface="+mn-cs"/>
            </a:endParaRPr>
          </a:p>
          <a:p>
            <a:r>
              <a:rPr lang="cs-CZ" sz="1200" b="0" i="0" u="none" strike="noStrike" kern="1200" baseline="0" dirty="0">
                <a:solidFill>
                  <a:schemeClr val="tx1"/>
                </a:solidFill>
                <a:latin typeface="+mn-lt"/>
                <a:ea typeface="+mn-ea"/>
                <a:cs typeface="+mn-cs"/>
              </a:rPr>
              <a:t>Karlovarský kraj</a:t>
            </a:r>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24</a:t>
            </a:fld>
            <a:endParaRPr lang="en-US"/>
          </a:p>
        </p:txBody>
      </p:sp>
    </p:spTree>
    <p:extLst>
      <p:ext uri="{BB962C8B-B14F-4D97-AF65-F5344CB8AC3E}">
        <p14:creationId xmlns:p14="http://schemas.microsoft.com/office/powerpoint/2010/main" val="30055542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Předběžná otázka viz § 57 SŘ</a:t>
            </a:r>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25</a:t>
            </a:fld>
            <a:endParaRPr lang="en-US"/>
          </a:p>
        </p:txBody>
      </p:sp>
    </p:spTree>
    <p:extLst>
      <p:ext uri="{BB962C8B-B14F-4D97-AF65-F5344CB8AC3E}">
        <p14:creationId xmlns:p14="http://schemas.microsoft.com/office/powerpoint/2010/main" val="25870414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26</a:t>
            </a:fld>
            <a:endParaRPr lang="en-US"/>
          </a:p>
        </p:txBody>
      </p:sp>
    </p:spTree>
    <p:extLst>
      <p:ext uri="{BB962C8B-B14F-4D97-AF65-F5344CB8AC3E}">
        <p14:creationId xmlns:p14="http://schemas.microsoft.com/office/powerpoint/2010/main" val="3716076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Jedná se sice o vzor podle starého přestupkového zákona – ale lze použít se změnami. Výzva se neužije – zahajováno z moci úřední. </a:t>
            </a:r>
          </a:p>
          <a:p>
            <a:endParaRPr lang="cs-CZ" dirty="0"/>
          </a:p>
          <a:p>
            <a:r>
              <a:rPr lang="cs-CZ" dirty="0"/>
              <a:t>Ministerstvo vnitra</a:t>
            </a:r>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27</a:t>
            </a:fld>
            <a:endParaRPr lang="en-US"/>
          </a:p>
        </p:txBody>
      </p:sp>
    </p:spTree>
    <p:extLst>
      <p:ext uri="{BB962C8B-B14F-4D97-AF65-F5344CB8AC3E}">
        <p14:creationId xmlns:p14="http://schemas.microsoft.com/office/powerpoint/2010/main" val="22868069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i="0" kern="1200" dirty="0">
                <a:solidFill>
                  <a:schemeClr val="tx1"/>
                </a:solidFill>
                <a:effectLst/>
                <a:latin typeface="+mn-lt"/>
                <a:ea typeface="+mn-ea"/>
                <a:cs typeface="+mn-cs"/>
              </a:rPr>
              <a:t>(1)</a:t>
            </a:r>
            <a:r>
              <a:rPr lang="cs-CZ" sz="1200" b="0" i="0" kern="1200" dirty="0">
                <a:solidFill>
                  <a:schemeClr val="tx1"/>
                </a:solidFill>
                <a:effectLst/>
                <a:latin typeface="+mn-lt"/>
                <a:ea typeface="+mn-ea"/>
                <a:cs typeface="+mn-cs"/>
              </a:rPr>
              <a:t> Správní orgán usnesením zastaví řízení, jestliže</a:t>
            </a:r>
          </a:p>
          <a:p>
            <a:r>
              <a:rPr lang="cs-CZ" sz="1200" b="1" i="0" kern="1200" dirty="0">
                <a:solidFill>
                  <a:schemeClr val="tx1"/>
                </a:solidFill>
                <a:effectLst/>
                <a:latin typeface="+mn-lt"/>
                <a:ea typeface="+mn-ea"/>
                <a:cs typeface="+mn-cs"/>
              </a:rPr>
              <a:t>a)</a:t>
            </a:r>
            <a:r>
              <a:rPr lang="cs-CZ" sz="1200" b="0" i="0" kern="1200" dirty="0">
                <a:solidFill>
                  <a:schemeClr val="tx1"/>
                </a:solidFill>
                <a:effectLst/>
                <a:latin typeface="+mn-lt"/>
                <a:ea typeface="+mn-ea"/>
                <a:cs typeface="+mn-cs"/>
              </a:rPr>
              <a:t> skutek, o němž se vede řízení, se nestal nebo není přestupkem,</a:t>
            </a:r>
          </a:p>
          <a:p>
            <a:r>
              <a:rPr lang="cs-CZ" sz="1200" b="1" i="0" kern="1200" dirty="0">
                <a:solidFill>
                  <a:schemeClr val="tx1"/>
                </a:solidFill>
                <a:effectLst/>
                <a:latin typeface="+mn-lt"/>
                <a:ea typeface="+mn-ea"/>
                <a:cs typeface="+mn-cs"/>
              </a:rPr>
              <a:t>b)</a:t>
            </a:r>
            <a:r>
              <a:rPr lang="cs-CZ" sz="1200" b="0" i="0" kern="1200" dirty="0">
                <a:solidFill>
                  <a:schemeClr val="tx1"/>
                </a:solidFill>
                <a:effectLst/>
                <a:latin typeface="+mn-lt"/>
                <a:ea typeface="+mn-ea"/>
                <a:cs typeface="+mn-cs"/>
              </a:rPr>
              <a:t> skutek nespáchal obviněný,</a:t>
            </a:r>
          </a:p>
          <a:p>
            <a:r>
              <a:rPr lang="cs-CZ" sz="1200" b="1" i="0" kern="1200" dirty="0">
                <a:solidFill>
                  <a:schemeClr val="tx1"/>
                </a:solidFill>
                <a:effectLst/>
                <a:latin typeface="+mn-lt"/>
                <a:ea typeface="+mn-ea"/>
                <a:cs typeface="+mn-cs"/>
              </a:rPr>
              <a:t>c)</a:t>
            </a:r>
            <a:r>
              <a:rPr lang="cs-CZ" sz="1200" b="0" i="0" kern="1200" dirty="0">
                <a:solidFill>
                  <a:schemeClr val="tx1"/>
                </a:solidFill>
                <a:effectLst/>
                <a:latin typeface="+mn-lt"/>
                <a:ea typeface="+mn-ea"/>
                <a:cs typeface="+mn-cs"/>
              </a:rPr>
              <a:t> spáchání skutku, o němž se vede řízení, nebylo obviněnému prokázáno,</a:t>
            </a:r>
          </a:p>
          <a:p>
            <a:r>
              <a:rPr lang="cs-CZ" sz="1200" b="1" i="0" kern="1200" dirty="0">
                <a:solidFill>
                  <a:schemeClr val="tx1"/>
                </a:solidFill>
                <a:effectLst/>
                <a:latin typeface="+mn-lt"/>
                <a:ea typeface="+mn-ea"/>
                <a:cs typeface="+mn-cs"/>
              </a:rPr>
              <a:t>d)</a:t>
            </a:r>
            <a:r>
              <a:rPr lang="cs-CZ" sz="1200" b="0" i="0" kern="1200" dirty="0">
                <a:solidFill>
                  <a:schemeClr val="tx1"/>
                </a:solidFill>
                <a:effectLst/>
                <a:latin typeface="+mn-lt"/>
                <a:ea typeface="+mn-ea"/>
                <a:cs typeface="+mn-cs"/>
              </a:rPr>
              <a:t> obviněný požívá výsad a imunit podle mezinárodního práva,</a:t>
            </a:r>
          </a:p>
          <a:p>
            <a:r>
              <a:rPr lang="cs-CZ" sz="1200" b="1" i="0" kern="1200" dirty="0">
                <a:solidFill>
                  <a:schemeClr val="tx1"/>
                </a:solidFill>
                <a:effectLst/>
                <a:latin typeface="+mn-lt"/>
                <a:ea typeface="+mn-ea"/>
                <a:cs typeface="+mn-cs"/>
              </a:rPr>
              <a:t>e)</a:t>
            </a:r>
            <a:r>
              <a:rPr lang="cs-CZ" sz="1200" b="0" i="0" kern="1200" dirty="0">
                <a:solidFill>
                  <a:schemeClr val="tx1"/>
                </a:solidFill>
                <a:effectLst/>
                <a:latin typeface="+mn-lt"/>
                <a:ea typeface="+mn-ea"/>
                <a:cs typeface="+mn-cs"/>
              </a:rPr>
              <a:t> obviněný požívá výsad a imunit podle jiného zákona nebo je senátorem nebo poslancem, který požádal orgán příslušný k projednání přestupku o projednání přestupku v disciplinárním řízení podle jiných zákonů,</a:t>
            </a:r>
          </a:p>
          <a:p>
            <a:r>
              <a:rPr lang="cs-CZ" sz="1200" b="1" i="0" kern="1200" dirty="0">
                <a:solidFill>
                  <a:schemeClr val="tx1"/>
                </a:solidFill>
                <a:effectLst/>
                <a:latin typeface="+mn-lt"/>
                <a:ea typeface="+mn-ea"/>
                <a:cs typeface="+mn-cs"/>
              </a:rPr>
              <a:t>f)</a:t>
            </a:r>
            <a:r>
              <a:rPr lang="cs-CZ" sz="1200" b="0" i="0" kern="1200" dirty="0">
                <a:solidFill>
                  <a:schemeClr val="tx1"/>
                </a:solidFill>
                <a:effectLst/>
                <a:latin typeface="+mn-lt"/>
                <a:ea typeface="+mn-ea"/>
                <a:cs typeface="+mn-cs"/>
              </a:rPr>
              <a:t> obviněný v době spáchání skutku nedovršil patnáctý rok svého věku,</a:t>
            </a:r>
          </a:p>
          <a:p>
            <a:r>
              <a:rPr lang="cs-CZ" sz="1200" b="1" i="0" kern="1200" dirty="0">
                <a:solidFill>
                  <a:schemeClr val="tx1"/>
                </a:solidFill>
                <a:effectLst/>
                <a:latin typeface="+mn-lt"/>
                <a:ea typeface="+mn-ea"/>
                <a:cs typeface="+mn-cs"/>
              </a:rPr>
              <a:t>g)</a:t>
            </a:r>
            <a:r>
              <a:rPr lang="cs-CZ" sz="1200" b="0" i="0" kern="1200" dirty="0">
                <a:solidFill>
                  <a:schemeClr val="tx1"/>
                </a:solidFill>
                <a:effectLst/>
                <a:latin typeface="+mn-lt"/>
                <a:ea typeface="+mn-ea"/>
                <a:cs typeface="+mn-cs"/>
              </a:rPr>
              <a:t> obviněný nebyl v době spáchání skutku pro nepříčetnost za přestupek odpovědný,</a:t>
            </a:r>
          </a:p>
          <a:p>
            <a:r>
              <a:rPr lang="cs-CZ" sz="1200" b="1" i="0" kern="1200" dirty="0">
                <a:solidFill>
                  <a:schemeClr val="tx1"/>
                </a:solidFill>
                <a:effectLst/>
                <a:latin typeface="+mn-lt"/>
                <a:ea typeface="+mn-ea"/>
                <a:cs typeface="+mn-cs"/>
              </a:rPr>
              <a:t>h)</a:t>
            </a:r>
            <a:r>
              <a:rPr lang="cs-CZ" sz="1200" b="0" i="0" kern="1200" dirty="0">
                <a:solidFill>
                  <a:schemeClr val="tx1"/>
                </a:solidFill>
                <a:effectLst/>
                <a:latin typeface="+mn-lt"/>
                <a:ea typeface="+mn-ea"/>
                <a:cs typeface="+mn-cs"/>
              </a:rPr>
              <a:t> odpovědnost za přestupek zanikla,</a:t>
            </a:r>
          </a:p>
          <a:p>
            <a:r>
              <a:rPr lang="cs-CZ" sz="1200" b="1" i="0" kern="1200" dirty="0">
                <a:solidFill>
                  <a:schemeClr val="tx1"/>
                </a:solidFill>
                <a:effectLst/>
                <a:latin typeface="+mn-lt"/>
                <a:ea typeface="+mn-ea"/>
                <a:cs typeface="+mn-cs"/>
              </a:rPr>
              <a:t>i)</a:t>
            </a:r>
            <a:r>
              <a:rPr lang="cs-CZ" sz="1200" b="0" i="0" kern="1200" dirty="0">
                <a:solidFill>
                  <a:schemeClr val="tx1"/>
                </a:solidFill>
                <a:effectLst/>
                <a:latin typeface="+mn-lt"/>
                <a:ea typeface="+mn-ea"/>
                <a:cs typeface="+mn-cs"/>
              </a:rPr>
              <a:t> o totožném přestupku dříve zahájil řízení podle tohoto zákona proti téže osobě jiný správní orgán,</a:t>
            </a:r>
          </a:p>
          <a:p>
            <a:r>
              <a:rPr lang="cs-CZ" sz="1200" b="1" i="0" kern="1200" dirty="0">
                <a:solidFill>
                  <a:schemeClr val="tx1"/>
                </a:solidFill>
                <a:effectLst/>
                <a:latin typeface="+mn-lt"/>
                <a:ea typeface="+mn-ea"/>
                <a:cs typeface="+mn-cs"/>
              </a:rPr>
              <a:t>j)</a:t>
            </a:r>
            <a:r>
              <a:rPr lang="cs-CZ" sz="1200" b="0" i="0" kern="1200" dirty="0">
                <a:solidFill>
                  <a:schemeClr val="tx1"/>
                </a:solidFill>
                <a:effectLst/>
                <a:latin typeface="+mn-lt"/>
                <a:ea typeface="+mn-ea"/>
                <a:cs typeface="+mn-cs"/>
              </a:rPr>
              <a:t> o skutku již bylo pravomocně rozhodnuto správním orgánem nebo orgánem činným v trestním řízení způsobem uvedeným v § 77 odst. 2,</a:t>
            </a:r>
          </a:p>
          <a:p>
            <a:r>
              <a:rPr lang="cs-CZ" sz="1200" b="1" i="0" kern="1200" dirty="0">
                <a:solidFill>
                  <a:schemeClr val="tx1"/>
                </a:solidFill>
                <a:effectLst/>
                <a:latin typeface="+mn-lt"/>
                <a:ea typeface="+mn-ea"/>
                <a:cs typeface="+mn-cs"/>
              </a:rPr>
              <a:t>k)</a:t>
            </a:r>
            <a:r>
              <a:rPr lang="cs-CZ" sz="1200" b="0" i="0" kern="1200" dirty="0">
                <a:solidFill>
                  <a:schemeClr val="tx1"/>
                </a:solidFill>
                <a:effectLst/>
                <a:latin typeface="+mn-lt"/>
                <a:ea typeface="+mn-ea"/>
                <a:cs typeface="+mn-cs"/>
              </a:rPr>
              <a:t> obviněný zemřel nebo zanikl,</a:t>
            </a:r>
          </a:p>
          <a:p>
            <a:r>
              <a:rPr lang="cs-CZ" sz="1200" b="1" i="0" kern="1200" dirty="0">
                <a:solidFill>
                  <a:schemeClr val="tx1"/>
                </a:solidFill>
                <a:effectLst/>
                <a:latin typeface="+mn-lt"/>
                <a:ea typeface="+mn-ea"/>
                <a:cs typeface="+mn-cs"/>
              </a:rPr>
              <a:t>l)</a:t>
            </a:r>
            <a:r>
              <a:rPr lang="cs-CZ" sz="1200" b="0" i="0" kern="1200" dirty="0">
                <a:solidFill>
                  <a:schemeClr val="tx1"/>
                </a:solidFill>
                <a:effectLst/>
                <a:latin typeface="+mn-lt"/>
                <a:ea typeface="+mn-ea"/>
                <a:cs typeface="+mn-cs"/>
              </a:rPr>
              <a:t> o skutku již bylo rozhodnuto jako o disciplinárním deliktu a uložené opatření lze považovat za postačující,</a:t>
            </a:r>
          </a:p>
          <a:p>
            <a:r>
              <a:rPr lang="cs-CZ" sz="1200" b="1" i="0" kern="1200" dirty="0">
                <a:solidFill>
                  <a:schemeClr val="tx1"/>
                </a:solidFill>
                <a:effectLst/>
                <a:latin typeface="+mn-lt"/>
                <a:ea typeface="+mn-ea"/>
                <a:cs typeface="+mn-cs"/>
              </a:rPr>
              <a:t>m)</a:t>
            </a:r>
            <a:r>
              <a:rPr lang="cs-CZ" sz="1200" b="0" i="0" kern="1200" dirty="0">
                <a:solidFill>
                  <a:schemeClr val="tx1"/>
                </a:solidFill>
                <a:effectLst/>
                <a:latin typeface="+mn-lt"/>
                <a:ea typeface="+mn-ea"/>
                <a:cs typeface="+mn-cs"/>
              </a:rPr>
              <a:t> správní orgán v průběhu řízení zjistí, že se jedná o přestupek, který lze projednat pouze se souhlasem osoby přímo postižené spácháním přestupku a tento souhlas nebyl dán, nebo</a:t>
            </a:r>
          </a:p>
          <a:p>
            <a:r>
              <a:rPr lang="cs-CZ" sz="1200" b="1" i="0" kern="1200" dirty="0">
                <a:solidFill>
                  <a:schemeClr val="tx1"/>
                </a:solidFill>
                <a:effectLst/>
                <a:latin typeface="+mn-lt"/>
                <a:ea typeface="+mn-ea"/>
                <a:cs typeface="+mn-cs"/>
              </a:rPr>
              <a:t>n)</a:t>
            </a:r>
            <a:r>
              <a:rPr lang="cs-CZ" sz="1200" b="0" i="0" kern="1200" dirty="0">
                <a:solidFill>
                  <a:schemeClr val="tx1"/>
                </a:solidFill>
                <a:effectLst/>
                <a:latin typeface="+mn-lt"/>
                <a:ea typeface="+mn-ea"/>
                <a:cs typeface="+mn-cs"/>
              </a:rPr>
              <a:t> osoba přímo postižená spácháním přestupku vzala zpět souhlas se zahájením řízení nebo pokračováním v řízení, nejedná-li se o přestupek, který lze projednat i bez takového souhlasu.</a:t>
            </a:r>
          </a:p>
          <a:p>
            <a:endParaRPr lang="cs-CZ" sz="1200" b="0" i="0" kern="1200" dirty="0">
              <a:solidFill>
                <a:schemeClr val="tx1"/>
              </a:solidFill>
              <a:effectLst/>
              <a:latin typeface="+mn-lt"/>
              <a:ea typeface="+mn-ea"/>
              <a:cs typeface="+mn-cs"/>
            </a:endParaRPr>
          </a:p>
          <a:p>
            <a:r>
              <a:rPr lang="cs-CZ" sz="1200" b="0" i="0" u="none" strike="noStrike" kern="1200" baseline="0" dirty="0">
                <a:solidFill>
                  <a:schemeClr val="tx1"/>
                </a:solidFill>
                <a:latin typeface="+mn-lt"/>
                <a:ea typeface="+mn-ea"/>
                <a:cs typeface="+mn-cs"/>
              </a:rPr>
              <a:t>Rozlišují se případy, kdy se </a:t>
            </a:r>
            <a:r>
              <a:rPr lang="cs-CZ" sz="1200" b="1" i="0" u="none" strike="noStrike" kern="1200" baseline="0" dirty="0">
                <a:solidFill>
                  <a:schemeClr val="tx1"/>
                </a:solidFill>
                <a:latin typeface="+mn-lt"/>
                <a:ea typeface="+mn-ea"/>
                <a:cs typeface="+mn-cs"/>
              </a:rPr>
              <a:t>usnesení </a:t>
            </a:r>
            <a:r>
              <a:rPr lang="cs-CZ" sz="1200" b="0" i="0" u="none" strike="noStrike" kern="1200" baseline="0" dirty="0">
                <a:solidFill>
                  <a:schemeClr val="tx1"/>
                </a:solidFill>
                <a:latin typeface="+mn-lt"/>
                <a:ea typeface="+mn-ea"/>
                <a:cs typeface="+mn-cs"/>
              </a:rPr>
              <a:t>o zastavení řízení pouze </a:t>
            </a:r>
            <a:r>
              <a:rPr lang="cs-CZ" sz="1200" b="1" i="0" u="none" strike="noStrike" kern="1200" baseline="0" dirty="0">
                <a:solidFill>
                  <a:schemeClr val="tx1"/>
                </a:solidFill>
                <a:latin typeface="+mn-lt"/>
                <a:ea typeface="+mn-ea"/>
                <a:cs typeface="+mn-cs"/>
              </a:rPr>
              <a:t>poznamená do spisu</a:t>
            </a:r>
            <a:r>
              <a:rPr lang="cs-CZ" sz="1200" b="0" i="0" u="none" strike="noStrike" kern="1200" baseline="0" dirty="0">
                <a:solidFill>
                  <a:schemeClr val="tx1"/>
                </a:solidFill>
                <a:latin typeface="+mn-lt"/>
                <a:ea typeface="+mn-ea"/>
                <a:cs typeface="+mn-cs"/>
              </a:rPr>
              <a:t>, a případy, kdy se </a:t>
            </a:r>
            <a:r>
              <a:rPr lang="cs-CZ" sz="1200" b="1" i="0" u="none" strike="noStrike" kern="1200" baseline="0" dirty="0">
                <a:solidFill>
                  <a:schemeClr val="tx1"/>
                </a:solidFill>
                <a:latin typeface="+mn-lt"/>
                <a:ea typeface="+mn-ea"/>
                <a:cs typeface="+mn-cs"/>
              </a:rPr>
              <a:t>oznamuje účastníkům řízení</a:t>
            </a:r>
            <a:r>
              <a:rPr lang="cs-CZ" sz="1200" b="0" i="0" u="none" strike="noStrike" kern="1200" baseline="0" dirty="0">
                <a:solidFill>
                  <a:schemeClr val="tx1"/>
                </a:solidFill>
                <a:latin typeface="+mn-lt"/>
                <a:ea typeface="+mn-ea"/>
                <a:cs typeface="+mn-cs"/>
              </a:rPr>
              <a:t>, kteří se proti němu mohou odvolat.</a:t>
            </a:r>
          </a:p>
          <a:p>
            <a:r>
              <a:rPr lang="cs-CZ" sz="1200" b="0" i="0" u="none" strike="noStrike" kern="1200" baseline="0" dirty="0">
                <a:solidFill>
                  <a:schemeClr val="tx1"/>
                </a:solidFill>
                <a:latin typeface="+mn-lt"/>
                <a:ea typeface="+mn-ea"/>
                <a:cs typeface="+mn-cs"/>
              </a:rPr>
              <a:t>Některé důvody zastavení řízení zakládají </a:t>
            </a:r>
            <a:r>
              <a:rPr lang="cs-CZ" sz="1200" b="1" i="0" u="none" strike="noStrike" kern="1200" baseline="0" dirty="0">
                <a:solidFill>
                  <a:schemeClr val="tx1"/>
                </a:solidFill>
                <a:latin typeface="+mn-lt"/>
                <a:ea typeface="+mn-ea"/>
                <a:cs typeface="+mn-cs"/>
              </a:rPr>
              <a:t>překážku věci pravomocně rozhodnuté</a:t>
            </a:r>
            <a:r>
              <a:rPr lang="cs-CZ" sz="1200" b="0" i="0" u="none" strike="noStrike" kern="1200" baseline="0" dirty="0">
                <a:solidFill>
                  <a:schemeClr val="tx1"/>
                </a:solidFill>
                <a:latin typeface="+mn-lt"/>
                <a:ea typeface="+mn-ea"/>
                <a:cs typeface="+mn-cs"/>
              </a:rPr>
              <a:t>, neboť dochází k zastavení řízení z věcných důvodů, kdy se meritorně a s účinky věci pravomocně rozhodnuté rozhoduje o předmětu řízení</a:t>
            </a:r>
            <a:endParaRPr lang="cs-CZ" sz="1200" b="0" i="0" kern="1200" dirty="0">
              <a:solidFill>
                <a:schemeClr val="tx1"/>
              </a:solidFill>
              <a:effectLst/>
              <a:latin typeface="+mn-lt"/>
              <a:ea typeface="+mn-ea"/>
              <a:cs typeface="+mn-cs"/>
            </a:endParaRPr>
          </a:p>
          <a:p>
            <a:r>
              <a:rPr lang="cs-CZ" sz="1200" b="0" i="0" u="none" strike="noStrike" kern="1200" baseline="0" dirty="0">
                <a:solidFill>
                  <a:schemeClr val="tx1"/>
                </a:solidFill>
                <a:latin typeface="+mn-lt"/>
                <a:ea typeface="+mn-ea"/>
                <a:cs typeface="+mn-cs"/>
              </a:rPr>
              <a:t>Zvláštní důvod pro zastavení řízení je upraven v § 7 odst. 8 zákona č. 251/2016 Sb., o některých přestupcích. Dojde-li k </a:t>
            </a:r>
            <a:r>
              <a:rPr lang="cs-CZ" sz="1200" b="1" i="0" u="none" strike="noStrike" kern="1200" baseline="0" dirty="0">
                <a:solidFill>
                  <a:schemeClr val="tx1"/>
                </a:solidFill>
                <a:latin typeface="+mn-lt"/>
                <a:ea typeface="+mn-ea"/>
                <a:cs typeface="+mn-cs"/>
              </a:rPr>
              <a:t>usmíření</a:t>
            </a:r>
            <a:r>
              <a:rPr lang="cs-CZ" sz="1200" b="0" i="0" u="none" strike="noStrike" kern="1200" baseline="0" dirty="0">
                <a:solidFill>
                  <a:schemeClr val="tx1"/>
                </a:solidFill>
                <a:latin typeface="+mn-lt"/>
                <a:ea typeface="+mn-ea"/>
                <a:cs typeface="+mn-cs"/>
              </a:rPr>
              <a:t>, správní orgán řízení usnesením zastaví. Vzhledem k tomu, že v daném případě zákon nestanoví, že by se usnesení pouze poznamenalo do spisu (srov. § 76 odst. 3 věta první správního řádu), bude správní orgán oznamovat usnesení účastníkům řízení na základě § 72 správního řádu; účastníci proti němu budou moci podat odvolání.</a:t>
            </a:r>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28</a:t>
            </a:fld>
            <a:endParaRPr lang="en-US"/>
          </a:p>
        </p:txBody>
      </p:sp>
    </p:spTree>
    <p:extLst>
      <p:ext uri="{BB962C8B-B14F-4D97-AF65-F5344CB8AC3E}">
        <p14:creationId xmlns:p14="http://schemas.microsoft.com/office/powerpoint/2010/main" val="26562856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i="0" kern="1200" dirty="0">
                <a:solidFill>
                  <a:schemeClr val="tx1"/>
                </a:solidFill>
                <a:effectLst/>
                <a:latin typeface="+mn-lt"/>
                <a:ea typeface="+mn-ea"/>
                <a:cs typeface="+mn-cs"/>
              </a:rPr>
              <a:t>(1)</a:t>
            </a:r>
            <a:r>
              <a:rPr lang="cs-CZ" sz="1200" b="0" i="0" kern="1200" dirty="0">
                <a:solidFill>
                  <a:schemeClr val="tx1"/>
                </a:solidFill>
                <a:effectLst/>
                <a:latin typeface="+mn-lt"/>
                <a:ea typeface="+mn-ea"/>
                <a:cs typeface="+mn-cs"/>
              </a:rPr>
              <a:t> Správní orgán usnesením zastaví řízení, jestliže</a:t>
            </a:r>
          </a:p>
          <a:p>
            <a:r>
              <a:rPr lang="cs-CZ" sz="1200" b="1" i="0" kern="1200" dirty="0">
                <a:solidFill>
                  <a:schemeClr val="tx1"/>
                </a:solidFill>
                <a:effectLst/>
                <a:latin typeface="+mn-lt"/>
                <a:ea typeface="+mn-ea"/>
                <a:cs typeface="+mn-cs"/>
              </a:rPr>
              <a:t>a)</a:t>
            </a:r>
            <a:r>
              <a:rPr lang="cs-CZ" sz="1200" b="0" i="0" kern="1200" dirty="0">
                <a:solidFill>
                  <a:schemeClr val="tx1"/>
                </a:solidFill>
                <a:effectLst/>
                <a:latin typeface="+mn-lt"/>
                <a:ea typeface="+mn-ea"/>
                <a:cs typeface="+mn-cs"/>
              </a:rPr>
              <a:t> skutek, o němž se vede řízení, se nestal nebo není přestupkem,</a:t>
            </a:r>
          </a:p>
          <a:p>
            <a:r>
              <a:rPr lang="cs-CZ" sz="1200" b="1" i="0" kern="1200" dirty="0">
                <a:solidFill>
                  <a:schemeClr val="tx1"/>
                </a:solidFill>
                <a:effectLst/>
                <a:latin typeface="+mn-lt"/>
                <a:ea typeface="+mn-ea"/>
                <a:cs typeface="+mn-cs"/>
              </a:rPr>
              <a:t>b)</a:t>
            </a:r>
            <a:r>
              <a:rPr lang="cs-CZ" sz="1200" b="0" i="0" kern="1200" dirty="0">
                <a:solidFill>
                  <a:schemeClr val="tx1"/>
                </a:solidFill>
                <a:effectLst/>
                <a:latin typeface="+mn-lt"/>
                <a:ea typeface="+mn-ea"/>
                <a:cs typeface="+mn-cs"/>
              </a:rPr>
              <a:t> skutek nespáchal obviněný,</a:t>
            </a:r>
          </a:p>
          <a:p>
            <a:r>
              <a:rPr lang="cs-CZ" sz="1200" b="1" i="0" kern="1200" dirty="0">
                <a:solidFill>
                  <a:schemeClr val="tx1"/>
                </a:solidFill>
                <a:effectLst/>
                <a:latin typeface="+mn-lt"/>
                <a:ea typeface="+mn-ea"/>
                <a:cs typeface="+mn-cs"/>
              </a:rPr>
              <a:t>c)</a:t>
            </a:r>
            <a:r>
              <a:rPr lang="cs-CZ" sz="1200" b="0" i="0" kern="1200" dirty="0">
                <a:solidFill>
                  <a:schemeClr val="tx1"/>
                </a:solidFill>
                <a:effectLst/>
                <a:latin typeface="+mn-lt"/>
                <a:ea typeface="+mn-ea"/>
                <a:cs typeface="+mn-cs"/>
              </a:rPr>
              <a:t> spáchání skutku, o němž se vede řízení, nebylo obviněnému prokázáno,</a:t>
            </a:r>
          </a:p>
          <a:p>
            <a:r>
              <a:rPr lang="cs-CZ" sz="1200" b="1" i="0" kern="1200" dirty="0">
                <a:solidFill>
                  <a:schemeClr val="tx1"/>
                </a:solidFill>
                <a:effectLst/>
                <a:latin typeface="+mn-lt"/>
                <a:ea typeface="+mn-ea"/>
                <a:cs typeface="+mn-cs"/>
              </a:rPr>
              <a:t>d)</a:t>
            </a:r>
            <a:r>
              <a:rPr lang="cs-CZ" sz="1200" b="0" i="0" kern="1200" dirty="0">
                <a:solidFill>
                  <a:schemeClr val="tx1"/>
                </a:solidFill>
                <a:effectLst/>
                <a:latin typeface="+mn-lt"/>
                <a:ea typeface="+mn-ea"/>
                <a:cs typeface="+mn-cs"/>
              </a:rPr>
              <a:t> obviněný požívá výsad a imunit podle mezinárodního práva,</a:t>
            </a:r>
          </a:p>
          <a:p>
            <a:r>
              <a:rPr lang="cs-CZ" sz="1200" b="1" i="0" kern="1200" dirty="0">
                <a:solidFill>
                  <a:schemeClr val="tx1"/>
                </a:solidFill>
                <a:effectLst/>
                <a:latin typeface="+mn-lt"/>
                <a:ea typeface="+mn-ea"/>
                <a:cs typeface="+mn-cs"/>
              </a:rPr>
              <a:t>e)</a:t>
            </a:r>
            <a:r>
              <a:rPr lang="cs-CZ" sz="1200" b="0" i="0" kern="1200" dirty="0">
                <a:solidFill>
                  <a:schemeClr val="tx1"/>
                </a:solidFill>
                <a:effectLst/>
                <a:latin typeface="+mn-lt"/>
                <a:ea typeface="+mn-ea"/>
                <a:cs typeface="+mn-cs"/>
              </a:rPr>
              <a:t> obviněný požívá výsad a imunit podle jiného zákona nebo je senátorem nebo poslancem, který požádal orgán příslušný k projednání přestupku o projednání přestupku v disciplinárním řízení podle jiných zákonů,</a:t>
            </a:r>
          </a:p>
          <a:p>
            <a:r>
              <a:rPr lang="cs-CZ" sz="1200" b="1" i="0" kern="1200" dirty="0">
                <a:solidFill>
                  <a:schemeClr val="tx1"/>
                </a:solidFill>
                <a:effectLst/>
                <a:latin typeface="+mn-lt"/>
                <a:ea typeface="+mn-ea"/>
                <a:cs typeface="+mn-cs"/>
              </a:rPr>
              <a:t>f)</a:t>
            </a:r>
            <a:r>
              <a:rPr lang="cs-CZ" sz="1200" b="0" i="0" kern="1200" dirty="0">
                <a:solidFill>
                  <a:schemeClr val="tx1"/>
                </a:solidFill>
                <a:effectLst/>
                <a:latin typeface="+mn-lt"/>
                <a:ea typeface="+mn-ea"/>
                <a:cs typeface="+mn-cs"/>
              </a:rPr>
              <a:t> obviněný v době spáchání skutku nedovršil patnáctý rok svého věku,</a:t>
            </a:r>
          </a:p>
          <a:p>
            <a:r>
              <a:rPr lang="cs-CZ" sz="1200" b="1" i="0" kern="1200" dirty="0">
                <a:solidFill>
                  <a:schemeClr val="tx1"/>
                </a:solidFill>
                <a:effectLst/>
                <a:latin typeface="+mn-lt"/>
                <a:ea typeface="+mn-ea"/>
                <a:cs typeface="+mn-cs"/>
              </a:rPr>
              <a:t>g)</a:t>
            </a:r>
            <a:r>
              <a:rPr lang="cs-CZ" sz="1200" b="0" i="0" kern="1200" dirty="0">
                <a:solidFill>
                  <a:schemeClr val="tx1"/>
                </a:solidFill>
                <a:effectLst/>
                <a:latin typeface="+mn-lt"/>
                <a:ea typeface="+mn-ea"/>
                <a:cs typeface="+mn-cs"/>
              </a:rPr>
              <a:t> obviněný nebyl v době spáchání skutku pro nepříčetnost za přestupek odpovědný,</a:t>
            </a:r>
          </a:p>
          <a:p>
            <a:r>
              <a:rPr lang="cs-CZ" sz="1200" b="1" i="0" kern="1200" dirty="0">
                <a:solidFill>
                  <a:schemeClr val="tx1"/>
                </a:solidFill>
                <a:effectLst/>
                <a:latin typeface="+mn-lt"/>
                <a:ea typeface="+mn-ea"/>
                <a:cs typeface="+mn-cs"/>
              </a:rPr>
              <a:t>h)</a:t>
            </a:r>
            <a:r>
              <a:rPr lang="cs-CZ" sz="1200" b="0" i="0" kern="1200" dirty="0">
                <a:solidFill>
                  <a:schemeClr val="tx1"/>
                </a:solidFill>
                <a:effectLst/>
                <a:latin typeface="+mn-lt"/>
                <a:ea typeface="+mn-ea"/>
                <a:cs typeface="+mn-cs"/>
              </a:rPr>
              <a:t> odpovědnost za přestupek zanikla,</a:t>
            </a:r>
          </a:p>
          <a:p>
            <a:r>
              <a:rPr lang="cs-CZ" sz="1200" b="1" i="0" kern="1200" dirty="0">
                <a:solidFill>
                  <a:schemeClr val="tx1"/>
                </a:solidFill>
                <a:effectLst/>
                <a:latin typeface="+mn-lt"/>
                <a:ea typeface="+mn-ea"/>
                <a:cs typeface="+mn-cs"/>
              </a:rPr>
              <a:t>i)</a:t>
            </a:r>
            <a:r>
              <a:rPr lang="cs-CZ" sz="1200" b="0" i="0" kern="1200" dirty="0">
                <a:solidFill>
                  <a:schemeClr val="tx1"/>
                </a:solidFill>
                <a:effectLst/>
                <a:latin typeface="+mn-lt"/>
                <a:ea typeface="+mn-ea"/>
                <a:cs typeface="+mn-cs"/>
              </a:rPr>
              <a:t> o totožném přestupku dříve zahájil řízení podle tohoto zákona proti téže osobě jiný správní orgán,</a:t>
            </a:r>
          </a:p>
          <a:p>
            <a:r>
              <a:rPr lang="cs-CZ" sz="1200" b="1" i="0" kern="1200" dirty="0">
                <a:solidFill>
                  <a:schemeClr val="tx1"/>
                </a:solidFill>
                <a:effectLst/>
                <a:latin typeface="+mn-lt"/>
                <a:ea typeface="+mn-ea"/>
                <a:cs typeface="+mn-cs"/>
              </a:rPr>
              <a:t>j)</a:t>
            </a:r>
            <a:r>
              <a:rPr lang="cs-CZ" sz="1200" b="0" i="0" kern="1200" dirty="0">
                <a:solidFill>
                  <a:schemeClr val="tx1"/>
                </a:solidFill>
                <a:effectLst/>
                <a:latin typeface="+mn-lt"/>
                <a:ea typeface="+mn-ea"/>
                <a:cs typeface="+mn-cs"/>
              </a:rPr>
              <a:t> o skutku již bylo pravomocně rozhodnuto správním orgánem nebo orgánem činným v trestním řízení způsobem uvedeným v § 77 odst. 2,</a:t>
            </a:r>
          </a:p>
          <a:p>
            <a:r>
              <a:rPr lang="cs-CZ" sz="1200" b="1" i="0" kern="1200" dirty="0">
                <a:solidFill>
                  <a:schemeClr val="tx1"/>
                </a:solidFill>
                <a:effectLst/>
                <a:latin typeface="+mn-lt"/>
                <a:ea typeface="+mn-ea"/>
                <a:cs typeface="+mn-cs"/>
              </a:rPr>
              <a:t>k)</a:t>
            </a:r>
            <a:r>
              <a:rPr lang="cs-CZ" sz="1200" b="0" i="0" kern="1200" dirty="0">
                <a:solidFill>
                  <a:schemeClr val="tx1"/>
                </a:solidFill>
                <a:effectLst/>
                <a:latin typeface="+mn-lt"/>
                <a:ea typeface="+mn-ea"/>
                <a:cs typeface="+mn-cs"/>
              </a:rPr>
              <a:t> obviněný zemřel nebo zanikl,</a:t>
            </a:r>
          </a:p>
          <a:p>
            <a:r>
              <a:rPr lang="cs-CZ" sz="1200" b="1" i="0" kern="1200" dirty="0">
                <a:solidFill>
                  <a:schemeClr val="tx1"/>
                </a:solidFill>
                <a:effectLst/>
                <a:latin typeface="+mn-lt"/>
                <a:ea typeface="+mn-ea"/>
                <a:cs typeface="+mn-cs"/>
              </a:rPr>
              <a:t>l)</a:t>
            </a:r>
            <a:r>
              <a:rPr lang="cs-CZ" sz="1200" b="0" i="0" kern="1200" dirty="0">
                <a:solidFill>
                  <a:schemeClr val="tx1"/>
                </a:solidFill>
                <a:effectLst/>
                <a:latin typeface="+mn-lt"/>
                <a:ea typeface="+mn-ea"/>
                <a:cs typeface="+mn-cs"/>
              </a:rPr>
              <a:t> o skutku již bylo rozhodnuto jako o disciplinárním deliktu a uložené opatření lze považovat za postačující,</a:t>
            </a:r>
          </a:p>
          <a:p>
            <a:r>
              <a:rPr lang="cs-CZ" sz="1200" b="1" i="0" kern="1200" dirty="0">
                <a:solidFill>
                  <a:schemeClr val="tx1"/>
                </a:solidFill>
                <a:effectLst/>
                <a:latin typeface="+mn-lt"/>
                <a:ea typeface="+mn-ea"/>
                <a:cs typeface="+mn-cs"/>
              </a:rPr>
              <a:t>m)</a:t>
            </a:r>
            <a:r>
              <a:rPr lang="cs-CZ" sz="1200" b="0" i="0" kern="1200" dirty="0">
                <a:solidFill>
                  <a:schemeClr val="tx1"/>
                </a:solidFill>
                <a:effectLst/>
                <a:latin typeface="+mn-lt"/>
                <a:ea typeface="+mn-ea"/>
                <a:cs typeface="+mn-cs"/>
              </a:rPr>
              <a:t> správní orgán v průběhu řízení zjistí, že se jedná o přestupek, který lze projednat pouze se souhlasem osoby přímo postižené spácháním přestupku a tento souhlas nebyl dán, nebo</a:t>
            </a:r>
          </a:p>
          <a:p>
            <a:r>
              <a:rPr lang="cs-CZ" sz="1200" b="1" i="0" kern="1200" dirty="0">
                <a:solidFill>
                  <a:schemeClr val="tx1"/>
                </a:solidFill>
                <a:effectLst/>
                <a:latin typeface="+mn-lt"/>
                <a:ea typeface="+mn-ea"/>
                <a:cs typeface="+mn-cs"/>
              </a:rPr>
              <a:t>n)</a:t>
            </a:r>
            <a:r>
              <a:rPr lang="cs-CZ" sz="1200" b="0" i="0" kern="1200" dirty="0">
                <a:solidFill>
                  <a:schemeClr val="tx1"/>
                </a:solidFill>
                <a:effectLst/>
                <a:latin typeface="+mn-lt"/>
                <a:ea typeface="+mn-ea"/>
                <a:cs typeface="+mn-cs"/>
              </a:rPr>
              <a:t> osoba přímo postižená spácháním přestupku vzala zpět souhlas se zahájením řízení nebo pokračováním v řízení, nejedná-li se o přestupek, který lze projednat i bez takového souhlasu.</a:t>
            </a:r>
          </a:p>
          <a:p>
            <a:endParaRPr lang="cs-CZ" sz="1200" b="0" i="0" kern="1200" dirty="0">
              <a:solidFill>
                <a:schemeClr val="tx1"/>
              </a:solidFill>
              <a:effectLst/>
              <a:latin typeface="+mn-lt"/>
              <a:ea typeface="+mn-ea"/>
              <a:cs typeface="+mn-cs"/>
            </a:endParaRPr>
          </a:p>
          <a:p>
            <a:r>
              <a:rPr lang="cs-CZ" sz="1200" b="0" i="0" u="none" strike="noStrike" kern="1200" baseline="0" dirty="0">
                <a:solidFill>
                  <a:schemeClr val="tx1"/>
                </a:solidFill>
                <a:latin typeface="+mn-lt"/>
                <a:ea typeface="+mn-ea"/>
                <a:cs typeface="+mn-cs"/>
              </a:rPr>
              <a:t>Rozlišují se případy, kdy se </a:t>
            </a:r>
            <a:r>
              <a:rPr lang="cs-CZ" sz="1200" b="1" i="0" u="none" strike="noStrike" kern="1200" baseline="0" dirty="0">
                <a:solidFill>
                  <a:schemeClr val="tx1"/>
                </a:solidFill>
                <a:latin typeface="+mn-lt"/>
                <a:ea typeface="+mn-ea"/>
                <a:cs typeface="+mn-cs"/>
              </a:rPr>
              <a:t>usnesení </a:t>
            </a:r>
            <a:r>
              <a:rPr lang="cs-CZ" sz="1200" b="0" i="0" u="none" strike="noStrike" kern="1200" baseline="0" dirty="0">
                <a:solidFill>
                  <a:schemeClr val="tx1"/>
                </a:solidFill>
                <a:latin typeface="+mn-lt"/>
                <a:ea typeface="+mn-ea"/>
                <a:cs typeface="+mn-cs"/>
              </a:rPr>
              <a:t>o zastavení řízení pouze </a:t>
            </a:r>
            <a:r>
              <a:rPr lang="cs-CZ" sz="1200" b="1" i="0" u="none" strike="noStrike" kern="1200" baseline="0" dirty="0">
                <a:solidFill>
                  <a:schemeClr val="tx1"/>
                </a:solidFill>
                <a:latin typeface="+mn-lt"/>
                <a:ea typeface="+mn-ea"/>
                <a:cs typeface="+mn-cs"/>
              </a:rPr>
              <a:t>poznamená do spisu</a:t>
            </a:r>
            <a:r>
              <a:rPr lang="cs-CZ" sz="1200" b="0" i="0" u="none" strike="noStrike" kern="1200" baseline="0" dirty="0">
                <a:solidFill>
                  <a:schemeClr val="tx1"/>
                </a:solidFill>
                <a:latin typeface="+mn-lt"/>
                <a:ea typeface="+mn-ea"/>
                <a:cs typeface="+mn-cs"/>
              </a:rPr>
              <a:t>, a případy, kdy se </a:t>
            </a:r>
            <a:r>
              <a:rPr lang="cs-CZ" sz="1200" b="1" i="0" u="none" strike="noStrike" kern="1200" baseline="0" dirty="0">
                <a:solidFill>
                  <a:schemeClr val="tx1"/>
                </a:solidFill>
                <a:latin typeface="+mn-lt"/>
                <a:ea typeface="+mn-ea"/>
                <a:cs typeface="+mn-cs"/>
              </a:rPr>
              <a:t>oznamuje účastníkům řízení</a:t>
            </a:r>
            <a:r>
              <a:rPr lang="cs-CZ" sz="1200" b="0" i="0" u="none" strike="noStrike" kern="1200" baseline="0" dirty="0">
                <a:solidFill>
                  <a:schemeClr val="tx1"/>
                </a:solidFill>
                <a:latin typeface="+mn-lt"/>
                <a:ea typeface="+mn-ea"/>
                <a:cs typeface="+mn-cs"/>
              </a:rPr>
              <a:t>, kteří se proti němu mohou odvolat.</a:t>
            </a:r>
          </a:p>
          <a:p>
            <a:r>
              <a:rPr lang="cs-CZ" sz="1200" b="0" i="0" u="none" strike="noStrike" kern="1200" baseline="0" dirty="0">
                <a:solidFill>
                  <a:schemeClr val="tx1"/>
                </a:solidFill>
                <a:latin typeface="+mn-lt"/>
                <a:ea typeface="+mn-ea"/>
                <a:cs typeface="+mn-cs"/>
              </a:rPr>
              <a:t>Některé důvody zastavení řízení zakládají </a:t>
            </a:r>
            <a:r>
              <a:rPr lang="cs-CZ" sz="1200" b="1" i="0" u="none" strike="noStrike" kern="1200" baseline="0" dirty="0">
                <a:solidFill>
                  <a:schemeClr val="tx1"/>
                </a:solidFill>
                <a:latin typeface="+mn-lt"/>
                <a:ea typeface="+mn-ea"/>
                <a:cs typeface="+mn-cs"/>
              </a:rPr>
              <a:t>překážku věci pravomocně rozhodnuté</a:t>
            </a:r>
            <a:r>
              <a:rPr lang="cs-CZ" sz="1200" b="0" i="0" u="none" strike="noStrike" kern="1200" baseline="0" dirty="0">
                <a:solidFill>
                  <a:schemeClr val="tx1"/>
                </a:solidFill>
                <a:latin typeface="+mn-lt"/>
                <a:ea typeface="+mn-ea"/>
                <a:cs typeface="+mn-cs"/>
              </a:rPr>
              <a:t>, neboť dochází k zastavení řízení z věcných důvodů, kdy se meritorně a s účinky věci pravomocně rozhodnuté rozhoduje o předmětu řízení: </a:t>
            </a:r>
          </a:p>
          <a:p>
            <a:pPr marL="171450" indent="-171450">
              <a:buFont typeface="Arial" panose="020B0604020202020204" pitchFamily="34" charset="0"/>
              <a:buChar char="•"/>
            </a:pPr>
            <a:r>
              <a:rPr lang="cs-CZ" sz="1200" b="0" i="0" kern="1200" dirty="0">
                <a:solidFill>
                  <a:schemeClr val="tx1"/>
                </a:solidFill>
                <a:effectLst/>
                <a:latin typeface="+mn-lt"/>
                <a:ea typeface="+mn-ea"/>
                <a:cs typeface="+mn-cs"/>
              </a:rPr>
              <a:t>skutek nestal, </a:t>
            </a:r>
          </a:p>
          <a:p>
            <a:pPr marL="171450" indent="-171450">
              <a:buFont typeface="Arial" panose="020B0604020202020204" pitchFamily="34" charset="0"/>
              <a:buChar char="•"/>
            </a:pPr>
            <a:r>
              <a:rPr lang="cs-CZ" sz="1200" b="0" i="0" kern="1200" dirty="0">
                <a:solidFill>
                  <a:schemeClr val="tx1"/>
                </a:solidFill>
                <a:effectLst/>
                <a:latin typeface="+mn-lt"/>
                <a:ea typeface="+mn-ea"/>
                <a:cs typeface="+mn-cs"/>
              </a:rPr>
              <a:t>nespáchal jej obviněný, </a:t>
            </a:r>
          </a:p>
          <a:p>
            <a:pPr marL="171450" indent="-171450">
              <a:buFont typeface="Arial" panose="020B0604020202020204" pitchFamily="34" charset="0"/>
              <a:buChar char="•"/>
            </a:pPr>
            <a:r>
              <a:rPr lang="cs-CZ" sz="1200" b="0" i="0" kern="1200" dirty="0">
                <a:solidFill>
                  <a:schemeClr val="tx1"/>
                </a:solidFill>
                <a:effectLst/>
                <a:latin typeface="+mn-lt"/>
                <a:ea typeface="+mn-ea"/>
                <a:cs typeface="+mn-cs"/>
              </a:rPr>
              <a:t>spáchání skutku se nepodařilo obviněnému prokázat nebo že skutek je trestným činem nebo totožným přestupkem nebo není přestupkem, </a:t>
            </a:r>
          </a:p>
          <a:p>
            <a:pPr marL="171450" indent="-171450">
              <a:buFont typeface="Arial" panose="020B0604020202020204" pitchFamily="34" charset="0"/>
              <a:buChar char="•"/>
            </a:pPr>
            <a:r>
              <a:rPr lang="cs-CZ" sz="1200" b="0" i="0" kern="1200" dirty="0">
                <a:solidFill>
                  <a:schemeClr val="tx1"/>
                </a:solidFill>
                <a:effectLst/>
                <a:latin typeface="+mn-lt"/>
                <a:ea typeface="+mn-ea"/>
                <a:cs typeface="+mn-cs"/>
              </a:rPr>
              <a:t>trestní stíhání bylo podmíněně zastaveno, </a:t>
            </a:r>
          </a:p>
          <a:p>
            <a:pPr marL="171450" indent="-171450">
              <a:buFont typeface="Arial" panose="020B0604020202020204" pitchFamily="34" charset="0"/>
              <a:buChar char="•"/>
            </a:pPr>
            <a:r>
              <a:rPr lang="cs-CZ" sz="1200" b="0" i="0" kern="1200" dirty="0">
                <a:solidFill>
                  <a:schemeClr val="tx1"/>
                </a:solidFill>
                <a:effectLst/>
                <a:latin typeface="+mn-lt"/>
                <a:ea typeface="+mn-ea"/>
                <a:cs typeface="+mn-cs"/>
              </a:rPr>
              <a:t>trestní stíhání bylo zastaveno na základě schválení narovnání, </a:t>
            </a:r>
          </a:p>
          <a:p>
            <a:pPr marL="171450" indent="-171450">
              <a:buFont typeface="Arial" panose="020B0604020202020204" pitchFamily="34" charset="0"/>
              <a:buChar char="•"/>
            </a:pPr>
            <a:r>
              <a:rPr lang="cs-CZ" sz="1200" b="0" i="0" kern="1200" dirty="0">
                <a:solidFill>
                  <a:schemeClr val="tx1"/>
                </a:solidFill>
                <a:effectLst/>
                <a:latin typeface="+mn-lt"/>
                <a:ea typeface="+mn-ea"/>
                <a:cs typeface="+mn-cs"/>
              </a:rPr>
              <a:t>bylo podmíněně odloženo podání návrhu na potrestání nebo</a:t>
            </a:r>
          </a:p>
          <a:p>
            <a:pPr marL="171450" indent="-171450">
              <a:buFont typeface="Arial" panose="020B0604020202020204" pitchFamily="34" charset="0"/>
              <a:buChar char="•"/>
            </a:pPr>
            <a:r>
              <a:rPr lang="cs-CZ" sz="1200" b="0" i="0" kern="1200" dirty="0">
                <a:solidFill>
                  <a:schemeClr val="tx1"/>
                </a:solidFill>
                <a:effectLst/>
                <a:latin typeface="+mn-lt"/>
                <a:ea typeface="+mn-ea"/>
                <a:cs typeface="+mn-cs"/>
              </a:rPr>
              <a:t>bylo odstoupeno od trestního stíhání mladistvého</a:t>
            </a:r>
            <a:endParaRPr lang="cs-CZ" sz="1200" b="0" i="0" u="none" strike="noStrike" kern="1200" baseline="0" dirty="0">
              <a:solidFill>
                <a:schemeClr val="tx1"/>
              </a:solidFill>
              <a:latin typeface="+mn-lt"/>
              <a:ea typeface="+mn-ea"/>
              <a:cs typeface="+mn-cs"/>
            </a:endParaRPr>
          </a:p>
          <a:p>
            <a:endParaRPr lang="cs-CZ" sz="1200" b="0" i="0" u="none" strike="noStrike" kern="1200" baseline="0" dirty="0">
              <a:solidFill>
                <a:schemeClr val="tx1"/>
              </a:solidFill>
              <a:effectLst/>
              <a:latin typeface="+mn-lt"/>
              <a:ea typeface="+mn-ea"/>
              <a:cs typeface="+mn-cs"/>
            </a:endParaRPr>
          </a:p>
          <a:p>
            <a:endParaRPr lang="cs-CZ" sz="1200" b="0" i="0" u="none" strike="noStrike" kern="1200" baseline="0" dirty="0">
              <a:solidFill>
                <a:schemeClr val="tx1"/>
              </a:solidFill>
              <a:effectLst/>
              <a:latin typeface="+mn-lt"/>
              <a:ea typeface="+mn-ea"/>
              <a:cs typeface="+mn-cs"/>
            </a:endParaRPr>
          </a:p>
          <a:p>
            <a:endParaRPr lang="cs-CZ" sz="1200" b="0" i="0" kern="1200" dirty="0">
              <a:solidFill>
                <a:schemeClr val="tx1"/>
              </a:solidFill>
              <a:effectLst/>
              <a:latin typeface="+mn-lt"/>
              <a:ea typeface="+mn-ea"/>
              <a:cs typeface="+mn-cs"/>
            </a:endParaRPr>
          </a:p>
          <a:p>
            <a:r>
              <a:rPr lang="cs-CZ" sz="1200" b="0" i="0" u="none" strike="noStrike" kern="1200" baseline="0" dirty="0">
                <a:solidFill>
                  <a:schemeClr val="tx1"/>
                </a:solidFill>
                <a:latin typeface="+mn-lt"/>
                <a:ea typeface="+mn-ea"/>
                <a:cs typeface="+mn-cs"/>
              </a:rPr>
              <a:t>Zvláštní důvod pro zastavení řízení je upraven v § 7 odst. 8 zákona č. 251/2016 Sb., o některých přestupcích. Dojde-li k </a:t>
            </a:r>
            <a:r>
              <a:rPr lang="cs-CZ" sz="1200" b="1" i="0" u="none" strike="noStrike" kern="1200" baseline="0" dirty="0">
                <a:solidFill>
                  <a:schemeClr val="tx1"/>
                </a:solidFill>
                <a:latin typeface="+mn-lt"/>
                <a:ea typeface="+mn-ea"/>
                <a:cs typeface="+mn-cs"/>
              </a:rPr>
              <a:t>usmíření</a:t>
            </a:r>
            <a:r>
              <a:rPr lang="cs-CZ" sz="1200" b="0" i="0" u="none" strike="noStrike" kern="1200" baseline="0" dirty="0">
                <a:solidFill>
                  <a:schemeClr val="tx1"/>
                </a:solidFill>
                <a:latin typeface="+mn-lt"/>
                <a:ea typeface="+mn-ea"/>
                <a:cs typeface="+mn-cs"/>
              </a:rPr>
              <a:t>, správní orgán řízení usnesením zastaví. Vzhledem k tomu, že v daném případě zákon nestanoví, že by se usnesení pouze poznamenalo do spisu (srov. § 76 odst. 3 věta první správního řádu), bude správní orgán oznamovat usnesení účastníkům řízení na základě § 72 správního řádu; účastníci proti němu budou moci podat odvolání.</a:t>
            </a:r>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29</a:t>
            </a:fld>
            <a:endParaRPr lang="en-US"/>
          </a:p>
        </p:txBody>
      </p:sp>
    </p:spTree>
    <p:extLst>
      <p:ext uri="{BB962C8B-B14F-4D97-AF65-F5344CB8AC3E}">
        <p14:creationId xmlns:p14="http://schemas.microsoft.com/office/powerpoint/2010/main" val="28754821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i="0" kern="1200" dirty="0">
                <a:solidFill>
                  <a:schemeClr val="tx1"/>
                </a:solidFill>
                <a:effectLst/>
                <a:latin typeface="+mn-lt"/>
                <a:ea typeface="+mn-ea"/>
                <a:cs typeface="+mn-cs"/>
              </a:rPr>
              <a:t>Karlovarský kraj</a:t>
            </a:r>
          </a:p>
          <a:p>
            <a:endParaRPr lang="cs-CZ" sz="1200" b="1" i="0" kern="1200" dirty="0">
              <a:solidFill>
                <a:schemeClr val="tx1"/>
              </a:solidFill>
              <a:effectLst/>
              <a:latin typeface="+mn-lt"/>
              <a:ea typeface="+mn-ea"/>
              <a:cs typeface="+mn-cs"/>
            </a:endParaRPr>
          </a:p>
          <a:p>
            <a:r>
              <a:rPr lang="cs-CZ" sz="1200" b="1" i="0" kern="1200" dirty="0">
                <a:solidFill>
                  <a:schemeClr val="tx1"/>
                </a:solidFill>
                <a:effectLst/>
                <a:latin typeface="+mn-lt"/>
                <a:ea typeface="+mn-ea"/>
                <a:cs typeface="+mn-cs"/>
              </a:rPr>
              <a:t>(1)</a:t>
            </a:r>
            <a:r>
              <a:rPr lang="cs-CZ" sz="1200" b="0" i="0" kern="1200" dirty="0">
                <a:solidFill>
                  <a:schemeClr val="tx1"/>
                </a:solidFill>
                <a:effectLst/>
                <a:latin typeface="+mn-lt"/>
                <a:ea typeface="+mn-ea"/>
                <a:cs typeface="+mn-cs"/>
              </a:rPr>
              <a:t> Správní orgán usnesením zastaví řízení, jestliže</a:t>
            </a:r>
          </a:p>
          <a:p>
            <a:r>
              <a:rPr lang="cs-CZ" sz="1200" b="1" i="0" kern="1200" dirty="0">
                <a:solidFill>
                  <a:schemeClr val="tx1"/>
                </a:solidFill>
                <a:effectLst/>
                <a:latin typeface="+mn-lt"/>
                <a:ea typeface="+mn-ea"/>
                <a:cs typeface="+mn-cs"/>
              </a:rPr>
              <a:t>a)</a:t>
            </a:r>
            <a:r>
              <a:rPr lang="cs-CZ" sz="1200" b="0" i="0" kern="1200" dirty="0">
                <a:solidFill>
                  <a:schemeClr val="tx1"/>
                </a:solidFill>
                <a:effectLst/>
                <a:latin typeface="+mn-lt"/>
                <a:ea typeface="+mn-ea"/>
                <a:cs typeface="+mn-cs"/>
              </a:rPr>
              <a:t> skutek, o němž se vede řízení, se nestal nebo není přestupkem,</a:t>
            </a:r>
          </a:p>
          <a:p>
            <a:r>
              <a:rPr lang="cs-CZ" sz="1200" b="1" i="0" kern="1200" dirty="0">
                <a:solidFill>
                  <a:schemeClr val="tx1"/>
                </a:solidFill>
                <a:effectLst/>
                <a:latin typeface="+mn-lt"/>
                <a:ea typeface="+mn-ea"/>
                <a:cs typeface="+mn-cs"/>
              </a:rPr>
              <a:t>b)</a:t>
            </a:r>
            <a:r>
              <a:rPr lang="cs-CZ" sz="1200" b="0" i="0" kern="1200" dirty="0">
                <a:solidFill>
                  <a:schemeClr val="tx1"/>
                </a:solidFill>
                <a:effectLst/>
                <a:latin typeface="+mn-lt"/>
                <a:ea typeface="+mn-ea"/>
                <a:cs typeface="+mn-cs"/>
              </a:rPr>
              <a:t> skutek nespáchal obviněný,</a:t>
            </a:r>
          </a:p>
          <a:p>
            <a:r>
              <a:rPr lang="cs-CZ" sz="1200" b="1" i="0" kern="1200" dirty="0">
                <a:solidFill>
                  <a:schemeClr val="tx1"/>
                </a:solidFill>
                <a:effectLst/>
                <a:latin typeface="+mn-lt"/>
                <a:ea typeface="+mn-ea"/>
                <a:cs typeface="+mn-cs"/>
              </a:rPr>
              <a:t>c)</a:t>
            </a:r>
            <a:r>
              <a:rPr lang="cs-CZ" sz="1200" b="0" i="0" kern="1200" dirty="0">
                <a:solidFill>
                  <a:schemeClr val="tx1"/>
                </a:solidFill>
                <a:effectLst/>
                <a:latin typeface="+mn-lt"/>
                <a:ea typeface="+mn-ea"/>
                <a:cs typeface="+mn-cs"/>
              </a:rPr>
              <a:t> spáchání skutku, o němž se vede řízení, nebylo obviněnému prokázáno,</a:t>
            </a:r>
          </a:p>
          <a:p>
            <a:r>
              <a:rPr lang="cs-CZ" sz="1200" b="1" i="0" kern="1200" dirty="0">
                <a:solidFill>
                  <a:schemeClr val="tx1"/>
                </a:solidFill>
                <a:effectLst/>
                <a:latin typeface="+mn-lt"/>
                <a:ea typeface="+mn-ea"/>
                <a:cs typeface="+mn-cs"/>
              </a:rPr>
              <a:t>d)</a:t>
            </a:r>
            <a:r>
              <a:rPr lang="cs-CZ" sz="1200" b="0" i="0" kern="1200" dirty="0">
                <a:solidFill>
                  <a:schemeClr val="tx1"/>
                </a:solidFill>
                <a:effectLst/>
                <a:latin typeface="+mn-lt"/>
                <a:ea typeface="+mn-ea"/>
                <a:cs typeface="+mn-cs"/>
              </a:rPr>
              <a:t> obviněný požívá výsad a imunit podle mezinárodního práva,</a:t>
            </a:r>
          </a:p>
          <a:p>
            <a:r>
              <a:rPr lang="cs-CZ" sz="1200" b="1" i="0" kern="1200" dirty="0">
                <a:solidFill>
                  <a:schemeClr val="tx1"/>
                </a:solidFill>
                <a:effectLst/>
                <a:latin typeface="+mn-lt"/>
                <a:ea typeface="+mn-ea"/>
                <a:cs typeface="+mn-cs"/>
              </a:rPr>
              <a:t>e)</a:t>
            </a:r>
            <a:r>
              <a:rPr lang="cs-CZ" sz="1200" b="0" i="0" kern="1200" dirty="0">
                <a:solidFill>
                  <a:schemeClr val="tx1"/>
                </a:solidFill>
                <a:effectLst/>
                <a:latin typeface="+mn-lt"/>
                <a:ea typeface="+mn-ea"/>
                <a:cs typeface="+mn-cs"/>
              </a:rPr>
              <a:t> obviněný požívá výsad a imunit podle jiného zákona nebo je senátorem nebo poslancem, který požádal orgán příslušný k projednání přestupku o projednání přestupku v disciplinárním řízení podle jiných zákonů,</a:t>
            </a:r>
          </a:p>
          <a:p>
            <a:r>
              <a:rPr lang="cs-CZ" sz="1200" b="1" i="0" kern="1200" dirty="0">
                <a:solidFill>
                  <a:schemeClr val="tx1"/>
                </a:solidFill>
                <a:effectLst/>
                <a:latin typeface="+mn-lt"/>
                <a:ea typeface="+mn-ea"/>
                <a:cs typeface="+mn-cs"/>
              </a:rPr>
              <a:t>f)</a:t>
            </a:r>
            <a:r>
              <a:rPr lang="cs-CZ" sz="1200" b="0" i="0" kern="1200" dirty="0">
                <a:solidFill>
                  <a:schemeClr val="tx1"/>
                </a:solidFill>
                <a:effectLst/>
                <a:latin typeface="+mn-lt"/>
                <a:ea typeface="+mn-ea"/>
                <a:cs typeface="+mn-cs"/>
              </a:rPr>
              <a:t> obviněný v době spáchání skutku nedovršil patnáctý rok svého věku,</a:t>
            </a:r>
          </a:p>
          <a:p>
            <a:r>
              <a:rPr lang="cs-CZ" sz="1200" b="1" i="0" kern="1200" dirty="0">
                <a:solidFill>
                  <a:schemeClr val="tx1"/>
                </a:solidFill>
                <a:effectLst/>
                <a:latin typeface="+mn-lt"/>
                <a:ea typeface="+mn-ea"/>
                <a:cs typeface="+mn-cs"/>
              </a:rPr>
              <a:t>g)</a:t>
            </a:r>
            <a:r>
              <a:rPr lang="cs-CZ" sz="1200" b="0" i="0" kern="1200" dirty="0">
                <a:solidFill>
                  <a:schemeClr val="tx1"/>
                </a:solidFill>
                <a:effectLst/>
                <a:latin typeface="+mn-lt"/>
                <a:ea typeface="+mn-ea"/>
                <a:cs typeface="+mn-cs"/>
              </a:rPr>
              <a:t> obviněný nebyl v době spáchání skutku pro nepříčetnost za přestupek odpovědný,</a:t>
            </a:r>
          </a:p>
          <a:p>
            <a:r>
              <a:rPr lang="cs-CZ" sz="1200" b="1" i="0" kern="1200" dirty="0">
                <a:solidFill>
                  <a:schemeClr val="tx1"/>
                </a:solidFill>
                <a:effectLst/>
                <a:latin typeface="+mn-lt"/>
                <a:ea typeface="+mn-ea"/>
                <a:cs typeface="+mn-cs"/>
              </a:rPr>
              <a:t>h)</a:t>
            </a:r>
            <a:r>
              <a:rPr lang="cs-CZ" sz="1200" b="0" i="0" kern="1200" dirty="0">
                <a:solidFill>
                  <a:schemeClr val="tx1"/>
                </a:solidFill>
                <a:effectLst/>
                <a:latin typeface="+mn-lt"/>
                <a:ea typeface="+mn-ea"/>
                <a:cs typeface="+mn-cs"/>
              </a:rPr>
              <a:t> odpovědnost za přestupek zanikla,</a:t>
            </a:r>
          </a:p>
          <a:p>
            <a:r>
              <a:rPr lang="cs-CZ" sz="1200" b="1" i="0" kern="1200" dirty="0">
                <a:solidFill>
                  <a:schemeClr val="tx1"/>
                </a:solidFill>
                <a:effectLst/>
                <a:latin typeface="+mn-lt"/>
                <a:ea typeface="+mn-ea"/>
                <a:cs typeface="+mn-cs"/>
              </a:rPr>
              <a:t>i)</a:t>
            </a:r>
            <a:r>
              <a:rPr lang="cs-CZ" sz="1200" b="0" i="0" kern="1200" dirty="0">
                <a:solidFill>
                  <a:schemeClr val="tx1"/>
                </a:solidFill>
                <a:effectLst/>
                <a:latin typeface="+mn-lt"/>
                <a:ea typeface="+mn-ea"/>
                <a:cs typeface="+mn-cs"/>
              </a:rPr>
              <a:t> o totožném přestupku dříve zahájil řízení podle tohoto zákona proti téže osobě jiný správní orgán,</a:t>
            </a:r>
          </a:p>
          <a:p>
            <a:r>
              <a:rPr lang="cs-CZ" sz="1200" b="1" i="0" kern="1200" dirty="0">
                <a:solidFill>
                  <a:schemeClr val="tx1"/>
                </a:solidFill>
                <a:effectLst/>
                <a:latin typeface="+mn-lt"/>
                <a:ea typeface="+mn-ea"/>
                <a:cs typeface="+mn-cs"/>
              </a:rPr>
              <a:t>j)</a:t>
            </a:r>
            <a:r>
              <a:rPr lang="cs-CZ" sz="1200" b="0" i="0" kern="1200" dirty="0">
                <a:solidFill>
                  <a:schemeClr val="tx1"/>
                </a:solidFill>
                <a:effectLst/>
                <a:latin typeface="+mn-lt"/>
                <a:ea typeface="+mn-ea"/>
                <a:cs typeface="+mn-cs"/>
              </a:rPr>
              <a:t> o skutku již bylo pravomocně rozhodnuto správním orgánem nebo orgánem činným v trestním řízení způsobem uvedeným v § 77 odst. 2,</a:t>
            </a:r>
          </a:p>
          <a:p>
            <a:r>
              <a:rPr lang="cs-CZ" sz="1200" b="1" i="0" kern="1200" dirty="0">
                <a:solidFill>
                  <a:schemeClr val="tx1"/>
                </a:solidFill>
                <a:effectLst/>
                <a:latin typeface="+mn-lt"/>
                <a:ea typeface="+mn-ea"/>
                <a:cs typeface="+mn-cs"/>
              </a:rPr>
              <a:t>k)</a:t>
            </a:r>
            <a:r>
              <a:rPr lang="cs-CZ" sz="1200" b="0" i="0" kern="1200" dirty="0">
                <a:solidFill>
                  <a:schemeClr val="tx1"/>
                </a:solidFill>
                <a:effectLst/>
                <a:latin typeface="+mn-lt"/>
                <a:ea typeface="+mn-ea"/>
                <a:cs typeface="+mn-cs"/>
              </a:rPr>
              <a:t> obviněný zemřel nebo zanikl,</a:t>
            </a:r>
          </a:p>
          <a:p>
            <a:r>
              <a:rPr lang="cs-CZ" sz="1200" b="1" i="0" kern="1200" dirty="0">
                <a:solidFill>
                  <a:schemeClr val="tx1"/>
                </a:solidFill>
                <a:effectLst/>
                <a:latin typeface="+mn-lt"/>
                <a:ea typeface="+mn-ea"/>
                <a:cs typeface="+mn-cs"/>
              </a:rPr>
              <a:t>l)</a:t>
            </a:r>
            <a:r>
              <a:rPr lang="cs-CZ" sz="1200" b="0" i="0" kern="1200" dirty="0">
                <a:solidFill>
                  <a:schemeClr val="tx1"/>
                </a:solidFill>
                <a:effectLst/>
                <a:latin typeface="+mn-lt"/>
                <a:ea typeface="+mn-ea"/>
                <a:cs typeface="+mn-cs"/>
              </a:rPr>
              <a:t> o skutku již bylo rozhodnuto jako o disciplinárním deliktu a uložené opatření lze považovat za postačující,</a:t>
            </a:r>
          </a:p>
          <a:p>
            <a:r>
              <a:rPr lang="cs-CZ" sz="1200" b="1" i="0" kern="1200" dirty="0">
                <a:solidFill>
                  <a:schemeClr val="tx1"/>
                </a:solidFill>
                <a:effectLst/>
                <a:latin typeface="+mn-lt"/>
                <a:ea typeface="+mn-ea"/>
                <a:cs typeface="+mn-cs"/>
              </a:rPr>
              <a:t>m)</a:t>
            </a:r>
            <a:r>
              <a:rPr lang="cs-CZ" sz="1200" b="0" i="0" kern="1200" dirty="0">
                <a:solidFill>
                  <a:schemeClr val="tx1"/>
                </a:solidFill>
                <a:effectLst/>
                <a:latin typeface="+mn-lt"/>
                <a:ea typeface="+mn-ea"/>
                <a:cs typeface="+mn-cs"/>
              </a:rPr>
              <a:t> správní orgán v průběhu řízení zjistí, že se jedná o přestupek, který lze projednat pouze se souhlasem osoby přímo postižené spácháním přestupku a tento souhlas nebyl dán, nebo</a:t>
            </a:r>
          </a:p>
          <a:p>
            <a:r>
              <a:rPr lang="cs-CZ" sz="1200" b="1" i="0" kern="1200" dirty="0">
                <a:solidFill>
                  <a:schemeClr val="tx1"/>
                </a:solidFill>
                <a:effectLst/>
                <a:latin typeface="+mn-lt"/>
                <a:ea typeface="+mn-ea"/>
                <a:cs typeface="+mn-cs"/>
              </a:rPr>
              <a:t>n)</a:t>
            </a:r>
            <a:r>
              <a:rPr lang="cs-CZ" sz="1200" b="0" i="0" kern="1200" dirty="0">
                <a:solidFill>
                  <a:schemeClr val="tx1"/>
                </a:solidFill>
                <a:effectLst/>
                <a:latin typeface="+mn-lt"/>
                <a:ea typeface="+mn-ea"/>
                <a:cs typeface="+mn-cs"/>
              </a:rPr>
              <a:t> osoba přímo postižená spácháním přestupku vzala zpět souhlas se zahájením řízení nebo pokračováním v řízení, nejedná-li se o přestupek, který lze projednat i bez takového souhlasu.</a:t>
            </a:r>
          </a:p>
          <a:p>
            <a:endParaRPr lang="cs-CZ" sz="1200" b="0" i="0" kern="1200" dirty="0">
              <a:solidFill>
                <a:schemeClr val="tx1"/>
              </a:solidFill>
              <a:effectLst/>
              <a:latin typeface="+mn-lt"/>
              <a:ea typeface="+mn-ea"/>
              <a:cs typeface="+mn-cs"/>
            </a:endParaRPr>
          </a:p>
          <a:p>
            <a:r>
              <a:rPr lang="cs-CZ" sz="1200" b="0" i="0" u="none" strike="noStrike" kern="1200" baseline="0" dirty="0">
                <a:solidFill>
                  <a:schemeClr val="tx1"/>
                </a:solidFill>
                <a:latin typeface="+mn-lt"/>
                <a:ea typeface="+mn-ea"/>
                <a:cs typeface="+mn-cs"/>
              </a:rPr>
              <a:t>Rozlišují se případy, kdy se </a:t>
            </a:r>
            <a:r>
              <a:rPr lang="cs-CZ" sz="1200" b="1" i="0" u="none" strike="noStrike" kern="1200" baseline="0" dirty="0">
                <a:solidFill>
                  <a:schemeClr val="tx1"/>
                </a:solidFill>
                <a:latin typeface="+mn-lt"/>
                <a:ea typeface="+mn-ea"/>
                <a:cs typeface="+mn-cs"/>
              </a:rPr>
              <a:t>usnesení </a:t>
            </a:r>
            <a:r>
              <a:rPr lang="cs-CZ" sz="1200" b="0" i="0" u="none" strike="noStrike" kern="1200" baseline="0" dirty="0">
                <a:solidFill>
                  <a:schemeClr val="tx1"/>
                </a:solidFill>
                <a:latin typeface="+mn-lt"/>
                <a:ea typeface="+mn-ea"/>
                <a:cs typeface="+mn-cs"/>
              </a:rPr>
              <a:t>o zastavení řízení pouze </a:t>
            </a:r>
            <a:r>
              <a:rPr lang="cs-CZ" sz="1200" b="1" i="0" u="none" strike="noStrike" kern="1200" baseline="0" dirty="0">
                <a:solidFill>
                  <a:schemeClr val="tx1"/>
                </a:solidFill>
                <a:latin typeface="+mn-lt"/>
                <a:ea typeface="+mn-ea"/>
                <a:cs typeface="+mn-cs"/>
              </a:rPr>
              <a:t>poznamená do spisu</a:t>
            </a:r>
            <a:r>
              <a:rPr lang="cs-CZ" sz="1200" b="0" i="0" u="none" strike="noStrike" kern="1200" baseline="0" dirty="0">
                <a:solidFill>
                  <a:schemeClr val="tx1"/>
                </a:solidFill>
                <a:latin typeface="+mn-lt"/>
                <a:ea typeface="+mn-ea"/>
                <a:cs typeface="+mn-cs"/>
              </a:rPr>
              <a:t>, a případy, kdy se </a:t>
            </a:r>
            <a:r>
              <a:rPr lang="cs-CZ" sz="1200" b="1" i="0" u="none" strike="noStrike" kern="1200" baseline="0" dirty="0">
                <a:solidFill>
                  <a:schemeClr val="tx1"/>
                </a:solidFill>
                <a:latin typeface="+mn-lt"/>
                <a:ea typeface="+mn-ea"/>
                <a:cs typeface="+mn-cs"/>
              </a:rPr>
              <a:t>oznamuje účastníkům řízení</a:t>
            </a:r>
            <a:r>
              <a:rPr lang="cs-CZ" sz="1200" b="0" i="0" u="none" strike="noStrike" kern="1200" baseline="0" dirty="0">
                <a:solidFill>
                  <a:schemeClr val="tx1"/>
                </a:solidFill>
                <a:latin typeface="+mn-lt"/>
                <a:ea typeface="+mn-ea"/>
                <a:cs typeface="+mn-cs"/>
              </a:rPr>
              <a:t>, kteří se proti němu mohou odvolat.</a:t>
            </a:r>
          </a:p>
          <a:p>
            <a:r>
              <a:rPr lang="cs-CZ" sz="1200" b="0" i="0" u="none" strike="noStrike" kern="1200" baseline="0" dirty="0">
                <a:solidFill>
                  <a:schemeClr val="tx1"/>
                </a:solidFill>
                <a:latin typeface="+mn-lt"/>
                <a:ea typeface="+mn-ea"/>
                <a:cs typeface="+mn-cs"/>
              </a:rPr>
              <a:t>Některé důvody zastavení řízení zakládají </a:t>
            </a:r>
            <a:r>
              <a:rPr lang="cs-CZ" sz="1200" b="1" i="0" u="none" strike="noStrike" kern="1200" baseline="0" dirty="0">
                <a:solidFill>
                  <a:schemeClr val="tx1"/>
                </a:solidFill>
                <a:latin typeface="+mn-lt"/>
                <a:ea typeface="+mn-ea"/>
                <a:cs typeface="+mn-cs"/>
              </a:rPr>
              <a:t>překážku věci pravomocně rozhodnuté</a:t>
            </a:r>
            <a:r>
              <a:rPr lang="cs-CZ" sz="1200" b="0" i="0" u="none" strike="noStrike" kern="1200" baseline="0" dirty="0">
                <a:solidFill>
                  <a:schemeClr val="tx1"/>
                </a:solidFill>
                <a:latin typeface="+mn-lt"/>
                <a:ea typeface="+mn-ea"/>
                <a:cs typeface="+mn-cs"/>
              </a:rPr>
              <a:t>, neboť dochází k zastavení řízení z věcných důvodů, kdy se meritorně a s účinky věci pravomocně rozhodnuté rozhoduje o předmětu řízení: </a:t>
            </a:r>
          </a:p>
          <a:p>
            <a:pPr marL="171450" indent="-171450">
              <a:buFont typeface="Arial" panose="020B0604020202020204" pitchFamily="34" charset="0"/>
              <a:buChar char="•"/>
            </a:pPr>
            <a:r>
              <a:rPr lang="cs-CZ" sz="1200" b="0" i="0" kern="1200" dirty="0">
                <a:solidFill>
                  <a:schemeClr val="tx1"/>
                </a:solidFill>
                <a:effectLst/>
                <a:latin typeface="+mn-lt"/>
                <a:ea typeface="+mn-ea"/>
                <a:cs typeface="+mn-cs"/>
              </a:rPr>
              <a:t>skutek nestal, </a:t>
            </a:r>
          </a:p>
          <a:p>
            <a:pPr marL="171450" indent="-171450">
              <a:buFont typeface="Arial" panose="020B0604020202020204" pitchFamily="34" charset="0"/>
              <a:buChar char="•"/>
            </a:pPr>
            <a:r>
              <a:rPr lang="cs-CZ" sz="1200" b="0" i="0" kern="1200" dirty="0">
                <a:solidFill>
                  <a:schemeClr val="tx1"/>
                </a:solidFill>
                <a:effectLst/>
                <a:latin typeface="+mn-lt"/>
                <a:ea typeface="+mn-ea"/>
                <a:cs typeface="+mn-cs"/>
              </a:rPr>
              <a:t>nespáchal jej obviněný, </a:t>
            </a:r>
          </a:p>
          <a:p>
            <a:pPr marL="171450" indent="-171450">
              <a:buFont typeface="Arial" panose="020B0604020202020204" pitchFamily="34" charset="0"/>
              <a:buChar char="•"/>
            </a:pPr>
            <a:r>
              <a:rPr lang="cs-CZ" sz="1200" b="0" i="0" kern="1200" dirty="0">
                <a:solidFill>
                  <a:schemeClr val="tx1"/>
                </a:solidFill>
                <a:effectLst/>
                <a:latin typeface="+mn-lt"/>
                <a:ea typeface="+mn-ea"/>
                <a:cs typeface="+mn-cs"/>
              </a:rPr>
              <a:t>spáchání skutku se nepodařilo obviněnému prokázat nebo že skutek je trestným činem nebo totožným přestupkem nebo není přestupkem, </a:t>
            </a:r>
          </a:p>
          <a:p>
            <a:pPr marL="171450" indent="-171450">
              <a:buFont typeface="Arial" panose="020B0604020202020204" pitchFamily="34" charset="0"/>
              <a:buChar char="•"/>
            </a:pPr>
            <a:r>
              <a:rPr lang="cs-CZ" sz="1200" b="0" i="0" kern="1200" dirty="0">
                <a:solidFill>
                  <a:schemeClr val="tx1"/>
                </a:solidFill>
                <a:effectLst/>
                <a:latin typeface="+mn-lt"/>
                <a:ea typeface="+mn-ea"/>
                <a:cs typeface="+mn-cs"/>
              </a:rPr>
              <a:t>trestní stíhání bylo podmíněně zastaveno, </a:t>
            </a:r>
          </a:p>
          <a:p>
            <a:pPr marL="171450" indent="-171450">
              <a:buFont typeface="Arial" panose="020B0604020202020204" pitchFamily="34" charset="0"/>
              <a:buChar char="•"/>
            </a:pPr>
            <a:r>
              <a:rPr lang="cs-CZ" sz="1200" b="0" i="0" kern="1200" dirty="0">
                <a:solidFill>
                  <a:schemeClr val="tx1"/>
                </a:solidFill>
                <a:effectLst/>
                <a:latin typeface="+mn-lt"/>
                <a:ea typeface="+mn-ea"/>
                <a:cs typeface="+mn-cs"/>
              </a:rPr>
              <a:t>trestní stíhání bylo zastaveno na základě schválení narovnání, </a:t>
            </a:r>
          </a:p>
          <a:p>
            <a:pPr marL="171450" indent="-171450">
              <a:buFont typeface="Arial" panose="020B0604020202020204" pitchFamily="34" charset="0"/>
              <a:buChar char="•"/>
            </a:pPr>
            <a:r>
              <a:rPr lang="cs-CZ" sz="1200" b="0" i="0" kern="1200" dirty="0">
                <a:solidFill>
                  <a:schemeClr val="tx1"/>
                </a:solidFill>
                <a:effectLst/>
                <a:latin typeface="+mn-lt"/>
                <a:ea typeface="+mn-ea"/>
                <a:cs typeface="+mn-cs"/>
              </a:rPr>
              <a:t>bylo podmíněně odloženo podání návrhu na potrestání nebo</a:t>
            </a:r>
          </a:p>
          <a:p>
            <a:pPr marL="171450" indent="-171450">
              <a:buFont typeface="Arial" panose="020B0604020202020204" pitchFamily="34" charset="0"/>
              <a:buChar char="•"/>
            </a:pPr>
            <a:r>
              <a:rPr lang="cs-CZ" sz="1200" b="0" i="0" kern="1200" dirty="0">
                <a:solidFill>
                  <a:schemeClr val="tx1"/>
                </a:solidFill>
                <a:effectLst/>
                <a:latin typeface="+mn-lt"/>
                <a:ea typeface="+mn-ea"/>
                <a:cs typeface="+mn-cs"/>
              </a:rPr>
              <a:t>bylo odstoupeno od trestního stíhání mladistvého</a:t>
            </a:r>
            <a:endParaRPr lang="cs-CZ" sz="1200" b="0" i="0" u="none" strike="noStrike" kern="1200" baseline="0" dirty="0">
              <a:solidFill>
                <a:schemeClr val="tx1"/>
              </a:solidFill>
              <a:latin typeface="+mn-lt"/>
              <a:ea typeface="+mn-ea"/>
              <a:cs typeface="+mn-cs"/>
            </a:endParaRPr>
          </a:p>
          <a:p>
            <a:endParaRPr lang="cs-CZ" sz="1200" b="0" i="0" u="none" strike="noStrike" kern="1200" baseline="0" dirty="0">
              <a:solidFill>
                <a:schemeClr val="tx1"/>
              </a:solidFill>
              <a:effectLst/>
              <a:latin typeface="+mn-lt"/>
              <a:ea typeface="+mn-ea"/>
              <a:cs typeface="+mn-cs"/>
            </a:endParaRPr>
          </a:p>
          <a:p>
            <a:endParaRPr lang="cs-CZ" sz="1200" b="0" i="0" u="none" strike="noStrike" kern="1200" baseline="0" dirty="0">
              <a:solidFill>
                <a:schemeClr val="tx1"/>
              </a:solidFill>
              <a:effectLst/>
              <a:latin typeface="+mn-lt"/>
              <a:ea typeface="+mn-ea"/>
              <a:cs typeface="+mn-cs"/>
            </a:endParaRPr>
          </a:p>
          <a:p>
            <a:endParaRPr lang="cs-CZ" sz="1200" b="0" i="0" kern="1200" dirty="0">
              <a:solidFill>
                <a:schemeClr val="tx1"/>
              </a:solidFill>
              <a:effectLst/>
              <a:latin typeface="+mn-lt"/>
              <a:ea typeface="+mn-ea"/>
              <a:cs typeface="+mn-cs"/>
            </a:endParaRPr>
          </a:p>
          <a:p>
            <a:r>
              <a:rPr lang="cs-CZ" sz="1200" b="0" i="0" u="none" strike="noStrike" kern="1200" baseline="0" dirty="0">
                <a:solidFill>
                  <a:schemeClr val="tx1"/>
                </a:solidFill>
                <a:latin typeface="+mn-lt"/>
                <a:ea typeface="+mn-ea"/>
                <a:cs typeface="+mn-cs"/>
              </a:rPr>
              <a:t>Zvláštní důvod pro zastavení řízení je upraven v § 7 odst. 8 zákona č. 251/2016 Sb., o některých přestupcích. Dojde-li k </a:t>
            </a:r>
            <a:r>
              <a:rPr lang="cs-CZ" sz="1200" b="1" i="0" u="none" strike="noStrike" kern="1200" baseline="0" dirty="0">
                <a:solidFill>
                  <a:schemeClr val="tx1"/>
                </a:solidFill>
                <a:latin typeface="+mn-lt"/>
                <a:ea typeface="+mn-ea"/>
                <a:cs typeface="+mn-cs"/>
              </a:rPr>
              <a:t>usmíření</a:t>
            </a:r>
            <a:r>
              <a:rPr lang="cs-CZ" sz="1200" b="0" i="0" u="none" strike="noStrike" kern="1200" baseline="0" dirty="0">
                <a:solidFill>
                  <a:schemeClr val="tx1"/>
                </a:solidFill>
                <a:latin typeface="+mn-lt"/>
                <a:ea typeface="+mn-ea"/>
                <a:cs typeface="+mn-cs"/>
              </a:rPr>
              <a:t>, správní orgán řízení usnesením zastaví. Vzhledem k tomu, že v daném případě zákon nestanoví, že by se usnesení pouze poznamenalo do spisu (srov. § 76 odst. 3 věta první správního řádu), bude správní orgán oznamovat usnesení účastníkům řízení na základě § 72 správního řádu; účastníci proti němu budou moci podat odvolání.</a:t>
            </a:r>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30</a:t>
            </a:fld>
            <a:endParaRPr lang="en-US"/>
          </a:p>
        </p:txBody>
      </p:sp>
    </p:spTree>
    <p:extLst>
      <p:ext uri="{BB962C8B-B14F-4D97-AF65-F5344CB8AC3E}">
        <p14:creationId xmlns:p14="http://schemas.microsoft.com/office/powerpoint/2010/main" val="20978156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a:solidFill>
                  <a:schemeClr val="tx1"/>
                </a:solidFill>
                <a:latin typeface="+mn-lt"/>
                <a:ea typeface="+mn-ea"/>
                <a:cs typeface="+mn-cs"/>
              </a:rPr>
              <a:t>Do nabytí právní moci rozhodnutí, kterým je obviněný uznán vinným, platí zásada </a:t>
            </a:r>
            <a:r>
              <a:rPr lang="cs-CZ" sz="1200" b="1" i="0" u="none" strike="noStrike" kern="1200" baseline="0" dirty="0">
                <a:solidFill>
                  <a:schemeClr val="tx1"/>
                </a:solidFill>
                <a:latin typeface="+mn-lt"/>
                <a:ea typeface="+mn-ea"/>
                <a:cs typeface="+mn-cs"/>
              </a:rPr>
              <a:t>presumpce neviny</a:t>
            </a:r>
            <a:r>
              <a:rPr lang="cs-CZ" sz="1200" b="0" i="0" u="none" strike="noStrike" kern="1200" baseline="0" dirty="0">
                <a:solidFill>
                  <a:schemeClr val="tx1"/>
                </a:solidFill>
                <a:latin typeface="+mn-lt"/>
                <a:ea typeface="+mn-ea"/>
                <a:cs typeface="+mn-cs"/>
              </a:rPr>
              <a:t>. Ani doznání obviněného nezbavuje správní orgány povinnosti přezkoumat všechny podstatné okolnosti případu. Jedním z projevů presumpce neviny je rovněž princip </a:t>
            </a:r>
            <a:r>
              <a:rPr lang="cs-CZ" sz="1200" b="0" i="1" u="none" strike="noStrike" kern="1200" baseline="0" dirty="0">
                <a:solidFill>
                  <a:schemeClr val="tx1"/>
                </a:solidFill>
                <a:latin typeface="+mn-lt"/>
                <a:ea typeface="+mn-ea"/>
                <a:cs typeface="+mn-cs"/>
              </a:rPr>
              <a:t>in </a:t>
            </a:r>
            <a:r>
              <a:rPr lang="cs-CZ" sz="1200" b="0" i="1" u="none" strike="noStrike" kern="1200" baseline="0" dirty="0" err="1">
                <a:solidFill>
                  <a:schemeClr val="tx1"/>
                </a:solidFill>
                <a:latin typeface="+mn-lt"/>
                <a:ea typeface="+mn-ea"/>
                <a:cs typeface="+mn-cs"/>
              </a:rPr>
              <a:t>dubio</a:t>
            </a:r>
            <a:r>
              <a:rPr lang="cs-CZ" sz="1200" b="0" i="1" u="none" strike="noStrike" kern="1200" baseline="0" dirty="0">
                <a:solidFill>
                  <a:schemeClr val="tx1"/>
                </a:solidFill>
                <a:latin typeface="+mn-lt"/>
                <a:ea typeface="+mn-ea"/>
                <a:cs typeface="+mn-cs"/>
              </a:rPr>
              <a:t> pro </a:t>
            </a:r>
            <a:r>
              <a:rPr lang="cs-CZ" sz="1200" b="0" i="1" u="none" strike="noStrike" kern="1200" baseline="0" dirty="0" err="1">
                <a:solidFill>
                  <a:schemeClr val="tx1"/>
                </a:solidFill>
                <a:latin typeface="+mn-lt"/>
                <a:ea typeface="+mn-ea"/>
                <a:cs typeface="+mn-cs"/>
              </a:rPr>
              <a:t>reo</a:t>
            </a:r>
            <a:r>
              <a:rPr lang="cs-CZ" sz="1200" b="0" i="0" u="none" strike="noStrike" kern="1200" baseline="0" dirty="0">
                <a:solidFill>
                  <a:schemeClr val="tx1"/>
                </a:solidFill>
                <a:latin typeface="+mn-lt"/>
                <a:ea typeface="+mn-ea"/>
                <a:cs typeface="+mn-cs"/>
              </a:rPr>
              <a:t>, tedy v případě pochybností musí správní orgán rozhodnout ve prospěch obviněného</a:t>
            </a:r>
          </a:p>
          <a:p>
            <a:endParaRPr lang="cs-CZ" sz="1200" b="0" i="0" u="none" strike="noStrike" kern="1200" baseline="0" dirty="0">
              <a:solidFill>
                <a:schemeClr val="tx1"/>
              </a:solidFill>
              <a:latin typeface="+mn-lt"/>
              <a:ea typeface="+mn-ea"/>
              <a:cs typeface="+mn-cs"/>
            </a:endParaRPr>
          </a:p>
          <a:p>
            <a:r>
              <a:rPr lang="cs-CZ" sz="1200" b="0" i="0" u="none" strike="noStrike" kern="1200" baseline="0" dirty="0">
                <a:solidFill>
                  <a:schemeClr val="tx1"/>
                </a:solidFill>
                <a:latin typeface="+mn-lt"/>
                <a:ea typeface="+mn-ea"/>
                <a:cs typeface="+mn-cs"/>
              </a:rPr>
              <a:t>V řízení o přestupku platí zvláštní </a:t>
            </a:r>
            <a:r>
              <a:rPr lang="cs-CZ" sz="1200" b="1" i="0" u="none" strike="noStrike" kern="1200" baseline="0" dirty="0">
                <a:solidFill>
                  <a:schemeClr val="tx1"/>
                </a:solidFill>
                <a:latin typeface="+mn-lt"/>
                <a:ea typeface="+mn-ea"/>
                <a:cs typeface="+mn-cs"/>
              </a:rPr>
              <a:t>lhůta pro vydání rozhodnutí 60 dnů </a:t>
            </a:r>
            <a:r>
              <a:rPr lang="cs-CZ" sz="1200" b="0" i="0" u="none" strike="noStrike" kern="1200" baseline="0" dirty="0">
                <a:solidFill>
                  <a:schemeClr val="tx1"/>
                </a:solidFill>
                <a:latin typeface="+mn-lt"/>
                <a:ea typeface="+mn-ea"/>
                <a:cs typeface="+mn-cs"/>
              </a:rPr>
              <a:t>ode dne zahájení řízení. K této lhůtě se připočítávají doby podle § 71 odst. 3 písm. a) a b) správního řádu. Lhůta pro vydání rozhodnutí má pouze pořádkový charakter; důsledkem jejího uplynutí může být uplatnění některého z opatření proti nečinnosti</a:t>
            </a:r>
          </a:p>
          <a:p>
            <a:r>
              <a:rPr lang="cs-CZ" sz="1200" b="0" i="0" u="none" strike="noStrike" kern="1200" baseline="0" dirty="0">
                <a:solidFill>
                  <a:schemeClr val="tx1"/>
                </a:solidFill>
                <a:latin typeface="+mn-lt"/>
                <a:ea typeface="+mn-ea"/>
                <a:cs typeface="+mn-cs"/>
              </a:rPr>
              <a:t>(§ 80 správního řádu ). Lhůta pro vydání rozhodnutí o přestupku platí pouze pro rozhodování správního orgánu v prvním stupni, nevztahuje se na rozhodování</a:t>
            </a:r>
          </a:p>
          <a:p>
            <a:r>
              <a:rPr lang="cs-CZ" sz="1200" b="0" i="0" u="none" strike="noStrike" kern="1200" baseline="0" dirty="0">
                <a:solidFill>
                  <a:schemeClr val="tx1"/>
                </a:solidFill>
                <a:latin typeface="+mn-lt"/>
                <a:ea typeface="+mn-ea"/>
                <a:cs typeface="+mn-cs"/>
              </a:rPr>
              <a:t>odvolacího správního orgánu </a:t>
            </a:r>
          </a:p>
          <a:p>
            <a:endParaRPr lang="cs-CZ" sz="1200" b="0" i="0" u="none" strike="noStrike" kern="1200" baseline="0" dirty="0">
              <a:solidFill>
                <a:schemeClr val="tx1"/>
              </a:solidFill>
              <a:latin typeface="+mn-lt"/>
              <a:ea typeface="+mn-ea"/>
              <a:cs typeface="+mn-cs"/>
            </a:endParaRPr>
          </a:p>
          <a:p>
            <a:r>
              <a:rPr lang="cs-CZ" sz="1200" b="0" i="0" u="none" strike="noStrike" kern="1200" baseline="0" dirty="0">
                <a:solidFill>
                  <a:schemeClr val="tx1"/>
                </a:solidFill>
                <a:latin typeface="+mn-lt"/>
                <a:ea typeface="+mn-ea"/>
                <a:cs typeface="+mn-cs"/>
              </a:rPr>
              <a:t>Správní orgán uloží obviněnému, který byl uznán vinným, povinnost nahradit náklady řízení </a:t>
            </a:r>
            <a:r>
              <a:rPr lang="cs-CZ" sz="1200" b="1" i="0" u="none" strike="noStrike" kern="1200" baseline="0" dirty="0">
                <a:solidFill>
                  <a:schemeClr val="tx1"/>
                </a:solidFill>
                <a:latin typeface="+mn-lt"/>
                <a:ea typeface="+mn-ea"/>
                <a:cs typeface="+mn-cs"/>
              </a:rPr>
              <a:t>paušální částkou</a:t>
            </a:r>
            <a:r>
              <a:rPr lang="cs-CZ" sz="1200" b="0" i="0" u="none" strike="noStrike" kern="1200" baseline="0" dirty="0">
                <a:solidFill>
                  <a:schemeClr val="tx1"/>
                </a:solidFill>
                <a:latin typeface="+mn-lt"/>
                <a:ea typeface="+mn-ea"/>
                <a:cs typeface="+mn-cs"/>
              </a:rPr>
              <a:t>. Vyhláška č. 231/1996 Sb., která doposud upravovala výši paušální částky, byla zrušena, a proto se od 1. července 2017 na všechna řízení o přestupcích vztahuje </a:t>
            </a:r>
            <a:r>
              <a:rPr lang="cs-CZ" sz="1200" b="1" i="0" u="none" strike="noStrike" kern="1200" baseline="0" dirty="0">
                <a:solidFill>
                  <a:schemeClr val="tx1"/>
                </a:solidFill>
                <a:latin typeface="+mn-lt"/>
                <a:ea typeface="+mn-ea"/>
                <a:cs typeface="+mn-cs"/>
              </a:rPr>
              <a:t>vyhláška č. 520/2005 Sb. </a:t>
            </a:r>
            <a:r>
              <a:rPr lang="cs-CZ" sz="1200" b="0" i="0" u="none" strike="noStrike" kern="1200" baseline="0" dirty="0">
                <a:solidFill>
                  <a:schemeClr val="tx1"/>
                </a:solidFill>
                <a:latin typeface="+mn-lt"/>
                <a:ea typeface="+mn-ea"/>
                <a:cs typeface="+mn-cs"/>
              </a:rPr>
              <a:t>60 </a:t>
            </a:r>
            <a:r>
              <a:rPr lang="cs-CZ" sz="1200" b="1" i="0" u="none" strike="noStrike" kern="1200" baseline="0" dirty="0">
                <a:solidFill>
                  <a:schemeClr val="tx1"/>
                </a:solidFill>
                <a:latin typeface="+mn-lt"/>
                <a:ea typeface="+mn-ea"/>
                <a:cs typeface="+mn-cs"/>
              </a:rPr>
              <a:t>Paušální částku nákladů řízení nelze uložit v příkazním řízení,</a:t>
            </a:r>
            <a:r>
              <a:rPr lang="cs-CZ" sz="1200" b="0" i="0" u="none" strike="noStrike" kern="1200" baseline="0" dirty="0">
                <a:solidFill>
                  <a:schemeClr val="tx1"/>
                </a:solidFill>
                <a:latin typeface="+mn-lt"/>
                <a:ea typeface="+mn-ea"/>
                <a:cs typeface="+mn-cs"/>
              </a:rPr>
              <a:t>61 </a:t>
            </a:r>
            <a:r>
              <a:rPr lang="cs-CZ" sz="1200" b="1" i="0" u="none" strike="noStrike" kern="1200" baseline="0" dirty="0">
                <a:solidFill>
                  <a:schemeClr val="tx1"/>
                </a:solidFill>
                <a:latin typeface="+mn-lt"/>
                <a:ea typeface="+mn-ea"/>
                <a:cs typeface="+mn-cs"/>
              </a:rPr>
              <a:t>pokud je příkaz vydáván jako první úkon v řízení</a:t>
            </a:r>
            <a:r>
              <a:rPr lang="cs-CZ" sz="1200" b="0" i="0" u="none" strike="noStrike" kern="1200" baseline="0" dirty="0">
                <a:solidFill>
                  <a:schemeClr val="tx1"/>
                </a:solidFill>
                <a:latin typeface="+mn-lt"/>
                <a:ea typeface="+mn-ea"/>
                <a:cs typeface="+mn-cs"/>
              </a:rPr>
              <a:t>. Uloženou paušální částku lze na požádání podle § 79 odst. 5 správního řádu </a:t>
            </a:r>
            <a:r>
              <a:rPr lang="cs-CZ" sz="1200" b="1" i="0" u="none" strike="noStrike" kern="1200" baseline="0" dirty="0">
                <a:solidFill>
                  <a:schemeClr val="tx1"/>
                </a:solidFill>
                <a:latin typeface="+mn-lt"/>
                <a:ea typeface="+mn-ea"/>
                <a:cs typeface="+mn-cs"/>
              </a:rPr>
              <a:t>snížit</a:t>
            </a:r>
            <a:endParaRPr lang="cs-CZ" sz="1200" b="0" i="0" u="none" strike="noStrike" kern="1200" baseline="0" dirty="0">
              <a:solidFill>
                <a:schemeClr val="tx1"/>
              </a:solidFill>
              <a:latin typeface="+mn-lt"/>
              <a:ea typeface="+mn-ea"/>
              <a:cs typeface="+mn-cs"/>
            </a:endParaRPr>
          </a:p>
          <a:p>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31</a:t>
            </a:fld>
            <a:endParaRPr lang="en-US"/>
          </a:p>
        </p:txBody>
      </p:sp>
    </p:spTree>
    <p:extLst>
      <p:ext uri="{BB962C8B-B14F-4D97-AF65-F5344CB8AC3E}">
        <p14:creationId xmlns:p14="http://schemas.microsoft.com/office/powerpoint/2010/main" val="1802094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a:solidFill>
                  <a:schemeClr val="tx1"/>
                </a:solidFill>
                <a:latin typeface="+mn-lt"/>
                <a:ea typeface="+mn-ea"/>
                <a:cs typeface="+mn-cs"/>
              </a:rPr>
              <a:t>Karlovarský kraj</a:t>
            </a:r>
          </a:p>
          <a:p>
            <a:endParaRPr lang="cs-CZ" sz="1200" b="0" i="0" u="none" strike="noStrike" kern="1200" baseline="0" dirty="0">
              <a:solidFill>
                <a:schemeClr val="tx1"/>
              </a:solidFill>
              <a:latin typeface="+mn-lt"/>
              <a:ea typeface="+mn-ea"/>
              <a:cs typeface="+mn-cs"/>
            </a:endParaRPr>
          </a:p>
          <a:p>
            <a:r>
              <a:rPr lang="cs-CZ" sz="1200" b="0" i="0" u="none" strike="noStrike" kern="1200" baseline="0" dirty="0">
                <a:solidFill>
                  <a:schemeClr val="tx1"/>
                </a:solidFill>
                <a:latin typeface="+mn-lt"/>
                <a:ea typeface="+mn-ea"/>
                <a:cs typeface="+mn-cs"/>
              </a:rPr>
              <a:t>Do nabytí právní moci rozhodnutí, kterým je obviněný uznán vinným, platí zásada </a:t>
            </a:r>
            <a:r>
              <a:rPr lang="cs-CZ" sz="1200" b="1" i="0" u="none" strike="noStrike" kern="1200" baseline="0" dirty="0">
                <a:solidFill>
                  <a:schemeClr val="tx1"/>
                </a:solidFill>
                <a:latin typeface="+mn-lt"/>
                <a:ea typeface="+mn-ea"/>
                <a:cs typeface="+mn-cs"/>
              </a:rPr>
              <a:t>presumpce neviny</a:t>
            </a:r>
            <a:r>
              <a:rPr lang="cs-CZ" sz="1200" b="0" i="0" u="none" strike="noStrike" kern="1200" baseline="0" dirty="0">
                <a:solidFill>
                  <a:schemeClr val="tx1"/>
                </a:solidFill>
                <a:latin typeface="+mn-lt"/>
                <a:ea typeface="+mn-ea"/>
                <a:cs typeface="+mn-cs"/>
              </a:rPr>
              <a:t>. Ani doznání obviněného nezbavuje správní orgány povinnosti přezkoumat všechny podstatné okolnosti případu. Jedním z projevů presumpce neviny je rovněž princip </a:t>
            </a:r>
            <a:r>
              <a:rPr lang="cs-CZ" sz="1200" b="0" i="1" u="none" strike="noStrike" kern="1200" baseline="0" dirty="0">
                <a:solidFill>
                  <a:schemeClr val="tx1"/>
                </a:solidFill>
                <a:latin typeface="+mn-lt"/>
                <a:ea typeface="+mn-ea"/>
                <a:cs typeface="+mn-cs"/>
              </a:rPr>
              <a:t>in </a:t>
            </a:r>
            <a:r>
              <a:rPr lang="cs-CZ" sz="1200" b="0" i="1" u="none" strike="noStrike" kern="1200" baseline="0" dirty="0" err="1">
                <a:solidFill>
                  <a:schemeClr val="tx1"/>
                </a:solidFill>
                <a:latin typeface="+mn-lt"/>
                <a:ea typeface="+mn-ea"/>
                <a:cs typeface="+mn-cs"/>
              </a:rPr>
              <a:t>dubio</a:t>
            </a:r>
            <a:r>
              <a:rPr lang="cs-CZ" sz="1200" b="0" i="1" u="none" strike="noStrike" kern="1200" baseline="0" dirty="0">
                <a:solidFill>
                  <a:schemeClr val="tx1"/>
                </a:solidFill>
                <a:latin typeface="+mn-lt"/>
                <a:ea typeface="+mn-ea"/>
                <a:cs typeface="+mn-cs"/>
              </a:rPr>
              <a:t> pro </a:t>
            </a:r>
            <a:r>
              <a:rPr lang="cs-CZ" sz="1200" b="0" i="1" u="none" strike="noStrike" kern="1200" baseline="0" dirty="0" err="1">
                <a:solidFill>
                  <a:schemeClr val="tx1"/>
                </a:solidFill>
                <a:latin typeface="+mn-lt"/>
                <a:ea typeface="+mn-ea"/>
                <a:cs typeface="+mn-cs"/>
              </a:rPr>
              <a:t>reo</a:t>
            </a:r>
            <a:r>
              <a:rPr lang="cs-CZ" sz="1200" b="0" i="0" u="none" strike="noStrike" kern="1200" baseline="0" dirty="0">
                <a:solidFill>
                  <a:schemeClr val="tx1"/>
                </a:solidFill>
                <a:latin typeface="+mn-lt"/>
                <a:ea typeface="+mn-ea"/>
                <a:cs typeface="+mn-cs"/>
              </a:rPr>
              <a:t>, tedy v případě pochybností musí správní orgán rozhodnout ve prospěch obviněného</a:t>
            </a:r>
          </a:p>
          <a:p>
            <a:endParaRPr lang="cs-CZ" sz="1200" b="0" i="0" u="none" strike="noStrike" kern="1200" baseline="0" dirty="0">
              <a:solidFill>
                <a:schemeClr val="tx1"/>
              </a:solidFill>
              <a:latin typeface="+mn-lt"/>
              <a:ea typeface="+mn-ea"/>
              <a:cs typeface="+mn-cs"/>
            </a:endParaRPr>
          </a:p>
          <a:p>
            <a:r>
              <a:rPr lang="cs-CZ" sz="1200" b="0" i="0" u="none" strike="noStrike" kern="1200" baseline="0" dirty="0">
                <a:solidFill>
                  <a:schemeClr val="tx1"/>
                </a:solidFill>
                <a:latin typeface="+mn-lt"/>
                <a:ea typeface="+mn-ea"/>
                <a:cs typeface="+mn-cs"/>
              </a:rPr>
              <a:t>V řízení o přestupku platí zvláštní </a:t>
            </a:r>
            <a:r>
              <a:rPr lang="cs-CZ" sz="1200" b="1" i="0" u="none" strike="noStrike" kern="1200" baseline="0" dirty="0">
                <a:solidFill>
                  <a:schemeClr val="tx1"/>
                </a:solidFill>
                <a:latin typeface="+mn-lt"/>
                <a:ea typeface="+mn-ea"/>
                <a:cs typeface="+mn-cs"/>
              </a:rPr>
              <a:t>lhůta pro vydání rozhodnutí 60 dnů </a:t>
            </a:r>
            <a:r>
              <a:rPr lang="cs-CZ" sz="1200" b="0" i="0" u="none" strike="noStrike" kern="1200" baseline="0" dirty="0">
                <a:solidFill>
                  <a:schemeClr val="tx1"/>
                </a:solidFill>
                <a:latin typeface="+mn-lt"/>
                <a:ea typeface="+mn-ea"/>
                <a:cs typeface="+mn-cs"/>
              </a:rPr>
              <a:t>ode dne zahájení řízení. K této lhůtě se připočítávají doby podle § 71 odst. 3 písm. a) a b) správního řádu. Lhůta pro vydání rozhodnutí má pouze pořádkový charakter; důsledkem jejího uplynutí může být uplatnění některého z opatření proti nečinnosti</a:t>
            </a:r>
          </a:p>
          <a:p>
            <a:r>
              <a:rPr lang="cs-CZ" sz="1200" b="0" i="0" u="none" strike="noStrike" kern="1200" baseline="0" dirty="0">
                <a:solidFill>
                  <a:schemeClr val="tx1"/>
                </a:solidFill>
                <a:latin typeface="+mn-lt"/>
                <a:ea typeface="+mn-ea"/>
                <a:cs typeface="+mn-cs"/>
              </a:rPr>
              <a:t>(§ 80 správního řádu ). Lhůta pro vydání rozhodnutí o přestupku platí pouze pro rozhodování správního orgánu v prvním stupni, nevztahuje se na rozhodování</a:t>
            </a:r>
          </a:p>
          <a:p>
            <a:r>
              <a:rPr lang="cs-CZ" sz="1200" b="0" i="0" u="none" strike="noStrike" kern="1200" baseline="0" dirty="0">
                <a:solidFill>
                  <a:schemeClr val="tx1"/>
                </a:solidFill>
                <a:latin typeface="+mn-lt"/>
                <a:ea typeface="+mn-ea"/>
                <a:cs typeface="+mn-cs"/>
              </a:rPr>
              <a:t>odvolacího správního orgánu </a:t>
            </a:r>
          </a:p>
          <a:p>
            <a:endParaRPr lang="cs-CZ" sz="1200" b="0" i="0" u="none" strike="noStrike" kern="1200" baseline="0" dirty="0">
              <a:solidFill>
                <a:schemeClr val="tx1"/>
              </a:solidFill>
              <a:latin typeface="+mn-lt"/>
              <a:ea typeface="+mn-ea"/>
              <a:cs typeface="+mn-cs"/>
            </a:endParaRPr>
          </a:p>
          <a:p>
            <a:r>
              <a:rPr lang="cs-CZ" sz="1200" b="0" i="0" u="none" strike="noStrike" kern="1200" baseline="0" dirty="0">
                <a:solidFill>
                  <a:schemeClr val="tx1"/>
                </a:solidFill>
                <a:latin typeface="+mn-lt"/>
                <a:ea typeface="+mn-ea"/>
                <a:cs typeface="+mn-cs"/>
              </a:rPr>
              <a:t>Správní orgán uloží obviněnému, který byl uznán vinným, povinnost nahradit náklady řízení </a:t>
            </a:r>
            <a:r>
              <a:rPr lang="cs-CZ" sz="1200" b="1" i="0" u="none" strike="noStrike" kern="1200" baseline="0" dirty="0">
                <a:solidFill>
                  <a:schemeClr val="tx1"/>
                </a:solidFill>
                <a:latin typeface="+mn-lt"/>
                <a:ea typeface="+mn-ea"/>
                <a:cs typeface="+mn-cs"/>
              </a:rPr>
              <a:t>paušální částkou</a:t>
            </a:r>
            <a:r>
              <a:rPr lang="cs-CZ" sz="1200" b="0" i="0" u="none" strike="noStrike" kern="1200" baseline="0" dirty="0">
                <a:solidFill>
                  <a:schemeClr val="tx1"/>
                </a:solidFill>
                <a:latin typeface="+mn-lt"/>
                <a:ea typeface="+mn-ea"/>
                <a:cs typeface="+mn-cs"/>
              </a:rPr>
              <a:t>. Vyhláška č. 231/1996 Sb., která doposud upravovala výši paušální částky, byla zrušena, a proto se od 1. července 2017 na všechna řízení o přestupcích vztahuje </a:t>
            </a:r>
            <a:r>
              <a:rPr lang="cs-CZ" sz="1200" b="1" i="0" u="none" strike="noStrike" kern="1200" baseline="0" dirty="0">
                <a:solidFill>
                  <a:schemeClr val="tx1"/>
                </a:solidFill>
                <a:latin typeface="+mn-lt"/>
                <a:ea typeface="+mn-ea"/>
                <a:cs typeface="+mn-cs"/>
              </a:rPr>
              <a:t>vyhláška č. 520/2005 Sb. </a:t>
            </a:r>
            <a:r>
              <a:rPr lang="cs-CZ" sz="1200" b="0" i="0" u="none" strike="noStrike" kern="1200" baseline="0" dirty="0">
                <a:solidFill>
                  <a:schemeClr val="tx1"/>
                </a:solidFill>
                <a:latin typeface="+mn-lt"/>
                <a:ea typeface="+mn-ea"/>
                <a:cs typeface="+mn-cs"/>
              </a:rPr>
              <a:t>60 </a:t>
            </a:r>
            <a:r>
              <a:rPr lang="cs-CZ" sz="1200" b="1" i="0" u="none" strike="noStrike" kern="1200" baseline="0" dirty="0">
                <a:solidFill>
                  <a:schemeClr val="tx1"/>
                </a:solidFill>
                <a:latin typeface="+mn-lt"/>
                <a:ea typeface="+mn-ea"/>
                <a:cs typeface="+mn-cs"/>
              </a:rPr>
              <a:t>Paušální částku nákladů řízení nelze uložit v příkazním řízení,</a:t>
            </a:r>
            <a:r>
              <a:rPr lang="cs-CZ" sz="1200" b="0" i="0" u="none" strike="noStrike" kern="1200" baseline="0" dirty="0">
                <a:solidFill>
                  <a:schemeClr val="tx1"/>
                </a:solidFill>
                <a:latin typeface="+mn-lt"/>
                <a:ea typeface="+mn-ea"/>
                <a:cs typeface="+mn-cs"/>
              </a:rPr>
              <a:t>61 </a:t>
            </a:r>
            <a:r>
              <a:rPr lang="cs-CZ" sz="1200" b="1" i="0" u="none" strike="noStrike" kern="1200" baseline="0" dirty="0">
                <a:solidFill>
                  <a:schemeClr val="tx1"/>
                </a:solidFill>
                <a:latin typeface="+mn-lt"/>
                <a:ea typeface="+mn-ea"/>
                <a:cs typeface="+mn-cs"/>
              </a:rPr>
              <a:t>pokud je příkaz vydáván jako první úkon v řízení</a:t>
            </a:r>
            <a:r>
              <a:rPr lang="cs-CZ" sz="1200" b="0" i="0" u="none" strike="noStrike" kern="1200" baseline="0" dirty="0">
                <a:solidFill>
                  <a:schemeClr val="tx1"/>
                </a:solidFill>
                <a:latin typeface="+mn-lt"/>
                <a:ea typeface="+mn-ea"/>
                <a:cs typeface="+mn-cs"/>
              </a:rPr>
              <a:t>. Uloženou paušální částku lze na požádání podle § 79 odst. 5 správního řádu </a:t>
            </a:r>
            <a:r>
              <a:rPr lang="cs-CZ" sz="1200" b="1" i="0" u="none" strike="noStrike" kern="1200" baseline="0" dirty="0">
                <a:solidFill>
                  <a:schemeClr val="tx1"/>
                </a:solidFill>
                <a:latin typeface="+mn-lt"/>
                <a:ea typeface="+mn-ea"/>
                <a:cs typeface="+mn-cs"/>
              </a:rPr>
              <a:t>snížit</a:t>
            </a:r>
            <a:endParaRPr lang="cs-CZ" sz="1200" b="0" i="0" u="none" strike="noStrike" kern="1200" baseline="0" dirty="0">
              <a:solidFill>
                <a:schemeClr val="tx1"/>
              </a:solidFill>
              <a:latin typeface="+mn-lt"/>
              <a:ea typeface="+mn-ea"/>
              <a:cs typeface="+mn-cs"/>
            </a:endParaRPr>
          </a:p>
          <a:p>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32</a:t>
            </a:fld>
            <a:endParaRPr lang="en-US"/>
          </a:p>
        </p:txBody>
      </p:sp>
    </p:spTree>
    <p:extLst>
      <p:ext uri="{BB962C8B-B14F-4D97-AF65-F5344CB8AC3E}">
        <p14:creationId xmlns:p14="http://schemas.microsoft.com/office/powerpoint/2010/main" val="22154214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a:solidFill>
                  <a:schemeClr val="tx1"/>
                </a:solidFill>
                <a:latin typeface="+mn-lt"/>
                <a:ea typeface="+mn-ea"/>
                <a:cs typeface="+mn-cs"/>
              </a:rPr>
              <a:t>Příkazem lze pouze uložit správní trest, nikoliv od něj upustit, respektive rozhodnout o účasti na amnestii nebo zrušit výrok o podmíněném upuštění od uložení správního trestu. I přes existenci škody nebo bezdůvodného obohacení bude možné přestupek podle zákona č. 250/2016 Sb. projednat příkazem, pokud potenciální poškozený neprojeví zájem o uplatnění svého nároku. Omezení v § 90 odst. 2 písm. b) zákona č. 250/2016 Sb. se tedy uplatní pouze v případě, že nárok na náhradu škody nebo nárok na vydání bezdůvodného obohacení byl uplatněn. Bude-li příkaz prvním</a:t>
            </a:r>
          </a:p>
          <a:p>
            <a:r>
              <a:rPr lang="cs-CZ" sz="1200" b="0" i="0" u="none" strike="noStrike" kern="1200" baseline="0" dirty="0">
                <a:solidFill>
                  <a:schemeClr val="tx1"/>
                </a:solidFill>
                <a:latin typeface="+mn-lt"/>
                <a:ea typeface="+mn-ea"/>
                <a:cs typeface="+mn-cs"/>
              </a:rPr>
              <a:t> úkonem správního orgánu v řízení o přestupku, tedy úkonem, kterému jiný jeho úkon nepředchází, znamená to, že se při vydání příkazu nepoužije ustanovení o zahájení řízení o přestupku podle § 78 zákona č. 250/2016 Sb. Nepoužije se ani § 52 správního řádu o právu účastníků navrhovat důkazy, ani § 36 odst. 3 správního řádu o právu účastníků vyjádřit se k podkladům rozhodnutí</a:t>
            </a:r>
          </a:p>
          <a:p>
            <a:r>
              <a:rPr lang="cs-CZ" sz="1200" b="0" i="0" u="none" strike="noStrike" kern="1200" baseline="0" dirty="0">
                <a:solidFill>
                  <a:schemeClr val="tx1"/>
                </a:solidFill>
                <a:latin typeface="+mn-lt"/>
                <a:ea typeface="+mn-ea"/>
                <a:cs typeface="+mn-cs"/>
              </a:rPr>
              <a:t>a správní orgán nebude účastníky k tomuto kroku vyzývat. Řízení je zahájeno a současně „skončeno“ vydáním příkazu ukládajícího správní trest obviněnému v souladu s § 90 zákona č. 250/2016 Sb. a § 150 správního řádu. Včasným podáním odporu se příkaz bez náhrady zruší a provede se standardní řízení o přestupku.</a:t>
            </a:r>
          </a:p>
          <a:p>
            <a:endParaRPr lang="cs-CZ" sz="1200" b="0" i="0" u="none" strike="noStrike" kern="1200" baseline="0" dirty="0">
              <a:solidFill>
                <a:schemeClr val="tx1"/>
              </a:solidFill>
              <a:latin typeface="+mn-lt"/>
              <a:ea typeface="+mn-ea"/>
              <a:cs typeface="+mn-cs"/>
            </a:endParaRPr>
          </a:p>
          <a:p>
            <a:r>
              <a:rPr lang="cs-CZ" sz="1200" b="0" i="0" u="none" strike="noStrike" kern="1200" baseline="0" dirty="0">
                <a:solidFill>
                  <a:schemeClr val="tx1"/>
                </a:solidFill>
                <a:latin typeface="+mn-lt"/>
                <a:ea typeface="+mn-ea"/>
                <a:cs typeface="+mn-cs"/>
              </a:rPr>
              <a:t>Příkaz lze doručovat i pomocí </a:t>
            </a:r>
            <a:r>
              <a:rPr lang="cs-CZ" sz="1200" b="1" i="0" u="none" strike="noStrike" kern="1200" baseline="0" dirty="0">
                <a:solidFill>
                  <a:schemeClr val="tx1"/>
                </a:solidFill>
                <a:latin typeface="+mn-lt"/>
                <a:ea typeface="+mn-ea"/>
                <a:cs typeface="+mn-cs"/>
              </a:rPr>
              <a:t>fikce doručení </a:t>
            </a:r>
            <a:r>
              <a:rPr lang="cs-CZ" sz="1200" b="0" i="0" u="none" strike="noStrike" kern="1200" baseline="0" dirty="0">
                <a:solidFill>
                  <a:schemeClr val="tx1"/>
                </a:solidFill>
                <a:latin typeface="+mn-lt"/>
                <a:ea typeface="+mn-ea"/>
                <a:cs typeface="+mn-cs"/>
              </a:rPr>
              <a:t>při splnění podmínek podle § 24 odst. 1 správního řádu</a:t>
            </a:r>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33</a:t>
            </a:fld>
            <a:endParaRPr lang="en-US"/>
          </a:p>
        </p:txBody>
      </p:sp>
    </p:spTree>
    <p:extLst>
      <p:ext uri="{BB962C8B-B14F-4D97-AF65-F5344CB8AC3E}">
        <p14:creationId xmlns:p14="http://schemas.microsoft.com/office/powerpoint/2010/main" val="14323628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a:solidFill>
                  <a:schemeClr val="tx1"/>
                </a:solidFill>
                <a:latin typeface="+mn-lt"/>
                <a:ea typeface="+mn-ea"/>
                <a:cs typeface="+mn-cs"/>
              </a:rPr>
              <a:t>Karlovarský kraj</a:t>
            </a:r>
          </a:p>
          <a:p>
            <a:endParaRPr lang="cs-CZ" sz="1200" b="0" i="0" u="none" strike="noStrike" kern="1200" baseline="0" dirty="0">
              <a:solidFill>
                <a:schemeClr val="tx1"/>
              </a:solidFill>
              <a:latin typeface="+mn-lt"/>
              <a:ea typeface="+mn-ea"/>
              <a:cs typeface="+mn-cs"/>
            </a:endParaRPr>
          </a:p>
          <a:p>
            <a:r>
              <a:rPr lang="cs-CZ" sz="1200" b="0" i="0" u="none" strike="noStrike" kern="1200" baseline="0" dirty="0">
                <a:solidFill>
                  <a:schemeClr val="tx1"/>
                </a:solidFill>
                <a:latin typeface="+mn-lt"/>
                <a:ea typeface="+mn-ea"/>
                <a:cs typeface="+mn-cs"/>
              </a:rPr>
              <a:t>Příkazem lze pouze uložit správní trest, nikoliv od něj upustit, respektive rozhodnout o účasti na amnestii nebo zrušit výrok o podmíněném upuštění od uložení správního trestu. I přes existenci škody nebo bezdůvodného obohacení bude možné přestupek podle zákona č. 250/2016 Sb. projednat příkazem, pokud potenciální poškozený neprojeví zájem o uplatnění svého nároku. Omezení v § 90 odst. 2 písm. b) zákona č. 250/2016 Sb. se tedy uplatní pouze v případě, že nárok na náhradu škody nebo nárok na vydání bezdůvodného obohacení byl uplatněn. Bude-li příkaz prvním</a:t>
            </a:r>
          </a:p>
          <a:p>
            <a:r>
              <a:rPr lang="cs-CZ" sz="1200" b="0" i="0" u="none" strike="noStrike" kern="1200" baseline="0" dirty="0">
                <a:solidFill>
                  <a:schemeClr val="tx1"/>
                </a:solidFill>
                <a:latin typeface="+mn-lt"/>
                <a:ea typeface="+mn-ea"/>
                <a:cs typeface="+mn-cs"/>
              </a:rPr>
              <a:t> úkonem správního orgánu v řízení o přestupku, tedy úkonem, kterému jiný jeho úkon nepředchází, znamená to, že se při vydání příkazu nepoužije ustanovení o zahájení řízení o přestupku podle § 78 zákona č. 250/2016 Sb. Nepoužije se ani § 52 správního řádu o právu účastníků navrhovat důkazy, ani § 36 odst. 3 správního řádu o právu účastníků vyjádřit se k podkladům rozhodnutí</a:t>
            </a:r>
          </a:p>
          <a:p>
            <a:r>
              <a:rPr lang="cs-CZ" sz="1200" b="0" i="0" u="none" strike="noStrike" kern="1200" baseline="0" dirty="0">
                <a:solidFill>
                  <a:schemeClr val="tx1"/>
                </a:solidFill>
                <a:latin typeface="+mn-lt"/>
                <a:ea typeface="+mn-ea"/>
                <a:cs typeface="+mn-cs"/>
              </a:rPr>
              <a:t>a správní orgán nebude účastníky k tomuto kroku vyzývat. Řízení je zahájeno a současně „skončeno“ vydáním příkazu ukládajícího správní trest obviněnému v souladu s § 90 zákona č. 250/2016 Sb. a § 150 správního řádu. Včasným podáním odporu se příkaz bez náhrady zruší a provede se standardní řízení o přestupku.</a:t>
            </a:r>
          </a:p>
          <a:p>
            <a:endParaRPr lang="cs-CZ" sz="1200" b="0" i="0" u="none" strike="noStrike" kern="1200" baseline="0" dirty="0">
              <a:solidFill>
                <a:schemeClr val="tx1"/>
              </a:solidFill>
              <a:latin typeface="+mn-lt"/>
              <a:ea typeface="+mn-ea"/>
              <a:cs typeface="+mn-cs"/>
            </a:endParaRPr>
          </a:p>
          <a:p>
            <a:r>
              <a:rPr lang="cs-CZ" sz="1200" b="0" i="0" u="none" strike="noStrike" kern="1200" baseline="0" dirty="0">
                <a:solidFill>
                  <a:schemeClr val="tx1"/>
                </a:solidFill>
                <a:latin typeface="+mn-lt"/>
                <a:ea typeface="+mn-ea"/>
                <a:cs typeface="+mn-cs"/>
              </a:rPr>
              <a:t>Příkaz lze doručovat i pomocí </a:t>
            </a:r>
            <a:r>
              <a:rPr lang="cs-CZ" sz="1200" b="1" i="0" u="none" strike="noStrike" kern="1200" baseline="0" dirty="0">
                <a:solidFill>
                  <a:schemeClr val="tx1"/>
                </a:solidFill>
                <a:latin typeface="+mn-lt"/>
                <a:ea typeface="+mn-ea"/>
                <a:cs typeface="+mn-cs"/>
              </a:rPr>
              <a:t>fikce doručení </a:t>
            </a:r>
            <a:r>
              <a:rPr lang="cs-CZ" sz="1200" b="0" i="0" u="none" strike="noStrike" kern="1200" baseline="0" dirty="0">
                <a:solidFill>
                  <a:schemeClr val="tx1"/>
                </a:solidFill>
                <a:latin typeface="+mn-lt"/>
                <a:ea typeface="+mn-ea"/>
                <a:cs typeface="+mn-cs"/>
              </a:rPr>
              <a:t>při splnění podmínek podle § 24 odst. 1 správního řádu</a:t>
            </a:r>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34</a:t>
            </a:fld>
            <a:endParaRPr lang="en-US"/>
          </a:p>
        </p:txBody>
      </p:sp>
    </p:spTree>
    <p:extLst>
      <p:ext uri="{BB962C8B-B14F-4D97-AF65-F5344CB8AC3E}">
        <p14:creationId xmlns:p14="http://schemas.microsoft.com/office/powerpoint/2010/main" val="25957488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a:solidFill>
                  <a:schemeClr val="tx1"/>
                </a:solidFill>
                <a:latin typeface="+mn-lt"/>
                <a:ea typeface="+mn-ea"/>
                <a:cs typeface="+mn-cs"/>
              </a:rPr>
              <a:t>Příkazový blok se však vydává pouze v případě, že je příkazem na místě ukládána pokuta nebo peněžitá záruka (tj. nikoliv napomenutí). V případě napomenutí se nevydává příkazový blok a vydá se příkaz na místě podle § 150 odst. 5 správního řádu (i napomenutí lze považovat za druh nepeněžité povinnosti, totiž povinnosti napomenutí strpět); musí však být splněny podmínky</a:t>
            </a:r>
          </a:p>
          <a:p>
            <a:r>
              <a:rPr lang="cs-CZ" sz="1200" b="0" i="0" u="none" strike="noStrike" kern="1200" baseline="0" dirty="0">
                <a:solidFill>
                  <a:schemeClr val="tx1"/>
                </a:solidFill>
                <a:latin typeface="+mn-lt"/>
                <a:ea typeface="+mn-ea"/>
                <a:cs typeface="+mn-cs"/>
              </a:rPr>
              <a:t>podle § 91 odst. 1 věty první zákona č. 250/2016 Sb., s výjimkou souhlasu s vydáním příkazového bloku. Je-li příkazem na místě ukládáno jiné nepeněžité plnění, bude se</a:t>
            </a:r>
          </a:p>
          <a:p>
            <a:r>
              <a:rPr lang="pl-PL" sz="1200" b="0" i="0" u="none" strike="noStrike" kern="1200" baseline="0" dirty="0">
                <a:solidFill>
                  <a:schemeClr val="tx1"/>
                </a:solidFill>
                <a:latin typeface="+mn-lt"/>
                <a:ea typeface="+mn-ea"/>
                <a:cs typeface="+mn-cs"/>
              </a:rPr>
              <a:t>i nadále postupovat podle § 150 odst. 5 správního řádu. </a:t>
            </a:r>
          </a:p>
          <a:p>
            <a:r>
              <a:rPr lang="cs-CZ" sz="1200" b="0" i="0" u="none" strike="noStrike" kern="1200" baseline="0" dirty="0">
                <a:solidFill>
                  <a:schemeClr val="tx1"/>
                </a:solidFill>
                <a:latin typeface="+mn-lt"/>
                <a:ea typeface="+mn-ea"/>
                <a:cs typeface="+mn-cs"/>
              </a:rPr>
              <a:t>V případech stanovených zákonem mohou příkazem na místě rozhodnout i jiné orgány, zejména orgán Policie České republiky nebo </a:t>
            </a:r>
            <a:r>
              <a:rPr lang="pl-PL" sz="1200" b="0" i="0" u="none" strike="noStrike" kern="1200" baseline="0" dirty="0">
                <a:solidFill>
                  <a:schemeClr val="tx1"/>
                </a:solidFill>
                <a:latin typeface="+mn-lt"/>
                <a:ea typeface="+mn-ea"/>
                <a:cs typeface="+mn-cs"/>
              </a:rPr>
              <a:t>strážník obecní policie (viz § 91 odst. 2).</a:t>
            </a:r>
          </a:p>
          <a:p>
            <a:endParaRPr lang="pl-PL" sz="1200" b="0" i="0" u="none" strike="noStrike" kern="1200" baseline="0" dirty="0">
              <a:solidFill>
                <a:schemeClr val="tx1"/>
              </a:solidFill>
              <a:latin typeface="+mn-lt"/>
              <a:ea typeface="+mn-ea"/>
              <a:cs typeface="+mn-cs"/>
            </a:endParaRPr>
          </a:p>
          <a:p>
            <a:r>
              <a:rPr lang="cs-CZ" sz="1200" b="0" i="0" u="none" strike="noStrike" kern="1200" baseline="0" dirty="0">
                <a:solidFill>
                  <a:schemeClr val="tx1"/>
                </a:solidFill>
                <a:latin typeface="+mn-lt"/>
                <a:ea typeface="+mn-ea"/>
                <a:cs typeface="+mn-cs"/>
              </a:rPr>
              <a:t>V případech, kdy se jedná o bagatelní jednání, které nedosahuje dostatečné míry společenské škodlivosti (§ 5 zákona č. 250/2016 Sb.), bude možné věc i nadále vyřídit neformálně, tj. nebude činěn formální úkon ve smyslu zákona č. 250/2016 Sb., ale podle okolností může být učiněn faktický pokyn podle zvláštních právních předpisů.</a:t>
            </a:r>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35</a:t>
            </a:fld>
            <a:endParaRPr lang="en-US"/>
          </a:p>
        </p:txBody>
      </p:sp>
    </p:spTree>
    <p:extLst>
      <p:ext uri="{BB962C8B-B14F-4D97-AF65-F5344CB8AC3E}">
        <p14:creationId xmlns:p14="http://schemas.microsoft.com/office/powerpoint/2010/main" val="11298507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a:solidFill>
                  <a:schemeClr val="tx1"/>
                </a:solidFill>
                <a:latin typeface="+mn-lt"/>
                <a:ea typeface="+mn-ea"/>
                <a:cs typeface="+mn-cs"/>
              </a:rPr>
              <a:t>Vzor příkazu na místě pro FO, pro PO na stránkách ministerstva vnitra</a:t>
            </a:r>
          </a:p>
          <a:p>
            <a:endParaRPr lang="cs-CZ" sz="1200" b="0" i="0" u="none" strike="noStrike" kern="1200" baseline="0" dirty="0">
              <a:solidFill>
                <a:schemeClr val="tx1"/>
              </a:solidFill>
              <a:latin typeface="+mn-lt"/>
              <a:ea typeface="+mn-ea"/>
              <a:cs typeface="+mn-cs"/>
            </a:endParaRPr>
          </a:p>
          <a:p>
            <a:r>
              <a:rPr lang="cs-CZ" sz="1200" b="0" i="0" u="none" strike="noStrike" kern="1200" baseline="0" dirty="0">
                <a:solidFill>
                  <a:schemeClr val="tx1"/>
                </a:solidFill>
                <a:latin typeface="+mn-lt"/>
                <a:ea typeface="+mn-ea"/>
                <a:cs typeface="+mn-cs"/>
              </a:rPr>
              <a:t>Ministerstvo vnitra</a:t>
            </a:r>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36</a:t>
            </a:fld>
            <a:endParaRPr lang="en-US"/>
          </a:p>
        </p:txBody>
      </p:sp>
    </p:spTree>
    <p:extLst>
      <p:ext uri="{BB962C8B-B14F-4D97-AF65-F5344CB8AC3E}">
        <p14:creationId xmlns:p14="http://schemas.microsoft.com/office/powerpoint/2010/main" val="29548815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Reformace in </a:t>
            </a:r>
            <a:r>
              <a:rPr lang="cs-CZ" dirty="0" err="1"/>
              <a:t>peius</a:t>
            </a:r>
            <a:r>
              <a:rPr lang="cs-CZ" dirty="0"/>
              <a:t> – pokud je zrušeno rozhodnutí prvního stupně – první stupeň poté může uložit přísnější trest novým rozhodnutím </a:t>
            </a:r>
            <a:r>
              <a:rPr lang="cs-CZ" sz="1200" b="0" i="0" u="none" strike="noStrike" kern="1200" baseline="0" dirty="0">
                <a:solidFill>
                  <a:schemeClr val="tx1"/>
                </a:solidFill>
                <a:latin typeface="+mn-lt"/>
                <a:ea typeface="+mn-ea"/>
                <a:cs typeface="+mn-cs"/>
              </a:rPr>
              <a:t>Pokud účastník</a:t>
            </a:r>
          </a:p>
          <a:p>
            <a:r>
              <a:rPr lang="cs-CZ" sz="1200" b="0" i="0" u="none" strike="noStrike" kern="1200" baseline="0" dirty="0">
                <a:solidFill>
                  <a:schemeClr val="tx1"/>
                </a:solidFill>
                <a:latin typeface="+mn-lt"/>
                <a:ea typeface="+mn-ea"/>
                <a:cs typeface="+mn-cs"/>
              </a:rPr>
              <a:t>řízení předloží „</a:t>
            </a:r>
            <a:r>
              <a:rPr lang="cs-CZ" sz="1200" b="0" i="0" u="none" strike="noStrike" kern="1200" baseline="0" dirty="0" err="1">
                <a:solidFill>
                  <a:schemeClr val="tx1"/>
                </a:solidFill>
                <a:latin typeface="+mn-lt"/>
                <a:ea typeface="+mn-ea"/>
                <a:cs typeface="+mn-cs"/>
              </a:rPr>
              <a:t>blanketní</a:t>
            </a:r>
            <a:r>
              <a:rPr lang="cs-CZ" sz="1200" b="0" i="0" u="none" strike="noStrike" kern="1200" baseline="0" dirty="0">
                <a:solidFill>
                  <a:schemeClr val="tx1"/>
                </a:solidFill>
                <a:latin typeface="+mn-lt"/>
                <a:ea typeface="+mn-ea"/>
                <a:cs typeface="+mn-cs"/>
              </a:rPr>
              <a:t>“ odvolání, zůstává povinností správního orgánu prvního</a:t>
            </a:r>
          </a:p>
          <a:p>
            <a:r>
              <a:rPr lang="cs-CZ" sz="1200" b="0" i="0" u="none" strike="noStrike" kern="1200" baseline="0" dirty="0">
                <a:solidFill>
                  <a:schemeClr val="tx1"/>
                </a:solidFill>
                <a:latin typeface="+mn-lt"/>
                <a:ea typeface="+mn-ea"/>
                <a:cs typeface="+mn-cs"/>
              </a:rPr>
              <a:t>stupně vyzvat účastníka postupem podle § 37 odst. 3 správního řádu k doplnění</a:t>
            </a:r>
          </a:p>
          <a:p>
            <a:r>
              <a:rPr lang="cs-CZ" sz="1200" b="0" i="0" u="none" strike="noStrike" kern="1200" baseline="0" dirty="0">
                <a:solidFill>
                  <a:schemeClr val="tx1"/>
                </a:solidFill>
                <a:latin typeface="+mn-lt"/>
                <a:ea typeface="+mn-ea"/>
                <a:cs typeface="+mn-cs"/>
              </a:rPr>
              <a:t>náležitostí odvolání tak, jak to požaduje § 82 odst. 2 správního řád</a:t>
            </a:r>
          </a:p>
          <a:p>
            <a:endParaRPr lang="cs-CZ" sz="1200" b="0" i="0" u="none" strike="noStrike" kern="1200" baseline="0" dirty="0">
              <a:solidFill>
                <a:schemeClr val="tx1"/>
              </a:solidFill>
              <a:latin typeface="+mn-lt"/>
              <a:ea typeface="+mn-ea"/>
              <a:cs typeface="+mn-cs"/>
            </a:endParaRPr>
          </a:p>
          <a:p>
            <a:r>
              <a:rPr lang="cs-CZ" sz="1200" b="1" i="0" u="none" strike="noStrike" kern="1200" baseline="0" dirty="0">
                <a:solidFill>
                  <a:schemeClr val="tx1"/>
                </a:solidFill>
                <a:latin typeface="+mn-lt"/>
                <a:ea typeface="+mn-ea"/>
                <a:cs typeface="+mn-cs"/>
              </a:rPr>
              <a:t>obviněný v plném rozsahu</a:t>
            </a:r>
            <a:r>
              <a:rPr lang="cs-CZ" sz="1200" b="0" i="0" u="none" strike="noStrike" kern="1200" baseline="0" dirty="0">
                <a:solidFill>
                  <a:schemeClr val="tx1"/>
                </a:solidFill>
                <a:latin typeface="+mn-lt"/>
                <a:ea typeface="+mn-ea"/>
                <a:cs typeface="+mn-cs"/>
              </a:rPr>
              <a:t>; v případě mladistvého obviněného může podat odvolání </a:t>
            </a:r>
            <a:r>
              <a:rPr lang="cs-CZ" sz="1200" b="1" i="0" u="none" strike="noStrike" kern="1200" baseline="0" dirty="0">
                <a:solidFill>
                  <a:schemeClr val="tx1"/>
                </a:solidFill>
                <a:latin typeface="+mn-lt"/>
                <a:ea typeface="+mn-ea"/>
                <a:cs typeface="+mn-cs"/>
              </a:rPr>
              <a:t>zákonný zástupce a opatrovník mladistvého obviněného a orgán sociálně-právní ochrany dětí</a:t>
            </a:r>
            <a:r>
              <a:rPr lang="cs-CZ" sz="1200" b="0" i="0" u="none" strike="noStrike" kern="1200" baseline="0" dirty="0">
                <a:solidFill>
                  <a:schemeClr val="tx1"/>
                </a:solidFill>
                <a:latin typeface="+mn-lt"/>
                <a:ea typeface="+mn-ea"/>
                <a:cs typeface="+mn-cs"/>
              </a:rPr>
              <a:t>, avšak pouze ve prospěch mladistvého obviněného a pouze proti výroku o vině, o správním trestu, o ochranném opatření</a:t>
            </a:r>
          </a:p>
          <a:p>
            <a:endParaRPr lang="cs-CZ" sz="1200" b="0" i="0" u="none" strike="noStrike" kern="1200" baseline="0" dirty="0">
              <a:solidFill>
                <a:schemeClr val="tx1"/>
              </a:solidFill>
              <a:latin typeface="+mn-lt"/>
              <a:ea typeface="+mn-ea"/>
              <a:cs typeface="+mn-cs"/>
            </a:endParaRPr>
          </a:p>
          <a:p>
            <a:r>
              <a:rPr lang="cs-CZ" sz="1200" b="1" i="0" u="none" strike="noStrike" kern="1200" baseline="0" dirty="0">
                <a:solidFill>
                  <a:schemeClr val="tx1"/>
                </a:solidFill>
                <a:latin typeface="+mn-lt"/>
                <a:ea typeface="+mn-ea"/>
                <a:cs typeface="+mn-cs"/>
              </a:rPr>
              <a:t>poškozený </a:t>
            </a:r>
            <a:r>
              <a:rPr lang="cs-CZ" sz="1200" b="0" i="0" u="none" strike="noStrike" kern="1200" baseline="0" dirty="0">
                <a:solidFill>
                  <a:schemeClr val="tx1"/>
                </a:solidFill>
                <a:latin typeface="+mn-lt"/>
                <a:ea typeface="+mn-ea"/>
                <a:cs typeface="+mn-cs"/>
              </a:rPr>
              <a:t>proti výroku o nároku na náhradu škody nebo nároku na vydání bezdůvodného obohacení a výroku o nákladech spojených s uplatněním nároku na náhradu škody nebo nároku na vydání bezdůvodného obohacení,</a:t>
            </a:r>
          </a:p>
          <a:p>
            <a:endParaRPr lang="cs-CZ" sz="1200" b="0" i="0" u="none" strike="noStrike" kern="1200" baseline="0" dirty="0">
              <a:solidFill>
                <a:schemeClr val="tx1"/>
              </a:solidFill>
              <a:latin typeface="+mn-lt"/>
              <a:ea typeface="+mn-ea"/>
              <a:cs typeface="+mn-cs"/>
            </a:endParaRPr>
          </a:p>
          <a:p>
            <a:r>
              <a:rPr lang="cs-CZ" sz="1200" b="1" i="0" u="none" strike="noStrike" kern="1200" baseline="0" dirty="0">
                <a:solidFill>
                  <a:schemeClr val="tx1"/>
                </a:solidFill>
                <a:latin typeface="+mn-lt"/>
                <a:ea typeface="+mn-ea"/>
                <a:cs typeface="+mn-cs"/>
              </a:rPr>
              <a:t>vlastník věci </a:t>
            </a:r>
            <a:r>
              <a:rPr lang="cs-CZ" sz="1200" b="0" i="0" u="none" strike="noStrike" kern="1200" baseline="0" dirty="0">
                <a:solidFill>
                  <a:schemeClr val="tx1"/>
                </a:solidFill>
                <a:latin typeface="+mn-lt"/>
                <a:ea typeface="+mn-ea"/>
                <a:cs typeface="+mn-cs"/>
              </a:rPr>
              <a:t>proti výroku o zabrání věci nebo náhradní hodnoty</a:t>
            </a:r>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37</a:t>
            </a:fld>
            <a:endParaRPr lang="en-US"/>
          </a:p>
        </p:txBody>
      </p:sp>
    </p:spTree>
    <p:extLst>
      <p:ext uri="{BB962C8B-B14F-4D97-AF65-F5344CB8AC3E}">
        <p14:creationId xmlns:p14="http://schemas.microsoft.com/office/powerpoint/2010/main" val="33272023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38</a:t>
            </a:fld>
            <a:endParaRPr lang="en-US"/>
          </a:p>
        </p:txBody>
      </p:sp>
    </p:spTree>
    <p:extLst>
      <p:ext uri="{BB962C8B-B14F-4D97-AF65-F5344CB8AC3E}">
        <p14:creationId xmlns:p14="http://schemas.microsoft.com/office/powerpoint/2010/main" val="342119876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i="0" u="none" strike="noStrike" kern="1200" baseline="0" dirty="0">
                <a:solidFill>
                  <a:schemeClr val="tx1"/>
                </a:solidFill>
                <a:latin typeface="+mn-lt"/>
                <a:ea typeface="+mn-ea"/>
                <a:cs typeface="+mn-cs"/>
              </a:rPr>
              <a:t>škoda </a:t>
            </a:r>
            <a:r>
              <a:rPr lang="cs-CZ" sz="1200" b="0" i="0" u="none" strike="noStrike" kern="1200" baseline="0" dirty="0">
                <a:solidFill>
                  <a:schemeClr val="tx1"/>
                </a:solidFill>
                <a:latin typeface="+mn-lt"/>
                <a:ea typeface="+mn-ea"/>
                <a:cs typeface="+mn-cs"/>
              </a:rPr>
              <a:t>= újma na jmění (majetková újma)</a:t>
            </a:r>
          </a:p>
          <a:p>
            <a:r>
              <a:rPr lang="cs-CZ" sz="1200" b="0" i="0" u="none" strike="noStrike" kern="1200" baseline="0" dirty="0">
                <a:solidFill>
                  <a:schemeClr val="tx1"/>
                </a:solidFill>
                <a:latin typeface="+mn-lt"/>
                <a:ea typeface="+mn-ea"/>
                <a:cs typeface="+mn-cs"/>
              </a:rPr>
              <a:t> </a:t>
            </a:r>
            <a:r>
              <a:rPr lang="cs-CZ" sz="1200" b="1" i="0" u="none" strike="noStrike" kern="1200" baseline="0" dirty="0">
                <a:solidFill>
                  <a:schemeClr val="tx1"/>
                </a:solidFill>
                <a:latin typeface="+mn-lt"/>
                <a:ea typeface="+mn-ea"/>
                <a:cs typeface="+mn-cs"/>
              </a:rPr>
              <a:t>bezdůvodné obohacení </a:t>
            </a:r>
            <a:r>
              <a:rPr lang="cs-CZ" sz="1200" b="0" i="0" u="none" strike="noStrike" kern="1200" baseline="0" dirty="0">
                <a:solidFill>
                  <a:schemeClr val="tx1"/>
                </a:solidFill>
                <a:latin typeface="+mn-lt"/>
                <a:ea typeface="+mn-ea"/>
                <a:cs typeface="+mn-cs"/>
              </a:rPr>
              <a:t>= obohacení na úkor jiného bez spravedlivého</a:t>
            </a:r>
          </a:p>
          <a:p>
            <a:r>
              <a:rPr lang="cs-CZ" sz="1200" b="0" i="0" u="none" strike="noStrike" kern="1200" baseline="0" dirty="0">
                <a:solidFill>
                  <a:schemeClr val="tx1"/>
                </a:solidFill>
                <a:latin typeface="+mn-lt"/>
                <a:ea typeface="+mn-ea"/>
                <a:cs typeface="+mn-cs"/>
              </a:rPr>
              <a:t>důvodu (blíže viz § 2991 a násl. občanského zákoníku)</a:t>
            </a:r>
          </a:p>
          <a:p>
            <a:endParaRPr lang="cs-CZ" sz="1200" b="0" i="0" u="none" strike="noStrike" kern="1200" baseline="0" dirty="0">
              <a:solidFill>
                <a:schemeClr val="tx1"/>
              </a:solidFill>
              <a:latin typeface="+mn-lt"/>
              <a:ea typeface="+mn-ea"/>
              <a:cs typeface="+mn-cs"/>
            </a:endParaRPr>
          </a:p>
          <a:p>
            <a:r>
              <a:rPr lang="cs-CZ" sz="1200" b="1" i="0" u="none" strike="noStrike" kern="1200" baseline="0" dirty="0">
                <a:solidFill>
                  <a:schemeClr val="tx1"/>
                </a:solidFill>
                <a:latin typeface="+mn-lt"/>
                <a:ea typeface="+mn-ea"/>
                <a:cs typeface="+mn-cs"/>
              </a:rPr>
              <a:t>Poškozeným </a:t>
            </a:r>
            <a:r>
              <a:rPr lang="cs-CZ" sz="1200" b="0" i="0" u="none" strike="noStrike" kern="1200" baseline="0" dirty="0">
                <a:solidFill>
                  <a:schemeClr val="tx1"/>
                </a:solidFill>
                <a:latin typeface="+mn-lt"/>
                <a:ea typeface="+mn-ea"/>
                <a:cs typeface="+mn-cs"/>
              </a:rPr>
              <a:t>se pro účely zákona č. 250/2016 Sb. rozumí osoba, které byla způsobena škoda nebo na jejíž úkor se obviněný spácháním přestupku obohatil</a:t>
            </a:r>
          </a:p>
          <a:p>
            <a:r>
              <a:rPr lang="cs-CZ" sz="1200" b="0" i="0" u="none" strike="noStrike" kern="1200" baseline="0" dirty="0">
                <a:solidFill>
                  <a:schemeClr val="tx1"/>
                </a:solidFill>
                <a:latin typeface="+mn-lt"/>
                <a:ea typeface="+mn-ea"/>
                <a:cs typeface="+mn-cs"/>
              </a:rPr>
              <a:t>a která svůj nárok v řízení o přestupku uplatnila. Poškozeným (a tedy účastníkem řízení) se osoba stává </a:t>
            </a:r>
            <a:r>
              <a:rPr lang="cs-CZ" sz="1200" b="1" i="0" u="none" strike="noStrike" kern="1200" baseline="0" dirty="0">
                <a:solidFill>
                  <a:schemeClr val="tx1"/>
                </a:solidFill>
                <a:latin typeface="+mn-lt"/>
                <a:ea typeface="+mn-ea"/>
                <a:cs typeface="+mn-cs"/>
              </a:rPr>
              <a:t>uplatněním svého nároku</a:t>
            </a:r>
            <a:r>
              <a:rPr lang="cs-CZ" sz="1200" b="0" i="0" u="none" strike="noStrike" kern="1200" baseline="0" dirty="0">
                <a:solidFill>
                  <a:schemeClr val="tx1"/>
                </a:solidFill>
                <a:latin typeface="+mn-lt"/>
                <a:ea typeface="+mn-ea"/>
                <a:cs typeface="+mn-cs"/>
              </a:rPr>
              <a:t>, a to nejpozději při prvním ústním</a:t>
            </a:r>
          </a:p>
          <a:p>
            <a:r>
              <a:rPr lang="cs-CZ" sz="1200" b="0" i="0" u="none" strike="noStrike" kern="1200" baseline="0" dirty="0">
                <a:solidFill>
                  <a:schemeClr val="tx1"/>
                </a:solidFill>
                <a:latin typeface="+mn-lt"/>
                <a:ea typeface="+mn-ea"/>
                <a:cs typeface="+mn-cs"/>
              </a:rPr>
              <a:t>jednání nebo v jiné lhůtě, kterou jí správní orgán určí (nekoná-li se ústní jednání). Poškozeným se dále stává osoba </a:t>
            </a:r>
            <a:r>
              <a:rPr lang="cs-CZ" sz="1200" b="1" i="0" u="none" strike="noStrike" kern="1200" baseline="0" dirty="0">
                <a:solidFill>
                  <a:schemeClr val="tx1"/>
                </a:solidFill>
                <a:latin typeface="+mn-lt"/>
                <a:ea typeface="+mn-ea"/>
                <a:cs typeface="+mn-cs"/>
              </a:rPr>
              <a:t>zahájením řízení, pokud již svůj nárok uplatnila </a:t>
            </a:r>
            <a:r>
              <a:rPr lang="cs-CZ" sz="1200" b="0" i="0" u="none" strike="noStrike" kern="1200" baseline="0" dirty="0">
                <a:solidFill>
                  <a:schemeClr val="tx1"/>
                </a:solidFill>
                <a:latin typeface="+mn-lt"/>
                <a:ea typeface="+mn-ea"/>
                <a:cs typeface="+mn-cs"/>
              </a:rPr>
              <a:t>v předcházejícím trestním</a:t>
            </a:r>
          </a:p>
          <a:p>
            <a:r>
              <a:rPr lang="cs-CZ" sz="1200" b="0" i="0" u="none" strike="noStrike" kern="1200" baseline="0" dirty="0">
                <a:solidFill>
                  <a:schemeClr val="tx1"/>
                </a:solidFill>
                <a:latin typeface="+mn-lt"/>
                <a:ea typeface="+mn-ea"/>
                <a:cs typeface="+mn-cs"/>
              </a:rPr>
              <a:t>řízení o totožném skutku.</a:t>
            </a:r>
          </a:p>
          <a:p>
            <a:r>
              <a:rPr lang="cs-CZ" sz="1200" b="0" i="0" u="none" strike="noStrike" kern="1200" baseline="0" dirty="0">
                <a:solidFill>
                  <a:schemeClr val="tx1"/>
                </a:solidFill>
                <a:latin typeface="+mn-lt"/>
                <a:ea typeface="+mn-ea"/>
                <a:cs typeface="+mn-cs"/>
              </a:rPr>
              <a:t>Pokud je osoba, které byla přestupkem způsobena škoda, nezletilou osobou, resp. osobou, která nemá plnou procení způsobilost, její zákonný zástupce nebo opatrovník by měl nárok na náhradu škody uplatnit jejím jménem. Učiní-li tak zákonný zástupce nebo opatrovník sám za sebe, takový úkon nebude mít právní účinky a správní orgán by měl zákonného zástupce nebo opatrovníka vyzvat k nápravě ve smyslu § 4 a § 37 odst. 3 správního řádu.</a:t>
            </a:r>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39</a:t>
            </a:fld>
            <a:endParaRPr lang="en-US"/>
          </a:p>
        </p:txBody>
      </p:sp>
    </p:spTree>
    <p:extLst>
      <p:ext uri="{BB962C8B-B14F-4D97-AF65-F5344CB8AC3E}">
        <p14:creationId xmlns:p14="http://schemas.microsoft.com/office/powerpoint/2010/main" val="6362406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Karlovarský kraj</a:t>
            </a:r>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40</a:t>
            </a:fld>
            <a:endParaRPr lang="en-US"/>
          </a:p>
        </p:txBody>
      </p:sp>
    </p:spTree>
    <p:extLst>
      <p:ext uri="{BB962C8B-B14F-4D97-AF65-F5344CB8AC3E}">
        <p14:creationId xmlns:p14="http://schemas.microsoft.com/office/powerpoint/2010/main" val="37521675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i="0" u="none" strike="noStrike" kern="1200" baseline="0" dirty="0">
                <a:solidFill>
                  <a:schemeClr val="tx1"/>
                </a:solidFill>
                <a:latin typeface="+mn-lt"/>
                <a:ea typeface="+mn-ea"/>
                <a:cs typeface="+mn-cs"/>
              </a:rPr>
              <a:t>škoda </a:t>
            </a:r>
            <a:r>
              <a:rPr lang="cs-CZ" sz="1200" b="0" i="0" u="none" strike="noStrike" kern="1200" baseline="0" dirty="0">
                <a:solidFill>
                  <a:schemeClr val="tx1"/>
                </a:solidFill>
                <a:latin typeface="+mn-lt"/>
                <a:ea typeface="+mn-ea"/>
                <a:cs typeface="+mn-cs"/>
              </a:rPr>
              <a:t>= újma na jmění (majetková újma)</a:t>
            </a:r>
          </a:p>
          <a:p>
            <a:r>
              <a:rPr lang="cs-CZ" sz="1200" b="0" i="0" u="none" strike="noStrike" kern="1200" baseline="0" dirty="0">
                <a:solidFill>
                  <a:schemeClr val="tx1"/>
                </a:solidFill>
                <a:latin typeface="+mn-lt"/>
                <a:ea typeface="+mn-ea"/>
                <a:cs typeface="+mn-cs"/>
              </a:rPr>
              <a:t> </a:t>
            </a:r>
            <a:r>
              <a:rPr lang="cs-CZ" sz="1200" b="1" i="0" u="none" strike="noStrike" kern="1200" baseline="0" dirty="0">
                <a:solidFill>
                  <a:schemeClr val="tx1"/>
                </a:solidFill>
                <a:latin typeface="+mn-lt"/>
                <a:ea typeface="+mn-ea"/>
                <a:cs typeface="+mn-cs"/>
              </a:rPr>
              <a:t>bezdůvodné obohacení </a:t>
            </a:r>
            <a:r>
              <a:rPr lang="cs-CZ" sz="1200" b="0" i="0" u="none" strike="noStrike" kern="1200" baseline="0" dirty="0">
                <a:solidFill>
                  <a:schemeClr val="tx1"/>
                </a:solidFill>
                <a:latin typeface="+mn-lt"/>
                <a:ea typeface="+mn-ea"/>
                <a:cs typeface="+mn-cs"/>
              </a:rPr>
              <a:t>= obohacení na úkor jiného bez spravedlivého</a:t>
            </a:r>
          </a:p>
          <a:p>
            <a:r>
              <a:rPr lang="cs-CZ" sz="1200" b="0" i="0" u="none" strike="noStrike" kern="1200" baseline="0" dirty="0">
                <a:solidFill>
                  <a:schemeClr val="tx1"/>
                </a:solidFill>
                <a:latin typeface="+mn-lt"/>
                <a:ea typeface="+mn-ea"/>
                <a:cs typeface="+mn-cs"/>
              </a:rPr>
              <a:t>důvodu (blíže viz § 2991 a násl. občanského zákoníku)</a:t>
            </a:r>
          </a:p>
          <a:p>
            <a:endParaRPr lang="cs-CZ" sz="1200" b="0" i="0" u="none" strike="noStrike" kern="1200" baseline="0" dirty="0">
              <a:solidFill>
                <a:schemeClr val="tx1"/>
              </a:solidFill>
              <a:latin typeface="+mn-lt"/>
              <a:ea typeface="+mn-ea"/>
              <a:cs typeface="+mn-cs"/>
            </a:endParaRPr>
          </a:p>
          <a:p>
            <a:r>
              <a:rPr lang="cs-CZ" sz="1200" b="1" i="0" u="none" strike="noStrike" kern="1200" baseline="0" dirty="0">
                <a:solidFill>
                  <a:schemeClr val="tx1"/>
                </a:solidFill>
                <a:latin typeface="+mn-lt"/>
                <a:ea typeface="+mn-ea"/>
                <a:cs typeface="+mn-cs"/>
              </a:rPr>
              <a:t>Poškozeným </a:t>
            </a:r>
            <a:r>
              <a:rPr lang="cs-CZ" sz="1200" b="0" i="0" u="none" strike="noStrike" kern="1200" baseline="0" dirty="0">
                <a:solidFill>
                  <a:schemeClr val="tx1"/>
                </a:solidFill>
                <a:latin typeface="+mn-lt"/>
                <a:ea typeface="+mn-ea"/>
                <a:cs typeface="+mn-cs"/>
              </a:rPr>
              <a:t>se pro účely zákona č. 250/2016 Sb. rozumí osoba, které byla způsobena škoda nebo na jejíž úkor se obviněný spácháním přestupku obohatil</a:t>
            </a:r>
          </a:p>
          <a:p>
            <a:r>
              <a:rPr lang="cs-CZ" sz="1200" b="0" i="0" u="none" strike="noStrike" kern="1200" baseline="0" dirty="0">
                <a:solidFill>
                  <a:schemeClr val="tx1"/>
                </a:solidFill>
                <a:latin typeface="+mn-lt"/>
                <a:ea typeface="+mn-ea"/>
                <a:cs typeface="+mn-cs"/>
              </a:rPr>
              <a:t>a která svůj nárok v řízení o přestupku uplatnila. Poškozeným (a tedy účastníkem řízení) se osoba stává </a:t>
            </a:r>
            <a:r>
              <a:rPr lang="cs-CZ" sz="1200" b="1" i="0" u="none" strike="noStrike" kern="1200" baseline="0" dirty="0">
                <a:solidFill>
                  <a:schemeClr val="tx1"/>
                </a:solidFill>
                <a:latin typeface="+mn-lt"/>
                <a:ea typeface="+mn-ea"/>
                <a:cs typeface="+mn-cs"/>
              </a:rPr>
              <a:t>uplatněním svého nároku</a:t>
            </a:r>
            <a:r>
              <a:rPr lang="cs-CZ" sz="1200" b="0" i="0" u="none" strike="noStrike" kern="1200" baseline="0" dirty="0">
                <a:solidFill>
                  <a:schemeClr val="tx1"/>
                </a:solidFill>
                <a:latin typeface="+mn-lt"/>
                <a:ea typeface="+mn-ea"/>
                <a:cs typeface="+mn-cs"/>
              </a:rPr>
              <a:t>, a to nejpozději při prvním ústním</a:t>
            </a:r>
          </a:p>
          <a:p>
            <a:r>
              <a:rPr lang="cs-CZ" sz="1200" b="0" i="0" u="none" strike="noStrike" kern="1200" baseline="0" dirty="0">
                <a:solidFill>
                  <a:schemeClr val="tx1"/>
                </a:solidFill>
                <a:latin typeface="+mn-lt"/>
                <a:ea typeface="+mn-ea"/>
                <a:cs typeface="+mn-cs"/>
              </a:rPr>
              <a:t>jednání nebo v jiné lhůtě, kterou jí správní orgán určí (nekoná-li se ústní jednání). Poškozeným se dále stává osoba </a:t>
            </a:r>
            <a:r>
              <a:rPr lang="cs-CZ" sz="1200" b="1" i="0" u="none" strike="noStrike" kern="1200" baseline="0" dirty="0">
                <a:solidFill>
                  <a:schemeClr val="tx1"/>
                </a:solidFill>
                <a:latin typeface="+mn-lt"/>
                <a:ea typeface="+mn-ea"/>
                <a:cs typeface="+mn-cs"/>
              </a:rPr>
              <a:t>zahájením řízení, pokud již svůj nárok uplatnila </a:t>
            </a:r>
            <a:r>
              <a:rPr lang="cs-CZ" sz="1200" b="0" i="0" u="none" strike="noStrike" kern="1200" baseline="0" dirty="0">
                <a:solidFill>
                  <a:schemeClr val="tx1"/>
                </a:solidFill>
                <a:latin typeface="+mn-lt"/>
                <a:ea typeface="+mn-ea"/>
                <a:cs typeface="+mn-cs"/>
              </a:rPr>
              <a:t>v předcházejícím trestním</a:t>
            </a:r>
          </a:p>
          <a:p>
            <a:r>
              <a:rPr lang="cs-CZ" sz="1200" b="0" i="0" u="none" strike="noStrike" kern="1200" baseline="0" dirty="0">
                <a:solidFill>
                  <a:schemeClr val="tx1"/>
                </a:solidFill>
                <a:latin typeface="+mn-lt"/>
                <a:ea typeface="+mn-ea"/>
                <a:cs typeface="+mn-cs"/>
              </a:rPr>
              <a:t>řízení o totožném skutku.</a:t>
            </a:r>
          </a:p>
          <a:p>
            <a:r>
              <a:rPr lang="cs-CZ" sz="1200" b="0" i="0" u="none" strike="noStrike" kern="1200" baseline="0" dirty="0">
                <a:solidFill>
                  <a:schemeClr val="tx1"/>
                </a:solidFill>
                <a:latin typeface="+mn-lt"/>
                <a:ea typeface="+mn-ea"/>
                <a:cs typeface="+mn-cs"/>
              </a:rPr>
              <a:t>Pokud je osoba, které byla přestupkem způsobena škoda, nezletilou osobou, resp. osobou, která nemá plnou procení způsobilost, její zákonný zástupce nebo opatrovník by měl nárok na náhradu škody uplatnit jejím jménem. Učiní-li tak zákonný zástupce nebo opatrovník sám za sebe, takový úkon nebude mít právní účinky a správní orgán by měl zákonného zástupce nebo opatrovníka vyzvat k nápravě ve smyslu § 4 a § 37 odst. 3 správního řádu.</a:t>
            </a:r>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41</a:t>
            </a:fld>
            <a:endParaRPr lang="en-US"/>
          </a:p>
        </p:txBody>
      </p:sp>
    </p:spTree>
    <p:extLst>
      <p:ext uri="{BB962C8B-B14F-4D97-AF65-F5344CB8AC3E}">
        <p14:creationId xmlns:p14="http://schemas.microsoft.com/office/powerpoint/2010/main" val="27558281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42</a:t>
            </a:fld>
            <a:endParaRPr lang="en-US"/>
          </a:p>
        </p:txBody>
      </p:sp>
    </p:spTree>
    <p:extLst>
      <p:ext uri="{BB962C8B-B14F-4D97-AF65-F5344CB8AC3E}">
        <p14:creationId xmlns:p14="http://schemas.microsoft.com/office/powerpoint/2010/main" val="174906129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43</a:t>
            </a:fld>
            <a:endParaRPr lang="en-US"/>
          </a:p>
        </p:txBody>
      </p:sp>
    </p:spTree>
    <p:extLst>
      <p:ext uri="{BB962C8B-B14F-4D97-AF65-F5344CB8AC3E}">
        <p14:creationId xmlns:p14="http://schemas.microsoft.com/office/powerpoint/2010/main" val="296721840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44</a:t>
            </a:fld>
            <a:endParaRPr lang="en-US"/>
          </a:p>
        </p:txBody>
      </p:sp>
    </p:spTree>
    <p:extLst>
      <p:ext uri="{BB962C8B-B14F-4D97-AF65-F5344CB8AC3E}">
        <p14:creationId xmlns:p14="http://schemas.microsoft.com/office/powerpoint/2010/main" val="328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47</a:t>
            </a:fld>
            <a:endParaRPr lang="cs-CZ"/>
          </a:p>
        </p:txBody>
      </p:sp>
    </p:spTree>
    <p:extLst>
      <p:ext uri="{BB962C8B-B14F-4D97-AF65-F5344CB8AC3E}">
        <p14:creationId xmlns:p14="http://schemas.microsoft.com/office/powerpoint/2010/main" val="19044979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48</a:t>
            </a:fld>
            <a:endParaRPr lang="cs-CZ"/>
          </a:p>
        </p:txBody>
      </p:sp>
    </p:spTree>
    <p:extLst>
      <p:ext uri="{BB962C8B-B14F-4D97-AF65-F5344CB8AC3E}">
        <p14:creationId xmlns:p14="http://schemas.microsoft.com/office/powerpoint/2010/main" val="17250620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49</a:t>
            </a:fld>
            <a:endParaRPr lang="cs-CZ"/>
          </a:p>
        </p:txBody>
      </p:sp>
    </p:spTree>
    <p:extLst>
      <p:ext uri="{BB962C8B-B14F-4D97-AF65-F5344CB8AC3E}">
        <p14:creationId xmlns:p14="http://schemas.microsoft.com/office/powerpoint/2010/main" val="235742193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00A83E7-03C7-E941-A025-3BF86B114C3C}" type="slidenum">
              <a:rPr lang="en-US" smtClean="0"/>
              <a:t>50</a:t>
            </a:fld>
            <a:endParaRPr lang="en-US" dirty="0"/>
          </a:p>
        </p:txBody>
      </p:sp>
    </p:spTree>
    <p:extLst>
      <p:ext uri="{BB962C8B-B14F-4D97-AF65-F5344CB8AC3E}">
        <p14:creationId xmlns:p14="http://schemas.microsoft.com/office/powerpoint/2010/main" val="212483522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9F871C58-2136-4DAB-8858-3FAD9B8D616C}" type="slidenum">
              <a:rPr lang="cs-CZ" smtClean="0"/>
              <a:t>56</a:t>
            </a:fld>
            <a:endParaRPr lang="cs-CZ"/>
          </a:p>
        </p:txBody>
      </p:sp>
    </p:spTree>
    <p:extLst>
      <p:ext uri="{BB962C8B-B14F-4D97-AF65-F5344CB8AC3E}">
        <p14:creationId xmlns:p14="http://schemas.microsoft.com/office/powerpoint/2010/main" val="420138370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Pokud elektronická adresa podatelny není uvedena je možné doručit žádost prostřednictvím jakékoliv elektronické adresy povinného subjektu</a:t>
            </a:r>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68</a:t>
            </a:fld>
            <a:endParaRPr lang="cs-CZ"/>
          </a:p>
        </p:txBody>
      </p:sp>
    </p:spTree>
    <p:extLst>
      <p:ext uri="{BB962C8B-B14F-4D97-AF65-F5344CB8AC3E}">
        <p14:creationId xmlns:p14="http://schemas.microsoft.com/office/powerpoint/2010/main" val="172506200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69</a:t>
            </a:fld>
            <a:endParaRPr lang="en-US"/>
          </a:p>
        </p:txBody>
      </p:sp>
    </p:spTree>
    <p:extLst>
      <p:ext uri="{BB962C8B-B14F-4D97-AF65-F5344CB8AC3E}">
        <p14:creationId xmlns:p14="http://schemas.microsoft.com/office/powerpoint/2010/main" val="267200902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lvl="3"/>
            <a:r>
              <a:rPr lang="cs-CZ" dirty="0"/>
              <a:t>Závažné důvody: </a:t>
            </a:r>
          </a:p>
          <a:p>
            <a:pPr lvl="3"/>
            <a:r>
              <a:rPr lang="cs-CZ" dirty="0"/>
              <a:t>	Vyhledávání nebo sběr informací v jiných úřadovnách</a:t>
            </a:r>
          </a:p>
          <a:p>
            <a:pPr lvl="3"/>
            <a:r>
              <a:rPr lang="cs-CZ" dirty="0"/>
              <a:t>	Vyhledávání a sběr objemného množství oddělených a odlišných informací</a:t>
            </a:r>
          </a:p>
          <a:p>
            <a:pPr lvl="3"/>
            <a:r>
              <a:rPr lang="cs-CZ" dirty="0"/>
              <a:t>	Konzultace s jiným subjektem, který má závažný zájem na rozhodnutí</a:t>
            </a:r>
          </a:p>
          <a:p>
            <a:pPr lvl="3"/>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70</a:t>
            </a:fld>
            <a:endParaRPr lang="en-US"/>
          </a:p>
        </p:txBody>
      </p:sp>
    </p:spTree>
    <p:extLst>
      <p:ext uri="{BB962C8B-B14F-4D97-AF65-F5344CB8AC3E}">
        <p14:creationId xmlns:p14="http://schemas.microsoft.com/office/powerpoint/2010/main" val="167769588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i="0" kern="1200" dirty="0">
                <a:solidFill>
                  <a:schemeClr val="tx1"/>
                </a:solidFill>
                <a:effectLst/>
                <a:latin typeface="+mn-lt"/>
                <a:ea typeface="+mn-ea"/>
                <a:cs typeface="+mn-cs"/>
              </a:rPr>
              <a:t>§ 11</a:t>
            </a:r>
          </a:p>
          <a:p>
            <a:r>
              <a:rPr lang="cs-CZ" sz="1200" b="1" i="0" kern="1200" dirty="0">
                <a:solidFill>
                  <a:schemeClr val="tx1"/>
                </a:solidFill>
                <a:effectLst/>
                <a:latin typeface="+mn-lt"/>
                <a:ea typeface="+mn-ea"/>
                <a:cs typeface="+mn-cs"/>
              </a:rPr>
              <a:t>Další omezení práva na informace</a:t>
            </a:r>
          </a:p>
          <a:p>
            <a:r>
              <a:rPr lang="cs-CZ" sz="1200" b="1" i="0" kern="1200" dirty="0">
                <a:solidFill>
                  <a:schemeClr val="tx1"/>
                </a:solidFill>
                <a:effectLst/>
                <a:latin typeface="+mn-lt"/>
                <a:ea typeface="+mn-ea"/>
                <a:cs typeface="+mn-cs"/>
              </a:rPr>
              <a:t>(1)</a:t>
            </a:r>
            <a:r>
              <a:rPr lang="cs-CZ" sz="1200" b="0" i="0" kern="1200" dirty="0">
                <a:solidFill>
                  <a:schemeClr val="tx1"/>
                </a:solidFill>
                <a:effectLst/>
                <a:latin typeface="+mn-lt"/>
                <a:ea typeface="+mn-ea"/>
                <a:cs typeface="+mn-cs"/>
              </a:rPr>
              <a:t> Povinný subjekt může omezit poskytnutí informace, pokud:</a:t>
            </a:r>
          </a:p>
          <a:p>
            <a:r>
              <a:rPr lang="cs-CZ" sz="1200" b="1" i="0" kern="1200" dirty="0">
                <a:solidFill>
                  <a:srgbClr val="FF0000"/>
                </a:solidFill>
                <a:effectLst/>
                <a:latin typeface="+mn-lt"/>
                <a:ea typeface="+mn-ea"/>
                <a:cs typeface="+mn-cs"/>
              </a:rPr>
              <a:t>a)</a:t>
            </a:r>
            <a:r>
              <a:rPr lang="cs-CZ" sz="1200" b="0" i="0" kern="1200" dirty="0">
                <a:solidFill>
                  <a:srgbClr val="FF0000"/>
                </a:solidFill>
                <a:effectLst/>
                <a:latin typeface="+mn-lt"/>
                <a:ea typeface="+mn-ea"/>
                <a:cs typeface="+mn-cs"/>
              </a:rPr>
              <a:t> se vztahuje výlučně k vnitřním pokynům a personálním předpisům povinného subjektu,</a:t>
            </a:r>
          </a:p>
          <a:p>
            <a:r>
              <a:rPr lang="cs-CZ" sz="1200" b="1" i="0" kern="1200" dirty="0">
                <a:solidFill>
                  <a:schemeClr val="tx1"/>
                </a:solidFill>
                <a:effectLst/>
                <a:latin typeface="+mn-lt"/>
                <a:ea typeface="+mn-ea"/>
                <a:cs typeface="+mn-cs"/>
              </a:rPr>
              <a:t>b)</a:t>
            </a:r>
            <a:r>
              <a:rPr lang="cs-CZ" sz="1200" b="0" i="0" kern="1200" dirty="0">
                <a:solidFill>
                  <a:schemeClr val="tx1"/>
                </a:solidFill>
                <a:effectLst/>
                <a:latin typeface="+mn-lt"/>
                <a:ea typeface="+mn-ea"/>
                <a:cs typeface="+mn-cs"/>
              </a:rPr>
              <a:t> jde o novou informaci, která vznikla při přípravě rozhodnutí povinného subjektu, pokud zákon nestanoví jinak; to platí jen do doby, kdy se příprava ukončí rozhodnutím, nebo</a:t>
            </a:r>
          </a:p>
          <a:p>
            <a:r>
              <a:rPr lang="cs-CZ" sz="1200" b="1" i="0" kern="1200" dirty="0">
                <a:solidFill>
                  <a:schemeClr val="tx1"/>
                </a:solidFill>
                <a:effectLst/>
                <a:latin typeface="+mn-lt"/>
                <a:ea typeface="+mn-ea"/>
                <a:cs typeface="+mn-cs"/>
              </a:rPr>
              <a:t>c)</a:t>
            </a:r>
            <a:r>
              <a:rPr lang="cs-CZ" sz="1200" b="0" i="0" kern="1200" dirty="0">
                <a:solidFill>
                  <a:schemeClr val="tx1"/>
                </a:solidFill>
                <a:effectLst/>
                <a:latin typeface="+mn-lt"/>
                <a:ea typeface="+mn-ea"/>
                <a:cs typeface="+mn-cs"/>
              </a:rPr>
              <a:t> jde o informaci poskytnutou Organizací Severoatlantické smlouvy nebo Evropskou unií, která je v zájmu bezpečnosti státu, veřejné bezpečnosti nebo ochrany práv třetích osob chráněna uvedenými původci označením "NATO UNCLASSIFIED" nebo "LIMITE" a v České republice je toto označení respektováno z důvodů plnění povinností vyplývajících pro Českou republiku z jejího členství v Organizaci Severoatlantické smlouvy nebo Evropské unii, pokud původce nedal k poskytnutí souhlas</a:t>
            </a:r>
            <a:r>
              <a:rPr lang="cs-CZ" sz="1200" b="1" i="0" u="none" strike="noStrike" kern="1200" baseline="30000" dirty="0">
                <a:solidFill>
                  <a:schemeClr val="tx1"/>
                </a:solidFill>
                <a:effectLst/>
                <a:latin typeface="+mn-lt"/>
                <a:ea typeface="+mn-ea"/>
                <a:cs typeface="+mn-cs"/>
                <a:hlinkClick r:id="rId3"/>
              </a:rPr>
              <a:t>8a</a:t>
            </a:r>
            <a:r>
              <a:rPr lang="cs-CZ" sz="1200" b="1" i="0" u="none" strike="noStrike" kern="1200" dirty="0">
                <a:solidFill>
                  <a:schemeClr val="tx1"/>
                </a:solidFill>
                <a:effectLst/>
                <a:latin typeface="+mn-lt"/>
                <a:ea typeface="+mn-ea"/>
                <a:cs typeface="+mn-cs"/>
                <a:hlinkClick r:id="rId3"/>
              </a:rPr>
              <a:t>)</a:t>
            </a:r>
            <a:r>
              <a:rPr lang="cs-CZ" sz="1200" b="0" i="0" kern="1200" dirty="0">
                <a:solidFill>
                  <a:schemeClr val="tx1"/>
                </a:solidFill>
                <a:effectLst/>
                <a:latin typeface="+mn-lt"/>
                <a:ea typeface="+mn-ea"/>
                <a:cs typeface="+mn-cs"/>
              </a:rPr>
              <a:t>.</a:t>
            </a:r>
          </a:p>
          <a:p>
            <a:r>
              <a:rPr lang="cs-CZ" sz="1200" b="1" i="0" kern="1200" dirty="0">
                <a:solidFill>
                  <a:schemeClr val="tx1"/>
                </a:solidFill>
                <a:effectLst/>
                <a:latin typeface="+mn-lt"/>
                <a:ea typeface="+mn-ea"/>
                <a:cs typeface="+mn-cs"/>
              </a:rPr>
              <a:t>(2)</a:t>
            </a:r>
            <a:r>
              <a:rPr lang="cs-CZ" sz="1200" b="0" i="0" kern="1200" dirty="0">
                <a:solidFill>
                  <a:schemeClr val="tx1"/>
                </a:solidFill>
                <a:effectLst/>
                <a:latin typeface="+mn-lt"/>
                <a:ea typeface="+mn-ea"/>
                <a:cs typeface="+mn-cs"/>
              </a:rPr>
              <a:t> Povinný subjekt informaci neposkytne, pokud:</a:t>
            </a:r>
          </a:p>
          <a:p>
            <a:r>
              <a:rPr lang="cs-CZ" sz="1200" b="1" i="0" kern="1200" dirty="0">
                <a:solidFill>
                  <a:schemeClr val="tx1"/>
                </a:solidFill>
                <a:effectLst/>
                <a:latin typeface="+mn-lt"/>
                <a:ea typeface="+mn-ea"/>
                <a:cs typeface="+mn-cs"/>
              </a:rPr>
              <a:t>a)</a:t>
            </a:r>
            <a:r>
              <a:rPr lang="cs-CZ" sz="1200" b="0" i="0" kern="1200" dirty="0">
                <a:solidFill>
                  <a:schemeClr val="tx1"/>
                </a:solidFill>
                <a:effectLst/>
                <a:latin typeface="+mn-lt"/>
                <a:ea typeface="+mn-ea"/>
                <a:cs typeface="+mn-cs"/>
              </a:rPr>
              <a:t> jde o informaci vzniklou bez použití veřejných prostředků, která byla předána osobou, jíž takovouto povinnost zákon neukládá, pokud nesdělila, že s poskytnutím informace souhlasí,</a:t>
            </a:r>
          </a:p>
          <a:p>
            <a:r>
              <a:rPr lang="cs-CZ" sz="1200" b="1" i="0" kern="1200" dirty="0">
                <a:solidFill>
                  <a:schemeClr val="tx1"/>
                </a:solidFill>
                <a:effectLst/>
                <a:latin typeface="+mn-lt"/>
                <a:ea typeface="+mn-ea"/>
                <a:cs typeface="+mn-cs"/>
              </a:rPr>
              <a:t>b)</a:t>
            </a:r>
            <a:r>
              <a:rPr lang="cs-CZ" sz="1200" b="0" i="0" kern="1200" dirty="0">
                <a:solidFill>
                  <a:schemeClr val="tx1"/>
                </a:solidFill>
                <a:effectLst/>
                <a:latin typeface="+mn-lt"/>
                <a:ea typeface="+mn-ea"/>
                <a:cs typeface="+mn-cs"/>
              </a:rPr>
              <a:t> ji zveřejňuje na základě zvláštního zákona</a:t>
            </a:r>
            <a:r>
              <a:rPr lang="cs-CZ" sz="1200" b="1" i="0" u="none" strike="noStrike" kern="1200" baseline="30000" dirty="0">
                <a:solidFill>
                  <a:schemeClr val="tx1"/>
                </a:solidFill>
                <a:effectLst/>
                <a:latin typeface="+mn-lt"/>
                <a:ea typeface="+mn-ea"/>
                <a:cs typeface="+mn-cs"/>
                <a:hlinkClick r:id="rId4"/>
              </a:rPr>
              <a:t>9</a:t>
            </a:r>
            <a:r>
              <a:rPr lang="cs-CZ" sz="1200" b="1" i="0" u="none" strike="noStrike" kern="1200" dirty="0">
                <a:solidFill>
                  <a:schemeClr val="tx1"/>
                </a:solidFill>
                <a:effectLst/>
                <a:latin typeface="+mn-lt"/>
                <a:ea typeface="+mn-ea"/>
                <a:cs typeface="+mn-cs"/>
                <a:hlinkClick r:id="rId4"/>
              </a:rPr>
              <a:t>)</a:t>
            </a:r>
            <a:r>
              <a:rPr lang="cs-CZ" sz="1200" b="0" i="0" kern="1200" dirty="0">
                <a:solidFill>
                  <a:schemeClr val="tx1"/>
                </a:solidFill>
                <a:effectLst/>
                <a:latin typeface="+mn-lt"/>
                <a:ea typeface="+mn-ea"/>
                <a:cs typeface="+mn-cs"/>
              </a:rPr>
              <a:t> a v předem stanovených pravidelných obdobích až do nejbližšího následujícího období,</a:t>
            </a:r>
          </a:p>
          <a:p>
            <a:r>
              <a:rPr lang="cs-CZ" sz="1200" b="1" i="0" kern="1200" dirty="0">
                <a:solidFill>
                  <a:schemeClr val="tx1"/>
                </a:solidFill>
                <a:effectLst/>
                <a:latin typeface="+mn-lt"/>
                <a:ea typeface="+mn-ea"/>
                <a:cs typeface="+mn-cs"/>
              </a:rPr>
              <a:t>c)</a:t>
            </a:r>
            <a:r>
              <a:rPr lang="cs-CZ" sz="1200" b="0" i="0" kern="1200" dirty="0">
                <a:solidFill>
                  <a:schemeClr val="tx1"/>
                </a:solidFill>
                <a:effectLst/>
                <a:latin typeface="+mn-lt"/>
                <a:ea typeface="+mn-ea"/>
                <a:cs typeface="+mn-cs"/>
              </a:rPr>
              <a:t> by tím byla porušena ochrana práv třetích osob k předmětu práva autorského nebo práv souvisejících s právem autorským (dále jen „právo autorské“)</a:t>
            </a:r>
            <a:r>
              <a:rPr lang="cs-CZ" sz="1200" b="1" i="0" u="none" strike="noStrike" kern="1200" baseline="30000" dirty="0">
                <a:solidFill>
                  <a:schemeClr val="tx1"/>
                </a:solidFill>
                <a:effectLst/>
                <a:latin typeface="+mn-lt"/>
                <a:ea typeface="+mn-ea"/>
                <a:cs typeface="+mn-cs"/>
                <a:hlinkClick r:id="rId5"/>
              </a:rPr>
              <a:t>2b</a:t>
            </a:r>
            <a:r>
              <a:rPr lang="cs-CZ" sz="1200" b="1" i="0" u="none" strike="noStrike" kern="1200" dirty="0">
                <a:solidFill>
                  <a:schemeClr val="tx1"/>
                </a:solidFill>
                <a:effectLst/>
                <a:latin typeface="+mn-lt"/>
                <a:ea typeface="+mn-ea"/>
                <a:cs typeface="+mn-cs"/>
                <a:hlinkClick r:id="rId5"/>
              </a:rPr>
              <a:t>)</a:t>
            </a:r>
            <a:r>
              <a:rPr lang="cs-CZ" sz="1200" b="0" i="0" kern="1200" dirty="0">
                <a:solidFill>
                  <a:schemeClr val="tx1"/>
                </a:solidFill>
                <a:effectLst/>
                <a:latin typeface="+mn-lt"/>
                <a:ea typeface="+mn-ea"/>
                <a:cs typeface="+mn-cs"/>
              </a:rPr>
              <a:t>, nebo</a:t>
            </a:r>
          </a:p>
          <a:p>
            <a:r>
              <a:rPr lang="cs-CZ" sz="1200" b="1" i="0" kern="1200" dirty="0">
                <a:solidFill>
                  <a:schemeClr val="tx1"/>
                </a:solidFill>
                <a:effectLst/>
                <a:latin typeface="+mn-lt"/>
                <a:ea typeface="+mn-ea"/>
                <a:cs typeface="+mn-cs"/>
              </a:rPr>
              <a:t>d)</a:t>
            </a:r>
            <a:r>
              <a:rPr lang="cs-CZ" sz="1200" b="0" i="0" kern="1200" dirty="0">
                <a:solidFill>
                  <a:schemeClr val="tx1"/>
                </a:solidFill>
                <a:effectLst/>
                <a:latin typeface="+mn-lt"/>
                <a:ea typeface="+mn-ea"/>
                <a:cs typeface="+mn-cs"/>
              </a:rPr>
              <a:t> jde o informaci, která se týká stability finančního systému</a:t>
            </a:r>
            <a:r>
              <a:rPr lang="cs-CZ" sz="1200" b="1" i="0" u="none" strike="noStrike" kern="1200" baseline="30000" dirty="0">
                <a:solidFill>
                  <a:schemeClr val="tx1"/>
                </a:solidFill>
                <a:effectLst/>
                <a:latin typeface="+mn-lt"/>
                <a:ea typeface="+mn-ea"/>
                <a:cs typeface="+mn-cs"/>
                <a:hlinkClick r:id="rId6"/>
              </a:rPr>
              <a:t>18</a:t>
            </a:r>
            <a:r>
              <a:rPr lang="cs-CZ" sz="1200" b="1" i="0" u="none" strike="noStrike" kern="1200" dirty="0">
                <a:solidFill>
                  <a:schemeClr val="tx1"/>
                </a:solidFill>
                <a:effectLst/>
                <a:latin typeface="+mn-lt"/>
                <a:ea typeface="+mn-ea"/>
                <a:cs typeface="+mn-cs"/>
                <a:hlinkClick r:id="rId6"/>
              </a:rPr>
              <a:t>)</a:t>
            </a:r>
            <a:r>
              <a:rPr lang="cs-CZ" sz="1200" b="0" i="0" kern="1200" dirty="0">
                <a:solidFill>
                  <a:schemeClr val="tx1"/>
                </a:solidFill>
                <a:effectLst/>
                <a:latin typeface="+mn-lt"/>
                <a:ea typeface="+mn-ea"/>
                <a:cs typeface="+mn-cs"/>
              </a:rPr>
              <a:t>.</a:t>
            </a:r>
          </a:p>
          <a:p>
            <a:r>
              <a:rPr lang="cs-CZ" sz="1200" b="1" i="0" kern="1200" dirty="0">
                <a:solidFill>
                  <a:schemeClr val="tx1"/>
                </a:solidFill>
                <a:effectLst/>
                <a:latin typeface="+mn-lt"/>
                <a:ea typeface="+mn-ea"/>
                <a:cs typeface="+mn-cs"/>
              </a:rPr>
              <a:t>(3)</a:t>
            </a:r>
            <a:r>
              <a:rPr lang="cs-CZ" sz="1200" b="0" i="0" kern="1200" dirty="0">
                <a:solidFill>
                  <a:schemeClr val="tx1"/>
                </a:solidFill>
                <a:effectLst/>
                <a:latin typeface="+mn-lt"/>
                <a:ea typeface="+mn-ea"/>
                <a:cs typeface="+mn-cs"/>
              </a:rPr>
              <a:t> Informace, které získal povinný subjekt od třetí osoby při plnění úkolů v rámci kontrolní, dozorové, dohledové nebo obdobné činnosti prováděné na základě zvláštního právního předpisu</a:t>
            </a:r>
            <a:r>
              <a:rPr lang="cs-CZ" sz="1200" b="1" i="0" u="none" strike="noStrike" kern="1200" baseline="30000" dirty="0">
                <a:solidFill>
                  <a:schemeClr val="tx1"/>
                </a:solidFill>
                <a:effectLst/>
                <a:latin typeface="+mn-lt"/>
                <a:ea typeface="+mn-ea"/>
                <a:cs typeface="+mn-cs"/>
                <a:hlinkClick r:id="rId7"/>
              </a:rPr>
              <a:t>11</a:t>
            </a:r>
            <a:r>
              <a:rPr lang="cs-CZ" sz="1200" b="1" i="0" u="none" strike="noStrike" kern="1200" dirty="0">
                <a:solidFill>
                  <a:schemeClr val="tx1"/>
                </a:solidFill>
                <a:effectLst/>
                <a:latin typeface="+mn-lt"/>
                <a:ea typeface="+mn-ea"/>
                <a:cs typeface="+mn-cs"/>
                <a:hlinkClick r:id="rId7"/>
              </a:rPr>
              <a:t>)</a:t>
            </a:r>
            <a:r>
              <a:rPr lang="cs-CZ" sz="1200" b="0" i="0" kern="1200" dirty="0">
                <a:solidFill>
                  <a:schemeClr val="tx1"/>
                </a:solidFill>
                <a:effectLst/>
                <a:latin typeface="+mn-lt"/>
                <a:ea typeface="+mn-ea"/>
                <a:cs typeface="+mn-cs"/>
              </a:rPr>
              <a:t>, podle kterého se na ně vztahuje povinnost mlčenlivosti anebo jiný postup chránící je před zveřejněním nebo zneužitím, se neposkytují. Povinný subjekt poskytne pouze ty informace, které při plnění těchto úkolů vznikly jeho činností.</a:t>
            </a:r>
          </a:p>
          <a:p>
            <a:r>
              <a:rPr lang="cs-CZ" sz="1200" b="1" i="0" kern="1200" dirty="0">
                <a:solidFill>
                  <a:schemeClr val="tx1"/>
                </a:solidFill>
                <a:effectLst/>
                <a:latin typeface="+mn-lt"/>
                <a:ea typeface="+mn-ea"/>
                <a:cs typeface="+mn-cs"/>
              </a:rPr>
              <a:t>(4)</a:t>
            </a:r>
            <a:r>
              <a:rPr lang="cs-CZ" sz="1200" b="0" i="0" kern="1200" dirty="0">
                <a:solidFill>
                  <a:schemeClr val="tx1"/>
                </a:solidFill>
                <a:effectLst/>
                <a:latin typeface="+mn-lt"/>
                <a:ea typeface="+mn-ea"/>
                <a:cs typeface="+mn-cs"/>
              </a:rPr>
              <a:t> Povinné subjekty dále neposkytnou informace o</a:t>
            </a:r>
          </a:p>
          <a:p>
            <a:r>
              <a:rPr lang="cs-CZ" sz="1200" b="1" i="0" kern="1200" dirty="0">
                <a:solidFill>
                  <a:schemeClr val="tx1"/>
                </a:solidFill>
                <a:effectLst/>
                <a:latin typeface="+mn-lt"/>
                <a:ea typeface="+mn-ea"/>
                <a:cs typeface="+mn-cs"/>
              </a:rPr>
              <a:t>a)</a:t>
            </a:r>
            <a:r>
              <a:rPr lang="cs-CZ" sz="1200" b="0" i="0" kern="1200" dirty="0">
                <a:solidFill>
                  <a:schemeClr val="tx1"/>
                </a:solidFill>
                <a:effectLst/>
                <a:latin typeface="+mn-lt"/>
                <a:ea typeface="+mn-ea"/>
                <a:cs typeface="+mn-cs"/>
              </a:rPr>
              <a:t> probíhajícím trestním řízení,</a:t>
            </a:r>
          </a:p>
          <a:p>
            <a:r>
              <a:rPr lang="cs-CZ" sz="1200" b="1" i="0" kern="1200" dirty="0">
                <a:solidFill>
                  <a:schemeClr val="tx1"/>
                </a:solidFill>
                <a:effectLst/>
                <a:latin typeface="+mn-lt"/>
                <a:ea typeface="+mn-ea"/>
                <a:cs typeface="+mn-cs"/>
              </a:rPr>
              <a:t>b)</a:t>
            </a:r>
            <a:r>
              <a:rPr lang="cs-CZ" sz="1200" b="0" i="0" kern="1200" dirty="0">
                <a:solidFill>
                  <a:schemeClr val="tx1"/>
                </a:solidFill>
                <a:effectLst/>
                <a:latin typeface="+mn-lt"/>
                <a:ea typeface="+mn-ea"/>
                <a:cs typeface="+mn-cs"/>
              </a:rPr>
              <a:t> rozhodovací činnosti soudů s výjimkou rozsudků,</a:t>
            </a:r>
          </a:p>
          <a:p>
            <a:r>
              <a:rPr lang="cs-CZ" sz="1200" b="1" i="0" kern="1200" dirty="0">
                <a:solidFill>
                  <a:schemeClr val="tx1"/>
                </a:solidFill>
                <a:effectLst/>
                <a:latin typeface="+mn-lt"/>
                <a:ea typeface="+mn-ea"/>
                <a:cs typeface="+mn-cs"/>
              </a:rPr>
              <a:t>c)</a:t>
            </a:r>
            <a:r>
              <a:rPr lang="cs-CZ" sz="1200" b="0" i="0" kern="1200" dirty="0">
                <a:solidFill>
                  <a:schemeClr val="tx1"/>
                </a:solidFill>
                <a:effectLst/>
                <a:latin typeface="+mn-lt"/>
                <a:ea typeface="+mn-ea"/>
                <a:cs typeface="+mn-cs"/>
              </a:rPr>
              <a:t> plnění úkolů zpravodajských služeb,</a:t>
            </a:r>
            <a:r>
              <a:rPr lang="cs-CZ" sz="1200" b="1" i="0" u="none" strike="noStrike" kern="1200" baseline="30000" dirty="0">
                <a:solidFill>
                  <a:schemeClr val="tx1"/>
                </a:solidFill>
                <a:effectLst/>
                <a:latin typeface="+mn-lt"/>
                <a:ea typeface="+mn-ea"/>
                <a:cs typeface="+mn-cs"/>
                <a:hlinkClick r:id="rId8"/>
              </a:rPr>
              <a:t>12</a:t>
            </a:r>
            <a:r>
              <a:rPr lang="cs-CZ" sz="1200" b="1" i="0" u="none" strike="noStrike" kern="1200" dirty="0">
                <a:solidFill>
                  <a:schemeClr val="tx1"/>
                </a:solidFill>
                <a:effectLst/>
                <a:latin typeface="+mn-lt"/>
                <a:ea typeface="+mn-ea"/>
                <a:cs typeface="+mn-cs"/>
                <a:hlinkClick r:id="rId8"/>
              </a:rPr>
              <a:t>)</a:t>
            </a:r>
            <a:endParaRPr lang="cs-CZ" sz="1200" b="0" i="0" kern="1200" dirty="0">
              <a:solidFill>
                <a:schemeClr val="tx1"/>
              </a:solidFill>
              <a:effectLst/>
              <a:latin typeface="+mn-lt"/>
              <a:ea typeface="+mn-ea"/>
              <a:cs typeface="+mn-cs"/>
            </a:endParaRPr>
          </a:p>
          <a:p>
            <a:r>
              <a:rPr lang="cs-CZ" sz="1200" b="1" i="0" kern="1200" dirty="0">
                <a:solidFill>
                  <a:schemeClr val="tx1"/>
                </a:solidFill>
                <a:effectLst/>
                <a:latin typeface="+mn-lt"/>
                <a:ea typeface="+mn-ea"/>
                <a:cs typeface="+mn-cs"/>
              </a:rPr>
              <a:t>d)</a:t>
            </a:r>
            <a:r>
              <a:rPr lang="cs-CZ" sz="1200" b="0" i="0" kern="1200" dirty="0">
                <a:solidFill>
                  <a:schemeClr val="tx1"/>
                </a:solidFill>
                <a:effectLst/>
                <a:latin typeface="+mn-lt"/>
                <a:ea typeface="+mn-ea"/>
                <a:cs typeface="+mn-cs"/>
              </a:rPr>
              <a:t> přípravě, průběhu a projednávání výsledků kontrol v orgánech Nejvyššího kontrolního úřadu,</a:t>
            </a:r>
          </a:p>
          <a:p>
            <a:r>
              <a:rPr lang="cs-CZ" sz="1200" b="1" i="0" kern="1200" dirty="0">
                <a:solidFill>
                  <a:schemeClr val="tx1"/>
                </a:solidFill>
                <a:effectLst/>
                <a:latin typeface="+mn-lt"/>
                <a:ea typeface="+mn-ea"/>
                <a:cs typeface="+mn-cs"/>
              </a:rPr>
              <a:t>e)</a:t>
            </a:r>
            <a:r>
              <a:rPr lang="cs-CZ" sz="1200" b="0" i="0" kern="1200" dirty="0">
                <a:solidFill>
                  <a:schemeClr val="tx1"/>
                </a:solidFill>
                <a:effectLst/>
                <a:latin typeface="+mn-lt"/>
                <a:ea typeface="+mn-ea"/>
                <a:cs typeface="+mn-cs"/>
              </a:rPr>
              <a:t> činnosti Finančního analytického úřadu podle zákona o některých opatřeních proti legalizaci výnosů z trestné činnosti a financování terorismu nebo podle zákona o provádění mezinárodních sankcí,</a:t>
            </a:r>
          </a:p>
          <a:p>
            <a:r>
              <a:rPr lang="cs-CZ" sz="1200" b="1" i="0" kern="1200" dirty="0">
                <a:solidFill>
                  <a:schemeClr val="tx1"/>
                </a:solidFill>
                <a:effectLst/>
                <a:latin typeface="+mn-lt"/>
                <a:ea typeface="+mn-ea"/>
                <a:cs typeface="+mn-cs"/>
              </a:rPr>
              <a:t>f)</a:t>
            </a:r>
            <a:r>
              <a:rPr lang="cs-CZ" sz="1200" b="0" i="0" kern="1200" dirty="0">
                <a:solidFill>
                  <a:schemeClr val="tx1"/>
                </a:solidFill>
                <a:effectLst/>
                <a:latin typeface="+mn-lt"/>
                <a:ea typeface="+mn-ea"/>
                <a:cs typeface="+mn-cs"/>
              </a:rPr>
              <a:t> činnosti České národní banky v souvislosti s vedením centrální evidence účtů.</a:t>
            </a:r>
          </a:p>
          <a:p>
            <a:r>
              <a:rPr lang="cs-CZ" sz="1200" b="0" i="0" kern="1200" dirty="0">
                <a:solidFill>
                  <a:schemeClr val="tx1"/>
                </a:solidFill>
                <a:effectLst/>
                <a:latin typeface="+mn-lt"/>
                <a:ea typeface="+mn-ea"/>
                <a:cs typeface="+mn-cs"/>
              </a:rPr>
              <a:t>Ustanovení zvláštních zákonů</a:t>
            </a:r>
            <a:r>
              <a:rPr lang="cs-CZ" sz="1200" b="1" i="0" u="none" strike="noStrike" kern="1200" baseline="30000" dirty="0">
                <a:solidFill>
                  <a:schemeClr val="tx1"/>
                </a:solidFill>
                <a:effectLst/>
                <a:latin typeface="+mn-lt"/>
                <a:ea typeface="+mn-ea"/>
                <a:cs typeface="+mn-cs"/>
                <a:hlinkClick r:id="rId9"/>
              </a:rPr>
              <a:t>13</a:t>
            </a:r>
            <a:r>
              <a:rPr lang="cs-CZ" sz="1200" b="1" i="0" u="none" strike="noStrike" kern="1200" dirty="0">
                <a:solidFill>
                  <a:schemeClr val="tx1"/>
                </a:solidFill>
                <a:effectLst/>
                <a:latin typeface="+mn-lt"/>
                <a:ea typeface="+mn-ea"/>
                <a:cs typeface="+mn-cs"/>
                <a:hlinkClick r:id="rId9"/>
              </a:rPr>
              <a:t>)</a:t>
            </a:r>
            <a:r>
              <a:rPr lang="cs-CZ" sz="1200" b="0" i="0" kern="1200" dirty="0">
                <a:solidFill>
                  <a:schemeClr val="tx1"/>
                </a:solidFill>
                <a:effectLst/>
                <a:latin typeface="+mn-lt"/>
                <a:ea typeface="+mn-ea"/>
                <a:cs typeface="+mn-cs"/>
              </a:rPr>
              <a:t> o poskytování informací v uvedených oblastech tím nejsou dotčena.</a:t>
            </a:r>
          </a:p>
          <a:p>
            <a:r>
              <a:rPr lang="cs-CZ" sz="1200" b="1" i="0" kern="1200" dirty="0">
                <a:solidFill>
                  <a:schemeClr val="tx1"/>
                </a:solidFill>
                <a:effectLst/>
                <a:latin typeface="+mn-lt"/>
                <a:ea typeface="+mn-ea"/>
                <a:cs typeface="+mn-cs"/>
              </a:rPr>
              <a:t>(5)</a:t>
            </a:r>
            <a:r>
              <a:rPr lang="cs-CZ" sz="1200" b="0" i="0" kern="1200" dirty="0">
                <a:solidFill>
                  <a:schemeClr val="tx1"/>
                </a:solidFill>
                <a:effectLst/>
                <a:latin typeface="+mn-lt"/>
                <a:ea typeface="+mn-ea"/>
                <a:cs typeface="+mn-cs"/>
              </a:rPr>
              <a:t> Povinný subjekt neposkytne informaci, která je předmětem ochrany práva autorského</a:t>
            </a:r>
            <a:r>
              <a:rPr lang="cs-CZ" sz="1200" b="1" i="0" u="none" strike="noStrike" kern="1200" baseline="30000" dirty="0">
                <a:solidFill>
                  <a:schemeClr val="tx1"/>
                </a:solidFill>
                <a:effectLst/>
                <a:latin typeface="+mn-lt"/>
                <a:ea typeface="+mn-ea"/>
                <a:cs typeface="+mn-cs"/>
                <a:hlinkClick r:id="rId5"/>
              </a:rPr>
              <a:t>2b</a:t>
            </a:r>
            <a:r>
              <a:rPr lang="cs-CZ" sz="1200" b="1" i="0" u="none" strike="noStrike" kern="1200" dirty="0">
                <a:solidFill>
                  <a:schemeClr val="tx1"/>
                </a:solidFill>
                <a:effectLst/>
                <a:latin typeface="+mn-lt"/>
                <a:ea typeface="+mn-ea"/>
                <a:cs typeface="+mn-cs"/>
                <a:hlinkClick r:id="rId5"/>
              </a:rPr>
              <a:t>)</a:t>
            </a:r>
            <a:r>
              <a:rPr lang="cs-CZ" sz="1200" b="0" i="0" kern="1200" dirty="0">
                <a:solidFill>
                  <a:schemeClr val="tx1"/>
                </a:solidFill>
                <a:effectLst/>
                <a:latin typeface="+mn-lt"/>
                <a:ea typeface="+mn-ea"/>
                <a:cs typeface="+mn-cs"/>
              </a:rPr>
              <a:t>, je-li v držení</a:t>
            </a:r>
          </a:p>
          <a:p>
            <a:r>
              <a:rPr lang="cs-CZ" sz="1200" b="1" i="0" kern="1200" dirty="0">
                <a:solidFill>
                  <a:schemeClr val="tx1"/>
                </a:solidFill>
                <a:effectLst/>
                <a:latin typeface="+mn-lt"/>
                <a:ea typeface="+mn-ea"/>
                <a:cs typeface="+mn-cs"/>
              </a:rPr>
              <a:t>a)</a:t>
            </a:r>
            <a:r>
              <a:rPr lang="cs-CZ" sz="1200" b="0" i="0" kern="1200" dirty="0">
                <a:solidFill>
                  <a:schemeClr val="tx1"/>
                </a:solidFill>
                <a:effectLst/>
                <a:latin typeface="+mn-lt"/>
                <a:ea typeface="+mn-ea"/>
                <a:cs typeface="+mn-cs"/>
              </a:rPr>
              <a:t> provozovatelů rozhlasového nebo televizního vysílání, kteří toto vysílání provozují na základě zvláštních právních předpisů</a:t>
            </a:r>
            <a:r>
              <a:rPr lang="cs-CZ" sz="1200" b="1" i="0" u="none" strike="noStrike" kern="1200" baseline="30000" dirty="0">
                <a:solidFill>
                  <a:schemeClr val="tx1"/>
                </a:solidFill>
                <a:effectLst/>
                <a:latin typeface="+mn-lt"/>
                <a:ea typeface="+mn-ea"/>
                <a:cs typeface="+mn-cs"/>
                <a:hlinkClick r:id="rId10"/>
              </a:rPr>
              <a:t>13a</a:t>
            </a:r>
            <a:r>
              <a:rPr lang="cs-CZ" sz="1200" b="1" i="0" u="none" strike="noStrike" kern="1200" dirty="0">
                <a:solidFill>
                  <a:schemeClr val="tx1"/>
                </a:solidFill>
                <a:effectLst/>
                <a:latin typeface="+mn-lt"/>
                <a:ea typeface="+mn-ea"/>
                <a:cs typeface="+mn-cs"/>
                <a:hlinkClick r:id="rId10"/>
              </a:rPr>
              <a:t>)</a:t>
            </a:r>
            <a:r>
              <a:rPr lang="cs-CZ" sz="1200" b="0" i="0" kern="1200" dirty="0">
                <a:solidFill>
                  <a:schemeClr val="tx1"/>
                </a:solidFill>
                <a:effectLst/>
                <a:latin typeface="+mn-lt"/>
                <a:ea typeface="+mn-ea"/>
                <a:cs typeface="+mn-cs"/>
              </a:rPr>
              <a:t>,</a:t>
            </a:r>
          </a:p>
          <a:p>
            <a:r>
              <a:rPr lang="cs-CZ" sz="1200" b="1" i="0" kern="1200" dirty="0">
                <a:solidFill>
                  <a:schemeClr val="tx1"/>
                </a:solidFill>
                <a:effectLst/>
                <a:latin typeface="+mn-lt"/>
                <a:ea typeface="+mn-ea"/>
                <a:cs typeface="+mn-cs"/>
              </a:rPr>
              <a:t>b)</a:t>
            </a:r>
            <a:r>
              <a:rPr lang="cs-CZ" sz="1200" b="0" i="0" kern="1200" dirty="0">
                <a:solidFill>
                  <a:schemeClr val="tx1"/>
                </a:solidFill>
                <a:effectLst/>
                <a:latin typeface="+mn-lt"/>
                <a:ea typeface="+mn-ea"/>
                <a:cs typeface="+mn-cs"/>
              </a:rPr>
              <a:t> škol a školských zařízení, které jsou součástí vzdělávací soustavy podle školského zákona</a:t>
            </a:r>
            <a:r>
              <a:rPr lang="cs-CZ" sz="1200" b="1" i="0" u="none" strike="noStrike" kern="1200" baseline="30000" dirty="0">
                <a:solidFill>
                  <a:schemeClr val="tx1"/>
                </a:solidFill>
                <a:effectLst/>
                <a:latin typeface="+mn-lt"/>
                <a:ea typeface="+mn-ea"/>
                <a:cs typeface="+mn-cs"/>
                <a:hlinkClick r:id="rId11"/>
              </a:rPr>
              <a:t>13b</a:t>
            </a:r>
            <a:r>
              <a:rPr lang="cs-CZ" sz="1200" b="1" i="0" u="none" strike="noStrike" kern="1200" dirty="0">
                <a:solidFill>
                  <a:schemeClr val="tx1"/>
                </a:solidFill>
                <a:effectLst/>
                <a:latin typeface="+mn-lt"/>
                <a:ea typeface="+mn-ea"/>
                <a:cs typeface="+mn-cs"/>
                <a:hlinkClick r:id="rId11"/>
              </a:rPr>
              <a:t>)</a:t>
            </a:r>
            <a:r>
              <a:rPr lang="cs-CZ" sz="1200" b="0" i="0" kern="1200" dirty="0">
                <a:solidFill>
                  <a:schemeClr val="tx1"/>
                </a:solidFill>
                <a:effectLst/>
                <a:latin typeface="+mn-lt"/>
                <a:ea typeface="+mn-ea"/>
                <a:cs typeface="+mn-cs"/>
              </a:rPr>
              <a:t> a podle zákona o vysokých školách</a:t>
            </a:r>
            <a:r>
              <a:rPr lang="cs-CZ" sz="1200" b="1" i="0" u="none" strike="noStrike" kern="1200" baseline="30000" dirty="0">
                <a:solidFill>
                  <a:schemeClr val="tx1"/>
                </a:solidFill>
                <a:effectLst/>
                <a:latin typeface="+mn-lt"/>
                <a:ea typeface="+mn-ea"/>
                <a:cs typeface="+mn-cs"/>
                <a:hlinkClick r:id="rId12"/>
              </a:rPr>
              <a:t>13c</a:t>
            </a:r>
            <a:r>
              <a:rPr lang="cs-CZ" sz="1200" b="1" i="0" u="none" strike="noStrike" kern="1200" dirty="0">
                <a:solidFill>
                  <a:schemeClr val="tx1"/>
                </a:solidFill>
                <a:effectLst/>
                <a:latin typeface="+mn-lt"/>
                <a:ea typeface="+mn-ea"/>
                <a:cs typeface="+mn-cs"/>
                <a:hlinkClick r:id="rId12"/>
              </a:rPr>
              <a:t>)</a:t>
            </a:r>
            <a:r>
              <a:rPr lang="cs-CZ" sz="1200" b="0" i="0" kern="1200" dirty="0">
                <a:solidFill>
                  <a:schemeClr val="tx1"/>
                </a:solidFill>
                <a:effectLst/>
                <a:latin typeface="+mn-lt"/>
                <a:ea typeface="+mn-ea"/>
                <a:cs typeface="+mn-cs"/>
              </a:rPr>
              <a:t>,</a:t>
            </a:r>
          </a:p>
          <a:p>
            <a:r>
              <a:rPr lang="cs-CZ" sz="1200" b="1" i="0" kern="1200" dirty="0">
                <a:solidFill>
                  <a:schemeClr val="tx1"/>
                </a:solidFill>
                <a:effectLst/>
                <a:latin typeface="+mn-lt"/>
                <a:ea typeface="+mn-ea"/>
                <a:cs typeface="+mn-cs"/>
              </a:rPr>
              <a:t>c)</a:t>
            </a:r>
            <a:r>
              <a:rPr lang="cs-CZ" sz="1200" b="0" i="0" kern="1200" dirty="0">
                <a:solidFill>
                  <a:schemeClr val="tx1"/>
                </a:solidFill>
                <a:effectLst/>
                <a:latin typeface="+mn-lt"/>
                <a:ea typeface="+mn-ea"/>
                <a:cs typeface="+mn-cs"/>
              </a:rPr>
              <a:t> Akademie věd České republiky a dalších veřejných institucí, které jsou příjemci nebo </a:t>
            </a:r>
            <a:r>
              <a:rPr lang="cs-CZ" sz="1200" b="0" i="0" kern="1200" dirty="0" err="1">
                <a:solidFill>
                  <a:schemeClr val="tx1"/>
                </a:solidFill>
                <a:effectLst/>
                <a:latin typeface="+mn-lt"/>
                <a:ea typeface="+mn-ea"/>
                <a:cs typeface="+mn-cs"/>
              </a:rPr>
              <a:t>spolupříjemci</a:t>
            </a:r>
            <a:r>
              <a:rPr lang="cs-CZ" sz="1200" b="0" i="0" kern="1200" dirty="0">
                <a:solidFill>
                  <a:schemeClr val="tx1"/>
                </a:solidFill>
                <a:effectLst/>
                <a:latin typeface="+mn-lt"/>
                <a:ea typeface="+mn-ea"/>
                <a:cs typeface="+mn-cs"/>
              </a:rPr>
              <a:t> podpory výzkumu a vývoje z veřejných prostředků podle zákona o podpoře výzkumu a vývoje</a:t>
            </a:r>
            <a:r>
              <a:rPr lang="cs-CZ" sz="1200" b="1" i="0" u="none" strike="noStrike" kern="1200" baseline="30000" dirty="0">
                <a:solidFill>
                  <a:schemeClr val="tx1"/>
                </a:solidFill>
                <a:effectLst/>
                <a:latin typeface="+mn-lt"/>
                <a:ea typeface="+mn-ea"/>
                <a:cs typeface="+mn-cs"/>
                <a:hlinkClick r:id="rId13"/>
              </a:rPr>
              <a:t>13d</a:t>
            </a:r>
            <a:r>
              <a:rPr lang="cs-CZ" sz="1200" b="1" i="0" u="none" strike="noStrike" kern="1200" dirty="0">
                <a:solidFill>
                  <a:schemeClr val="tx1"/>
                </a:solidFill>
                <a:effectLst/>
                <a:latin typeface="+mn-lt"/>
                <a:ea typeface="+mn-ea"/>
                <a:cs typeface="+mn-cs"/>
                <a:hlinkClick r:id="rId13"/>
              </a:rPr>
              <a:t>)</a:t>
            </a:r>
            <a:r>
              <a:rPr lang="cs-CZ" sz="1200" b="0" i="0" kern="1200" dirty="0">
                <a:solidFill>
                  <a:schemeClr val="tx1"/>
                </a:solidFill>
                <a:effectLst/>
                <a:latin typeface="+mn-lt"/>
                <a:ea typeface="+mn-ea"/>
                <a:cs typeface="+mn-cs"/>
              </a:rPr>
              <a:t>, nebo</a:t>
            </a:r>
          </a:p>
          <a:p>
            <a:r>
              <a:rPr lang="cs-CZ" sz="1200" b="1" i="0" kern="1200" dirty="0">
                <a:solidFill>
                  <a:schemeClr val="tx1"/>
                </a:solidFill>
                <a:effectLst/>
                <a:latin typeface="+mn-lt"/>
                <a:ea typeface="+mn-ea"/>
                <a:cs typeface="+mn-cs"/>
              </a:rPr>
              <a:t>d)</a:t>
            </a:r>
            <a:r>
              <a:rPr lang="cs-CZ" sz="1200" b="0" i="0" kern="1200" dirty="0">
                <a:solidFill>
                  <a:schemeClr val="tx1"/>
                </a:solidFill>
                <a:effectLst/>
                <a:latin typeface="+mn-lt"/>
                <a:ea typeface="+mn-ea"/>
                <a:cs typeface="+mn-cs"/>
              </a:rPr>
              <a:t> kulturních institucí hospodařících s veřejnými prostředky, jako jsou divadla, orchestry a další umělecké soubory, s výjimkou knihoven poskytujících veřejné knihovnické a informační služby podle knihovního zákona</a:t>
            </a:r>
            <a:r>
              <a:rPr lang="cs-CZ" sz="1200" b="1" i="0" u="none" strike="noStrike" kern="1200" baseline="30000" dirty="0">
                <a:solidFill>
                  <a:schemeClr val="tx1"/>
                </a:solidFill>
                <a:effectLst/>
                <a:latin typeface="+mn-lt"/>
                <a:ea typeface="+mn-ea"/>
                <a:cs typeface="+mn-cs"/>
                <a:hlinkClick r:id="rId14"/>
              </a:rPr>
              <a:t>2a</a:t>
            </a:r>
            <a:r>
              <a:rPr lang="cs-CZ" sz="1200" b="1" i="0" u="none" strike="noStrike" kern="1200" dirty="0">
                <a:solidFill>
                  <a:schemeClr val="tx1"/>
                </a:solidFill>
                <a:effectLst/>
                <a:latin typeface="+mn-lt"/>
                <a:ea typeface="+mn-ea"/>
                <a:cs typeface="+mn-cs"/>
                <a:hlinkClick r:id="rId14"/>
              </a:rPr>
              <a:t>)</a:t>
            </a:r>
            <a:r>
              <a:rPr lang="cs-CZ" sz="1200" b="0" i="0" kern="1200" dirty="0">
                <a:solidFill>
                  <a:schemeClr val="tx1"/>
                </a:solidFill>
                <a:effectLst/>
                <a:latin typeface="+mn-lt"/>
                <a:ea typeface="+mn-ea"/>
                <a:cs typeface="+mn-cs"/>
              </a:rPr>
              <a:t> a muzeí a galerií poskytujících standardizované veřejné služby</a:t>
            </a:r>
            <a:r>
              <a:rPr lang="cs-CZ" sz="1200" b="1" i="0" u="none" strike="noStrike" kern="1200" baseline="30000" dirty="0">
                <a:solidFill>
                  <a:schemeClr val="tx1"/>
                </a:solidFill>
                <a:effectLst/>
                <a:latin typeface="+mn-lt"/>
                <a:ea typeface="+mn-ea"/>
                <a:cs typeface="+mn-cs"/>
                <a:hlinkClick r:id="rId15"/>
              </a:rPr>
              <a:t>19</a:t>
            </a:r>
            <a:r>
              <a:rPr lang="cs-CZ" sz="1200" b="1" i="0" u="none" strike="noStrike" kern="1200" dirty="0">
                <a:solidFill>
                  <a:schemeClr val="tx1"/>
                </a:solidFill>
                <a:effectLst/>
                <a:latin typeface="+mn-lt"/>
                <a:ea typeface="+mn-ea"/>
                <a:cs typeface="+mn-cs"/>
                <a:hlinkClick r:id="rId15"/>
              </a:rPr>
              <a:t>)</a:t>
            </a:r>
            <a:r>
              <a:rPr lang="cs-CZ" sz="1200" b="0" i="0" kern="1200" dirty="0">
                <a:solidFill>
                  <a:schemeClr val="tx1"/>
                </a:solidFill>
                <a:effectLst/>
                <a:latin typeface="+mn-lt"/>
                <a:ea typeface="+mn-ea"/>
                <a:cs typeface="+mn-cs"/>
              </a:rPr>
              <a:t>.</a:t>
            </a:r>
          </a:p>
          <a:p>
            <a:r>
              <a:rPr lang="cs-CZ" sz="1200" b="0" i="0" kern="1200" dirty="0">
                <a:solidFill>
                  <a:schemeClr val="tx1"/>
                </a:solidFill>
                <a:effectLst/>
                <a:latin typeface="+mn-lt"/>
                <a:ea typeface="+mn-ea"/>
                <a:cs typeface="+mn-cs"/>
              </a:rPr>
              <a:t>Poskytování těchto informací v souladu se zvláštními předpisy tím není dotčeno.</a:t>
            </a:r>
          </a:p>
          <a:p>
            <a:r>
              <a:rPr lang="cs-CZ" sz="1200" b="1" i="0" kern="1200" dirty="0">
                <a:solidFill>
                  <a:schemeClr val="tx1"/>
                </a:solidFill>
                <a:effectLst/>
                <a:latin typeface="+mn-lt"/>
                <a:ea typeface="+mn-ea"/>
                <a:cs typeface="+mn-cs"/>
              </a:rPr>
              <a:t>(6)</a:t>
            </a:r>
            <a:r>
              <a:rPr lang="cs-CZ" sz="1200" b="0" i="0" kern="1200" dirty="0">
                <a:solidFill>
                  <a:schemeClr val="tx1"/>
                </a:solidFill>
                <a:effectLst/>
                <a:latin typeface="+mn-lt"/>
                <a:ea typeface="+mn-ea"/>
                <a:cs typeface="+mn-cs"/>
              </a:rPr>
              <a:t> Povinný subjekt neposkytne informaci o činnosti orgánů činných v trestním řízení, včetně informací ze spisů, a to i spisů, v nichž nebylo zahájeno trestní řízení, dokumentů, materiálů a zpráv o postupu při prověřování oznámení, které vznikly činností těchto orgánů při ochraně bezpečnosti osob, majetku a veřejného pořádku, předcházení trestné činnosti a při plnění úkolů podle trestního řádu, pokud by se tím ohrozila práva třetích osob anebo schopnost orgánů činných v trestním řízení předcházet trestné činnosti, vyhledávat nebo odhalovat trestnou činnost nebo stíhat trestné činy nebo zajišťovat bezpečnost České republiky. Ustanovení jiných zákonů o poskytování informací tím nejsou dotčena</a:t>
            </a:r>
            <a:r>
              <a:rPr lang="cs-CZ" sz="1200" b="1" i="0" u="none" strike="noStrike" kern="1200" baseline="30000" dirty="0">
                <a:solidFill>
                  <a:schemeClr val="tx1"/>
                </a:solidFill>
                <a:effectLst/>
                <a:latin typeface="+mn-lt"/>
                <a:ea typeface="+mn-ea"/>
                <a:cs typeface="+mn-cs"/>
                <a:hlinkClick r:id="rId16"/>
              </a:rPr>
              <a:t>13e</a:t>
            </a:r>
            <a:r>
              <a:rPr lang="cs-CZ" sz="1200" b="1" i="0" u="none" strike="noStrike" kern="1200" dirty="0">
                <a:solidFill>
                  <a:schemeClr val="tx1"/>
                </a:solidFill>
                <a:effectLst/>
                <a:latin typeface="+mn-lt"/>
                <a:ea typeface="+mn-ea"/>
                <a:cs typeface="+mn-cs"/>
                <a:hlinkClick r:id="rId16"/>
              </a:rPr>
              <a:t>)</a:t>
            </a:r>
            <a:r>
              <a:rPr lang="cs-CZ" sz="1200" b="0" i="0" kern="1200" dirty="0">
                <a:solidFill>
                  <a:schemeClr val="tx1"/>
                </a:solidFill>
                <a:effectLst/>
                <a:latin typeface="+mn-lt"/>
                <a:ea typeface="+mn-ea"/>
                <a:cs typeface="+mn-cs"/>
              </a:rPr>
              <a:t>.</a:t>
            </a:r>
          </a:p>
          <a:p>
            <a:endParaRPr lang="cs-CZ" dirty="0"/>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72</a:t>
            </a:fld>
            <a:endParaRPr lang="cs-CZ"/>
          </a:p>
        </p:txBody>
      </p:sp>
    </p:spTree>
    <p:extLst>
      <p:ext uri="{BB962C8B-B14F-4D97-AF65-F5344CB8AC3E}">
        <p14:creationId xmlns:p14="http://schemas.microsoft.com/office/powerpoint/2010/main" val="368491361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31C0A6F-055B-41AC-B9D5-D5A90501D2DA}" type="slidenum">
              <a:rPr lang="cs-CZ" smtClean="0"/>
              <a:t>73</a:t>
            </a:fld>
            <a:endParaRPr lang="cs-CZ"/>
          </a:p>
        </p:txBody>
      </p:sp>
    </p:spTree>
    <p:extLst>
      <p:ext uri="{BB962C8B-B14F-4D97-AF65-F5344CB8AC3E}">
        <p14:creationId xmlns:p14="http://schemas.microsoft.com/office/powerpoint/2010/main" val="288969970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74</a:t>
            </a:fld>
            <a:endParaRPr lang="en-US"/>
          </a:p>
        </p:txBody>
      </p:sp>
    </p:spTree>
    <p:extLst>
      <p:ext uri="{BB962C8B-B14F-4D97-AF65-F5344CB8AC3E}">
        <p14:creationId xmlns:p14="http://schemas.microsoft.com/office/powerpoint/2010/main" val="380507349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75</a:t>
            </a:fld>
            <a:endParaRPr lang="en-US"/>
          </a:p>
        </p:txBody>
      </p:sp>
    </p:spTree>
    <p:extLst>
      <p:ext uri="{BB962C8B-B14F-4D97-AF65-F5344CB8AC3E}">
        <p14:creationId xmlns:p14="http://schemas.microsoft.com/office/powerpoint/2010/main" val="66335479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85</a:t>
            </a:fld>
            <a:endParaRPr lang="en-US"/>
          </a:p>
        </p:txBody>
      </p:sp>
    </p:spTree>
    <p:extLst>
      <p:ext uri="{BB962C8B-B14F-4D97-AF65-F5344CB8AC3E}">
        <p14:creationId xmlns:p14="http://schemas.microsoft.com/office/powerpoint/2010/main" val="4251316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F22150B-E158-4378-AA84-325BE6DE72D0}"/>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A16F38DF-0783-43EC-8F8C-E497BD645D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9A98787A-540F-4933-BCCB-A2D9DAF30983}"/>
              </a:ext>
            </a:extLst>
          </p:cNvPr>
          <p:cNvSpPr>
            <a:spLocks noGrp="1"/>
          </p:cNvSpPr>
          <p:nvPr>
            <p:ph type="dt" sz="half" idx="10"/>
          </p:nvPr>
        </p:nvSpPr>
        <p:spPr/>
        <p:txBody>
          <a:bodyPr/>
          <a:lstStyle/>
          <a:p>
            <a:fld id="{738BC679-508B-47B1-99D6-DDFE5AEB02DF}" type="datetimeFigureOut">
              <a:rPr lang="cs-CZ" smtClean="0"/>
              <a:t>16.11.2018</a:t>
            </a:fld>
            <a:endParaRPr lang="cs-CZ"/>
          </a:p>
        </p:txBody>
      </p:sp>
      <p:sp>
        <p:nvSpPr>
          <p:cNvPr id="5" name="Zástupný symbol pro zápatí 4">
            <a:extLst>
              <a:ext uri="{FF2B5EF4-FFF2-40B4-BE49-F238E27FC236}">
                <a16:creationId xmlns:a16="http://schemas.microsoft.com/office/drawing/2014/main" id="{607DF79F-58CC-4D69-9C02-4353BCD2668A}"/>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D97CE742-A733-461D-A2FE-57EC705ABD23}"/>
              </a:ext>
            </a:extLst>
          </p:cNvPr>
          <p:cNvSpPr>
            <a:spLocks noGrp="1"/>
          </p:cNvSpPr>
          <p:nvPr>
            <p:ph type="sldNum" sz="quarter" idx="12"/>
          </p:nvPr>
        </p:nvSpPr>
        <p:spPr/>
        <p:txBody>
          <a:bodyPr/>
          <a:lstStyle/>
          <a:p>
            <a:fld id="{1E0CC82C-735F-422E-A714-7D36702CDBFF}" type="slidenum">
              <a:rPr lang="cs-CZ" smtClean="0"/>
              <a:t>‹#›</a:t>
            </a:fld>
            <a:endParaRPr lang="cs-CZ"/>
          </a:p>
        </p:txBody>
      </p:sp>
    </p:spTree>
    <p:extLst>
      <p:ext uri="{BB962C8B-B14F-4D97-AF65-F5344CB8AC3E}">
        <p14:creationId xmlns:p14="http://schemas.microsoft.com/office/powerpoint/2010/main" val="38775473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5B11F4E-994B-482F-99F7-B3F9207A3220}"/>
              </a:ext>
            </a:extLst>
          </p:cNvPr>
          <p:cNvSpPr>
            <a:spLocks noGrp="1"/>
          </p:cNvSpPr>
          <p:nvPr>
            <p:ph type="title"/>
          </p:nvPr>
        </p:nvSpPr>
        <p:spPr/>
        <p:txBody>
          <a:bodyPr/>
          <a:lstStyle/>
          <a:p>
            <a:r>
              <a:rPr lang="cs-CZ"/>
              <a:t>Kliknutím lze upravit styl.</a:t>
            </a:r>
          </a:p>
        </p:txBody>
      </p:sp>
      <p:sp>
        <p:nvSpPr>
          <p:cNvPr id="3" name="Zástupný symbol pro obsah 2">
            <a:extLst>
              <a:ext uri="{FF2B5EF4-FFF2-40B4-BE49-F238E27FC236}">
                <a16:creationId xmlns:a16="http://schemas.microsoft.com/office/drawing/2014/main" id="{0B6D69B5-9264-49C4-8A5E-C20A4F2F4426}"/>
              </a:ext>
            </a:extLst>
          </p:cNvPr>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DC3B9686-CFB2-4D73-AD45-AD83B9CB0076}"/>
              </a:ext>
            </a:extLst>
          </p:cNvPr>
          <p:cNvSpPr>
            <a:spLocks noGrp="1"/>
          </p:cNvSpPr>
          <p:nvPr>
            <p:ph type="dt" sz="half" idx="10"/>
          </p:nvPr>
        </p:nvSpPr>
        <p:spPr/>
        <p:txBody>
          <a:bodyPr/>
          <a:lstStyle/>
          <a:p>
            <a:fld id="{738BC679-508B-47B1-99D6-DDFE5AEB02DF}" type="datetimeFigureOut">
              <a:rPr lang="cs-CZ" smtClean="0"/>
              <a:t>16.11.2018</a:t>
            </a:fld>
            <a:endParaRPr lang="cs-CZ"/>
          </a:p>
        </p:txBody>
      </p:sp>
      <p:sp>
        <p:nvSpPr>
          <p:cNvPr id="5" name="Zástupný symbol pro zápatí 4">
            <a:extLst>
              <a:ext uri="{FF2B5EF4-FFF2-40B4-BE49-F238E27FC236}">
                <a16:creationId xmlns:a16="http://schemas.microsoft.com/office/drawing/2014/main" id="{DD70F96B-A1E6-4C6C-80FB-675EA738CF7A}"/>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1AA230AE-E196-4E02-A1EF-DFA061F7E633}"/>
              </a:ext>
            </a:extLst>
          </p:cNvPr>
          <p:cNvSpPr>
            <a:spLocks noGrp="1"/>
          </p:cNvSpPr>
          <p:nvPr>
            <p:ph type="sldNum" sz="quarter" idx="12"/>
          </p:nvPr>
        </p:nvSpPr>
        <p:spPr/>
        <p:txBody>
          <a:bodyPr/>
          <a:lstStyle/>
          <a:p>
            <a:fld id="{1E0CC82C-735F-422E-A714-7D36702CDBFF}" type="slidenum">
              <a:rPr lang="cs-CZ" smtClean="0"/>
              <a:t>‹#›</a:t>
            </a:fld>
            <a:endParaRPr lang="cs-CZ"/>
          </a:p>
        </p:txBody>
      </p:sp>
    </p:spTree>
    <p:extLst>
      <p:ext uri="{BB962C8B-B14F-4D97-AF65-F5344CB8AC3E}">
        <p14:creationId xmlns:p14="http://schemas.microsoft.com/office/powerpoint/2010/main" val="31746026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21AFA7D-61B7-428A-A8BC-2A71ABEAF964}"/>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a:extLst>
              <a:ext uri="{FF2B5EF4-FFF2-40B4-BE49-F238E27FC236}">
                <a16:creationId xmlns:a16="http://schemas.microsoft.com/office/drawing/2014/main" id="{BE7F3516-E6EF-43DA-948B-D1FCE8343FB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
        <p:nvSpPr>
          <p:cNvPr id="4" name="Zástupný symbol pro datum 3">
            <a:extLst>
              <a:ext uri="{FF2B5EF4-FFF2-40B4-BE49-F238E27FC236}">
                <a16:creationId xmlns:a16="http://schemas.microsoft.com/office/drawing/2014/main" id="{4FD32729-A1F7-4407-AFA7-EDD963332442}"/>
              </a:ext>
            </a:extLst>
          </p:cNvPr>
          <p:cNvSpPr>
            <a:spLocks noGrp="1"/>
          </p:cNvSpPr>
          <p:nvPr>
            <p:ph type="dt" sz="half" idx="10"/>
          </p:nvPr>
        </p:nvSpPr>
        <p:spPr/>
        <p:txBody>
          <a:bodyPr/>
          <a:lstStyle/>
          <a:p>
            <a:fld id="{738BC679-508B-47B1-99D6-DDFE5AEB02DF}" type="datetimeFigureOut">
              <a:rPr lang="cs-CZ" smtClean="0"/>
              <a:t>16.11.2018</a:t>
            </a:fld>
            <a:endParaRPr lang="cs-CZ"/>
          </a:p>
        </p:txBody>
      </p:sp>
      <p:sp>
        <p:nvSpPr>
          <p:cNvPr id="5" name="Zástupný symbol pro zápatí 4">
            <a:extLst>
              <a:ext uri="{FF2B5EF4-FFF2-40B4-BE49-F238E27FC236}">
                <a16:creationId xmlns:a16="http://schemas.microsoft.com/office/drawing/2014/main" id="{D61344E1-C232-4E66-BE34-727A70B54418}"/>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7CDCEABD-DDFF-474A-A371-CE72747680D9}"/>
              </a:ext>
            </a:extLst>
          </p:cNvPr>
          <p:cNvSpPr>
            <a:spLocks noGrp="1"/>
          </p:cNvSpPr>
          <p:nvPr>
            <p:ph type="sldNum" sz="quarter" idx="12"/>
          </p:nvPr>
        </p:nvSpPr>
        <p:spPr/>
        <p:txBody>
          <a:bodyPr/>
          <a:lstStyle/>
          <a:p>
            <a:fld id="{1E0CC82C-735F-422E-A714-7D36702CDBFF}" type="slidenum">
              <a:rPr lang="cs-CZ" smtClean="0"/>
              <a:t>‹#›</a:t>
            </a:fld>
            <a:endParaRPr lang="cs-CZ"/>
          </a:p>
        </p:txBody>
      </p:sp>
    </p:spTree>
    <p:extLst>
      <p:ext uri="{BB962C8B-B14F-4D97-AF65-F5344CB8AC3E}">
        <p14:creationId xmlns:p14="http://schemas.microsoft.com/office/powerpoint/2010/main" val="3560469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50D3250-D6BC-44BC-8D1C-6020A36D24BB}"/>
              </a:ext>
            </a:extLst>
          </p:cNvPr>
          <p:cNvSpPr>
            <a:spLocks noGrp="1"/>
          </p:cNvSpPr>
          <p:nvPr>
            <p:ph type="title"/>
          </p:nvPr>
        </p:nvSpPr>
        <p:spPr/>
        <p:txBody>
          <a:bodyPr/>
          <a:lstStyle/>
          <a:p>
            <a:r>
              <a:rPr lang="cs-CZ"/>
              <a:t>Kliknutím lze upravit styl.</a:t>
            </a:r>
          </a:p>
        </p:txBody>
      </p:sp>
      <p:sp>
        <p:nvSpPr>
          <p:cNvPr id="3" name="Zástupný symbol pro obsah 2">
            <a:extLst>
              <a:ext uri="{FF2B5EF4-FFF2-40B4-BE49-F238E27FC236}">
                <a16:creationId xmlns:a16="http://schemas.microsoft.com/office/drawing/2014/main" id="{0D8A5B84-4812-40CA-9391-CEB7127F16B9}"/>
              </a:ext>
            </a:extLst>
          </p:cNvPr>
          <p:cNvSpPr>
            <a:spLocks noGrp="1"/>
          </p:cNvSpPr>
          <p:nvPr>
            <p:ph sz="half" idx="1"/>
          </p:nvPr>
        </p:nvSpPr>
        <p:spPr>
          <a:xfrm>
            <a:off x="838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a:extLst>
              <a:ext uri="{FF2B5EF4-FFF2-40B4-BE49-F238E27FC236}">
                <a16:creationId xmlns:a16="http://schemas.microsoft.com/office/drawing/2014/main" id="{3AA88145-E001-4AB6-8FF5-CBAA1810F182}"/>
              </a:ext>
            </a:extLst>
          </p:cNvPr>
          <p:cNvSpPr>
            <a:spLocks noGrp="1"/>
          </p:cNvSpPr>
          <p:nvPr>
            <p:ph sz="half" idx="2"/>
          </p:nvPr>
        </p:nvSpPr>
        <p:spPr>
          <a:xfrm>
            <a:off x="6172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E0F4D03E-1119-422F-82C5-4A01B4D2727C}"/>
              </a:ext>
            </a:extLst>
          </p:cNvPr>
          <p:cNvSpPr>
            <a:spLocks noGrp="1"/>
          </p:cNvSpPr>
          <p:nvPr>
            <p:ph type="dt" sz="half" idx="10"/>
          </p:nvPr>
        </p:nvSpPr>
        <p:spPr/>
        <p:txBody>
          <a:bodyPr/>
          <a:lstStyle/>
          <a:p>
            <a:fld id="{738BC679-508B-47B1-99D6-DDFE5AEB02DF}" type="datetimeFigureOut">
              <a:rPr lang="cs-CZ" smtClean="0"/>
              <a:t>16.11.2018</a:t>
            </a:fld>
            <a:endParaRPr lang="cs-CZ"/>
          </a:p>
        </p:txBody>
      </p:sp>
      <p:sp>
        <p:nvSpPr>
          <p:cNvPr id="6" name="Zástupný symbol pro zápatí 5">
            <a:extLst>
              <a:ext uri="{FF2B5EF4-FFF2-40B4-BE49-F238E27FC236}">
                <a16:creationId xmlns:a16="http://schemas.microsoft.com/office/drawing/2014/main" id="{1066D43D-C18F-4542-8334-E6998EA63AE2}"/>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1EAFDDCB-610F-4FE4-B4E4-69F624F81672}"/>
              </a:ext>
            </a:extLst>
          </p:cNvPr>
          <p:cNvSpPr>
            <a:spLocks noGrp="1"/>
          </p:cNvSpPr>
          <p:nvPr>
            <p:ph type="sldNum" sz="quarter" idx="12"/>
          </p:nvPr>
        </p:nvSpPr>
        <p:spPr/>
        <p:txBody>
          <a:bodyPr/>
          <a:lstStyle/>
          <a:p>
            <a:fld id="{1E0CC82C-735F-422E-A714-7D36702CDBFF}" type="slidenum">
              <a:rPr lang="cs-CZ" smtClean="0"/>
              <a:t>‹#›</a:t>
            </a:fld>
            <a:endParaRPr lang="cs-CZ"/>
          </a:p>
        </p:txBody>
      </p:sp>
    </p:spTree>
    <p:extLst>
      <p:ext uri="{BB962C8B-B14F-4D97-AF65-F5344CB8AC3E}">
        <p14:creationId xmlns:p14="http://schemas.microsoft.com/office/powerpoint/2010/main" val="3704029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5F2895A-4C18-48FF-AFBD-B037ACB87E51}"/>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a:extLst>
              <a:ext uri="{FF2B5EF4-FFF2-40B4-BE49-F238E27FC236}">
                <a16:creationId xmlns:a16="http://schemas.microsoft.com/office/drawing/2014/main" id="{4EAFA870-C587-4AE8-A5A3-7E292EA71D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Zástupný symbol pro obsah 3">
            <a:extLst>
              <a:ext uri="{FF2B5EF4-FFF2-40B4-BE49-F238E27FC236}">
                <a16:creationId xmlns:a16="http://schemas.microsoft.com/office/drawing/2014/main" id="{08DDC657-55F6-4BC3-B4B0-F64FDB7E6E0D}"/>
              </a:ext>
            </a:extLst>
          </p:cNvPr>
          <p:cNvSpPr>
            <a:spLocks noGrp="1"/>
          </p:cNvSpPr>
          <p:nvPr>
            <p:ph sz="half" idx="2"/>
          </p:nvPr>
        </p:nvSpPr>
        <p:spPr>
          <a:xfrm>
            <a:off x="839788" y="2505075"/>
            <a:ext cx="5157787"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a:extLst>
              <a:ext uri="{FF2B5EF4-FFF2-40B4-BE49-F238E27FC236}">
                <a16:creationId xmlns:a16="http://schemas.microsoft.com/office/drawing/2014/main" id="{2B6CEA3C-DDF5-4C8C-A6F1-2383B43287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6" name="Zástupný symbol pro obsah 5">
            <a:extLst>
              <a:ext uri="{FF2B5EF4-FFF2-40B4-BE49-F238E27FC236}">
                <a16:creationId xmlns:a16="http://schemas.microsoft.com/office/drawing/2014/main" id="{BCB90ED5-9474-4B74-A9C7-0C8FE0A4AEED}"/>
              </a:ext>
            </a:extLst>
          </p:cNvPr>
          <p:cNvSpPr>
            <a:spLocks noGrp="1"/>
          </p:cNvSpPr>
          <p:nvPr>
            <p:ph sz="quarter" idx="4"/>
          </p:nvPr>
        </p:nvSpPr>
        <p:spPr>
          <a:xfrm>
            <a:off x="6172200" y="2505075"/>
            <a:ext cx="5183188"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2711D745-4460-44B4-ACAC-A5AB20EBD2BF}"/>
              </a:ext>
            </a:extLst>
          </p:cNvPr>
          <p:cNvSpPr>
            <a:spLocks noGrp="1"/>
          </p:cNvSpPr>
          <p:nvPr>
            <p:ph type="dt" sz="half" idx="10"/>
          </p:nvPr>
        </p:nvSpPr>
        <p:spPr/>
        <p:txBody>
          <a:bodyPr/>
          <a:lstStyle/>
          <a:p>
            <a:fld id="{738BC679-508B-47B1-99D6-DDFE5AEB02DF}" type="datetimeFigureOut">
              <a:rPr lang="cs-CZ" smtClean="0"/>
              <a:t>16.11.2018</a:t>
            </a:fld>
            <a:endParaRPr lang="cs-CZ"/>
          </a:p>
        </p:txBody>
      </p:sp>
      <p:sp>
        <p:nvSpPr>
          <p:cNvPr id="8" name="Zástupný symbol pro zápatí 7">
            <a:extLst>
              <a:ext uri="{FF2B5EF4-FFF2-40B4-BE49-F238E27FC236}">
                <a16:creationId xmlns:a16="http://schemas.microsoft.com/office/drawing/2014/main" id="{F623D098-280B-48F3-A391-B6273C5C6667}"/>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3F0A56B8-2708-4F02-964D-A93BDD813AEE}"/>
              </a:ext>
            </a:extLst>
          </p:cNvPr>
          <p:cNvSpPr>
            <a:spLocks noGrp="1"/>
          </p:cNvSpPr>
          <p:nvPr>
            <p:ph type="sldNum" sz="quarter" idx="12"/>
          </p:nvPr>
        </p:nvSpPr>
        <p:spPr/>
        <p:txBody>
          <a:bodyPr/>
          <a:lstStyle/>
          <a:p>
            <a:fld id="{1E0CC82C-735F-422E-A714-7D36702CDBFF}" type="slidenum">
              <a:rPr lang="cs-CZ" smtClean="0"/>
              <a:t>‹#›</a:t>
            </a:fld>
            <a:endParaRPr lang="cs-CZ"/>
          </a:p>
        </p:txBody>
      </p:sp>
    </p:spTree>
    <p:extLst>
      <p:ext uri="{BB962C8B-B14F-4D97-AF65-F5344CB8AC3E}">
        <p14:creationId xmlns:p14="http://schemas.microsoft.com/office/powerpoint/2010/main" val="558692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2213BC4-B6AF-4D65-9D17-2549752C0193}"/>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A7BAF9BD-653E-4CF4-AC75-9A5C93C56A46}"/>
              </a:ext>
            </a:extLst>
          </p:cNvPr>
          <p:cNvSpPr>
            <a:spLocks noGrp="1"/>
          </p:cNvSpPr>
          <p:nvPr>
            <p:ph type="dt" sz="half" idx="10"/>
          </p:nvPr>
        </p:nvSpPr>
        <p:spPr/>
        <p:txBody>
          <a:bodyPr/>
          <a:lstStyle/>
          <a:p>
            <a:fld id="{738BC679-508B-47B1-99D6-DDFE5AEB02DF}" type="datetimeFigureOut">
              <a:rPr lang="cs-CZ" smtClean="0"/>
              <a:t>16.11.2018</a:t>
            </a:fld>
            <a:endParaRPr lang="cs-CZ"/>
          </a:p>
        </p:txBody>
      </p:sp>
      <p:sp>
        <p:nvSpPr>
          <p:cNvPr id="4" name="Zástupný symbol pro zápatí 3">
            <a:extLst>
              <a:ext uri="{FF2B5EF4-FFF2-40B4-BE49-F238E27FC236}">
                <a16:creationId xmlns:a16="http://schemas.microsoft.com/office/drawing/2014/main" id="{AB0D78AE-3866-481C-8325-AFD4DFC64382}"/>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7CA73B25-E575-4A70-B065-215D38EF488F}"/>
              </a:ext>
            </a:extLst>
          </p:cNvPr>
          <p:cNvSpPr>
            <a:spLocks noGrp="1"/>
          </p:cNvSpPr>
          <p:nvPr>
            <p:ph type="sldNum" sz="quarter" idx="12"/>
          </p:nvPr>
        </p:nvSpPr>
        <p:spPr/>
        <p:txBody>
          <a:bodyPr/>
          <a:lstStyle/>
          <a:p>
            <a:fld id="{1E0CC82C-735F-422E-A714-7D36702CDBFF}" type="slidenum">
              <a:rPr lang="cs-CZ" smtClean="0"/>
              <a:t>‹#›</a:t>
            </a:fld>
            <a:endParaRPr lang="cs-CZ"/>
          </a:p>
        </p:txBody>
      </p:sp>
    </p:spTree>
    <p:extLst>
      <p:ext uri="{BB962C8B-B14F-4D97-AF65-F5344CB8AC3E}">
        <p14:creationId xmlns:p14="http://schemas.microsoft.com/office/powerpoint/2010/main" val="472152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EB926CF4-7EC6-4CD1-A614-D60986C01C54}"/>
              </a:ext>
            </a:extLst>
          </p:cNvPr>
          <p:cNvSpPr>
            <a:spLocks noGrp="1"/>
          </p:cNvSpPr>
          <p:nvPr>
            <p:ph type="dt" sz="half" idx="10"/>
          </p:nvPr>
        </p:nvSpPr>
        <p:spPr/>
        <p:txBody>
          <a:bodyPr/>
          <a:lstStyle/>
          <a:p>
            <a:fld id="{738BC679-508B-47B1-99D6-DDFE5AEB02DF}" type="datetimeFigureOut">
              <a:rPr lang="cs-CZ" smtClean="0"/>
              <a:t>16.11.2018</a:t>
            </a:fld>
            <a:endParaRPr lang="cs-CZ"/>
          </a:p>
        </p:txBody>
      </p:sp>
      <p:sp>
        <p:nvSpPr>
          <p:cNvPr id="3" name="Zástupný symbol pro zápatí 2">
            <a:extLst>
              <a:ext uri="{FF2B5EF4-FFF2-40B4-BE49-F238E27FC236}">
                <a16:creationId xmlns:a16="http://schemas.microsoft.com/office/drawing/2014/main" id="{D558FC13-B2F3-4232-A49A-C2552A30C143}"/>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C710C207-08DF-4908-8A65-C89BDB001EED}"/>
              </a:ext>
            </a:extLst>
          </p:cNvPr>
          <p:cNvSpPr>
            <a:spLocks noGrp="1"/>
          </p:cNvSpPr>
          <p:nvPr>
            <p:ph type="sldNum" sz="quarter" idx="12"/>
          </p:nvPr>
        </p:nvSpPr>
        <p:spPr/>
        <p:txBody>
          <a:bodyPr/>
          <a:lstStyle/>
          <a:p>
            <a:fld id="{1E0CC82C-735F-422E-A714-7D36702CDBFF}" type="slidenum">
              <a:rPr lang="cs-CZ" smtClean="0"/>
              <a:t>‹#›</a:t>
            </a:fld>
            <a:endParaRPr lang="cs-CZ"/>
          </a:p>
        </p:txBody>
      </p:sp>
    </p:spTree>
    <p:extLst>
      <p:ext uri="{BB962C8B-B14F-4D97-AF65-F5344CB8AC3E}">
        <p14:creationId xmlns:p14="http://schemas.microsoft.com/office/powerpoint/2010/main" val="2519663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2EF4AB3-1C28-4ABE-AAA7-092DF96DE6C1}"/>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a:extLst>
              <a:ext uri="{FF2B5EF4-FFF2-40B4-BE49-F238E27FC236}">
                <a16:creationId xmlns:a16="http://schemas.microsoft.com/office/drawing/2014/main" id="{1F58180E-1DFD-4C75-B7A1-B904E734600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a:extLst>
              <a:ext uri="{FF2B5EF4-FFF2-40B4-BE49-F238E27FC236}">
                <a16:creationId xmlns:a16="http://schemas.microsoft.com/office/drawing/2014/main" id="{C0278BD5-4BC3-4CBF-93E0-7D606E2077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id="{374A1CC3-C98B-47FB-9FA2-EE9E2747589B}"/>
              </a:ext>
            </a:extLst>
          </p:cNvPr>
          <p:cNvSpPr>
            <a:spLocks noGrp="1"/>
          </p:cNvSpPr>
          <p:nvPr>
            <p:ph type="dt" sz="half" idx="10"/>
          </p:nvPr>
        </p:nvSpPr>
        <p:spPr/>
        <p:txBody>
          <a:bodyPr/>
          <a:lstStyle/>
          <a:p>
            <a:fld id="{738BC679-508B-47B1-99D6-DDFE5AEB02DF}" type="datetimeFigureOut">
              <a:rPr lang="cs-CZ" smtClean="0"/>
              <a:t>16.11.2018</a:t>
            </a:fld>
            <a:endParaRPr lang="cs-CZ"/>
          </a:p>
        </p:txBody>
      </p:sp>
      <p:sp>
        <p:nvSpPr>
          <p:cNvPr id="6" name="Zástupný symbol pro zápatí 5">
            <a:extLst>
              <a:ext uri="{FF2B5EF4-FFF2-40B4-BE49-F238E27FC236}">
                <a16:creationId xmlns:a16="http://schemas.microsoft.com/office/drawing/2014/main" id="{26C70907-C662-484B-8362-2303EB06BEE7}"/>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947866CF-91C2-40B5-B61E-A239F02B12B7}"/>
              </a:ext>
            </a:extLst>
          </p:cNvPr>
          <p:cNvSpPr>
            <a:spLocks noGrp="1"/>
          </p:cNvSpPr>
          <p:nvPr>
            <p:ph type="sldNum" sz="quarter" idx="12"/>
          </p:nvPr>
        </p:nvSpPr>
        <p:spPr/>
        <p:txBody>
          <a:bodyPr/>
          <a:lstStyle/>
          <a:p>
            <a:fld id="{1E0CC82C-735F-422E-A714-7D36702CDBFF}" type="slidenum">
              <a:rPr lang="cs-CZ" smtClean="0"/>
              <a:t>‹#›</a:t>
            </a:fld>
            <a:endParaRPr lang="cs-CZ"/>
          </a:p>
        </p:txBody>
      </p:sp>
    </p:spTree>
    <p:extLst>
      <p:ext uri="{BB962C8B-B14F-4D97-AF65-F5344CB8AC3E}">
        <p14:creationId xmlns:p14="http://schemas.microsoft.com/office/powerpoint/2010/main" val="11008697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AEA25AE-2CC0-4C37-A953-E205CDFAC81A}"/>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8B1BC4B2-EEE4-48BF-A9D3-81EEF02DF7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a:extLst>
              <a:ext uri="{FF2B5EF4-FFF2-40B4-BE49-F238E27FC236}">
                <a16:creationId xmlns:a16="http://schemas.microsoft.com/office/drawing/2014/main" id="{5B647577-CC1C-490F-86D6-F1A63CD268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id="{3E73E670-6696-4C76-BDAD-93403ACF4B06}"/>
              </a:ext>
            </a:extLst>
          </p:cNvPr>
          <p:cNvSpPr>
            <a:spLocks noGrp="1"/>
          </p:cNvSpPr>
          <p:nvPr>
            <p:ph type="dt" sz="half" idx="10"/>
          </p:nvPr>
        </p:nvSpPr>
        <p:spPr/>
        <p:txBody>
          <a:bodyPr/>
          <a:lstStyle/>
          <a:p>
            <a:fld id="{738BC679-508B-47B1-99D6-DDFE5AEB02DF}" type="datetimeFigureOut">
              <a:rPr lang="cs-CZ" smtClean="0"/>
              <a:t>16.11.2018</a:t>
            </a:fld>
            <a:endParaRPr lang="cs-CZ"/>
          </a:p>
        </p:txBody>
      </p:sp>
      <p:sp>
        <p:nvSpPr>
          <p:cNvPr id="6" name="Zástupný symbol pro zápatí 5">
            <a:extLst>
              <a:ext uri="{FF2B5EF4-FFF2-40B4-BE49-F238E27FC236}">
                <a16:creationId xmlns:a16="http://schemas.microsoft.com/office/drawing/2014/main" id="{15244BA0-06D8-4847-9EA1-37778EB55D33}"/>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52799A8D-D640-4702-9003-F683B727D992}"/>
              </a:ext>
            </a:extLst>
          </p:cNvPr>
          <p:cNvSpPr>
            <a:spLocks noGrp="1"/>
          </p:cNvSpPr>
          <p:nvPr>
            <p:ph type="sldNum" sz="quarter" idx="12"/>
          </p:nvPr>
        </p:nvSpPr>
        <p:spPr/>
        <p:txBody>
          <a:bodyPr/>
          <a:lstStyle/>
          <a:p>
            <a:fld id="{1E0CC82C-735F-422E-A714-7D36702CDBFF}" type="slidenum">
              <a:rPr lang="cs-CZ" smtClean="0"/>
              <a:t>‹#›</a:t>
            </a:fld>
            <a:endParaRPr lang="cs-CZ"/>
          </a:p>
        </p:txBody>
      </p:sp>
    </p:spTree>
    <p:extLst>
      <p:ext uri="{BB962C8B-B14F-4D97-AF65-F5344CB8AC3E}">
        <p14:creationId xmlns:p14="http://schemas.microsoft.com/office/powerpoint/2010/main" val="34794350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369E971-50AB-45F9-8CA9-CD251CA79BA4}"/>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D0F0A392-0F84-4CDA-A9A1-B91D2CFC86DD}"/>
              </a:ext>
            </a:extLst>
          </p:cNvPr>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9DEF95EE-86A4-4AE5-AFD1-CF8BFD71C6B5}"/>
              </a:ext>
            </a:extLst>
          </p:cNvPr>
          <p:cNvSpPr>
            <a:spLocks noGrp="1"/>
          </p:cNvSpPr>
          <p:nvPr>
            <p:ph type="dt" sz="half" idx="10"/>
          </p:nvPr>
        </p:nvSpPr>
        <p:spPr/>
        <p:txBody>
          <a:bodyPr/>
          <a:lstStyle/>
          <a:p>
            <a:fld id="{738BC679-508B-47B1-99D6-DDFE5AEB02DF}" type="datetimeFigureOut">
              <a:rPr lang="cs-CZ" smtClean="0"/>
              <a:t>16.11.2018</a:t>
            </a:fld>
            <a:endParaRPr lang="cs-CZ"/>
          </a:p>
        </p:txBody>
      </p:sp>
      <p:sp>
        <p:nvSpPr>
          <p:cNvPr id="5" name="Zástupný symbol pro zápatí 4">
            <a:extLst>
              <a:ext uri="{FF2B5EF4-FFF2-40B4-BE49-F238E27FC236}">
                <a16:creationId xmlns:a16="http://schemas.microsoft.com/office/drawing/2014/main" id="{E499E2A4-903A-4DE3-9AFB-9D83F9BE6427}"/>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57F8A687-BD1E-4902-9CA0-78F9FB4F8539}"/>
              </a:ext>
            </a:extLst>
          </p:cNvPr>
          <p:cNvSpPr>
            <a:spLocks noGrp="1"/>
          </p:cNvSpPr>
          <p:nvPr>
            <p:ph type="sldNum" sz="quarter" idx="12"/>
          </p:nvPr>
        </p:nvSpPr>
        <p:spPr/>
        <p:txBody>
          <a:bodyPr/>
          <a:lstStyle/>
          <a:p>
            <a:fld id="{1E0CC82C-735F-422E-A714-7D36702CDBFF}" type="slidenum">
              <a:rPr lang="cs-CZ" smtClean="0"/>
              <a:t>‹#›</a:t>
            </a:fld>
            <a:endParaRPr lang="cs-CZ"/>
          </a:p>
        </p:txBody>
      </p:sp>
    </p:spTree>
    <p:extLst>
      <p:ext uri="{BB962C8B-B14F-4D97-AF65-F5344CB8AC3E}">
        <p14:creationId xmlns:p14="http://schemas.microsoft.com/office/powerpoint/2010/main" val="2207587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0144E914-CCD3-4208-9C8F-A7E6D384F51D}"/>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E2BFAB06-F2C3-4D4A-A3D0-39FB2F43F80D}"/>
              </a:ext>
            </a:extLst>
          </p:cNvPr>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B5A56F61-4928-435E-AB97-37836521BA8E}"/>
              </a:ext>
            </a:extLst>
          </p:cNvPr>
          <p:cNvSpPr>
            <a:spLocks noGrp="1"/>
          </p:cNvSpPr>
          <p:nvPr>
            <p:ph type="dt" sz="half" idx="10"/>
          </p:nvPr>
        </p:nvSpPr>
        <p:spPr/>
        <p:txBody>
          <a:bodyPr/>
          <a:lstStyle/>
          <a:p>
            <a:fld id="{738BC679-508B-47B1-99D6-DDFE5AEB02DF}" type="datetimeFigureOut">
              <a:rPr lang="cs-CZ" smtClean="0"/>
              <a:t>16.11.2018</a:t>
            </a:fld>
            <a:endParaRPr lang="cs-CZ"/>
          </a:p>
        </p:txBody>
      </p:sp>
      <p:sp>
        <p:nvSpPr>
          <p:cNvPr id="5" name="Zástupný symbol pro zápatí 4">
            <a:extLst>
              <a:ext uri="{FF2B5EF4-FFF2-40B4-BE49-F238E27FC236}">
                <a16:creationId xmlns:a16="http://schemas.microsoft.com/office/drawing/2014/main" id="{D87C1F81-5080-4FCD-BFE1-3CE69DAE49A4}"/>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49A9D968-D647-43D3-B1BC-240C675BAA3F}"/>
              </a:ext>
            </a:extLst>
          </p:cNvPr>
          <p:cNvSpPr>
            <a:spLocks noGrp="1"/>
          </p:cNvSpPr>
          <p:nvPr>
            <p:ph type="sldNum" sz="quarter" idx="12"/>
          </p:nvPr>
        </p:nvSpPr>
        <p:spPr/>
        <p:txBody>
          <a:bodyPr/>
          <a:lstStyle/>
          <a:p>
            <a:fld id="{1E0CC82C-735F-422E-A714-7D36702CDBFF}" type="slidenum">
              <a:rPr lang="cs-CZ" smtClean="0"/>
              <a:t>‹#›</a:t>
            </a:fld>
            <a:endParaRPr lang="cs-CZ"/>
          </a:p>
        </p:txBody>
      </p:sp>
    </p:spTree>
    <p:extLst>
      <p:ext uri="{BB962C8B-B14F-4D97-AF65-F5344CB8AC3E}">
        <p14:creationId xmlns:p14="http://schemas.microsoft.com/office/powerpoint/2010/main" val="6236778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C02AF0BA-4095-4B44-AED5-6E27DB473C9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a:extLst>
              <a:ext uri="{FF2B5EF4-FFF2-40B4-BE49-F238E27FC236}">
                <a16:creationId xmlns:a16="http://schemas.microsoft.com/office/drawing/2014/main" id="{684F5A07-0963-4B2B-A953-8C6666A747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FDEF924D-4CBF-4FFE-BEB8-FB0D97B16E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8BC679-508B-47B1-99D6-DDFE5AEB02DF}" type="datetimeFigureOut">
              <a:rPr lang="cs-CZ" smtClean="0"/>
              <a:t>16.11.2018</a:t>
            </a:fld>
            <a:endParaRPr lang="cs-CZ"/>
          </a:p>
        </p:txBody>
      </p:sp>
      <p:sp>
        <p:nvSpPr>
          <p:cNvPr id="5" name="Zástupný symbol pro zápatí 4">
            <a:extLst>
              <a:ext uri="{FF2B5EF4-FFF2-40B4-BE49-F238E27FC236}">
                <a16:creationId xmlns:a16="http://schemas.microsoft.com/office/drawing/2014/main" id="{F6B0BA56-8B80-433B-9597-010B4C1708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B576466E-3EC9-442B-B22B-4D60A6F222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0CC82C-735F-422E-A714-7D36702CDBFF}" type="slidenum">
              <a:rPr lang="cs-CZ" smtClean="0"/>
              <a:t>‹#›</a:t>
            </a:fld>
            <a:endParaRPr lang="cs-CZ"/>
          </a:p>
        </p:txBody>
      </p:sp>
    </p:spTree>
    <p:extLst>
      <p:ext uri="{BB962C8B-B14F-4D97-AF65-F5344CB8AC3E}">
        <p14:creationId xmlns:p14="http://schemas.microsoft.com/office/powerpoint/2010/main" val="2925045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kr-karlovarsky.cz/krajsky-urad/spravni-agendy/Stranky/Prestupky.aspx"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hyperlink" Target="https://www.mvcr.cz/clanek/zakon-o-odpovednosti-za-prestupky-a-rizeni-o-nich-ucinny-od-1-7-2017.aspx" TargetMode="External"/><Relationship Id="rId4" Type="http://schemas.openxmlformats.org/officeDocument/2006/relationships/hyperlink" Target="https://www.mvcr.cz/clanek/spravni-rad-metodicke-pomucky-ke-spravnimu-radu-vzory-usneseni-v-rizeni-o-prestupcich-podle-noveho-spravniho-radu.aspx"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19.jp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hyperlink" Target="https://www.mfcr.cz/cs/legislativa/metodiky/2018/vymerovani-mistnich-poplatku-podle-zakon-32567"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noGrp="1"/>
          </p:cNvSpPr>
          <p:nvPr>
            <p:ph type="ctrTitle"/>
          </p:nvPr>
        </p:nvSpPr>
        <p:spPr>
          <a:xfrm>
            <a:off x="1524003" y="1122361"/>
            <a:ext cx="9144000" cy="1849438"/>
          </a:xfrm>
        </p:spPr>
        <p:txBody>
          <a:bodyPr/>
          <a:lstStyle/>
          <a:p>
            <a:pPr lvl="0"/>
            <a:r>
              <a:rPr lang="cs-CZ" sz="2000" b="1"/>
              <a:t>Projekt „Podpora vzdělávání volených zástupců obcí I. typu“ reg. č. CZ.03.4.74/0.0/0.0/16_033/0002997 je spolufinancován z EU.</a:t>
            </a:r>
            <a:endParaRPr lang="cs-CZ" sz="2000"/>
          </a:p>
        </p:txBody>
      </p:sp>
      <p:sp>
        <p:nvSpPr>
          <p:cNvPr id="3" name="Podnadpis 2"/>
          <p:cNvSpPr txBox="1">
            <a:spLocks noGrp="1"/>
          </p:cNvSpPr>
          <p:nvPr>
            <p:ph type="subTitle" idx="1"/>
          </p:nvPr>
        </p:nvSpPr>
        <p:spPr>
          <a:xfrm>
            <a:off x="1524003" y="3227292"/>
            <a:ext cx="9731191" cy="2487707"/>
          </a:xfrm>
        </p:spPr>
        <p:txBody>
          <a:bodyPr/>
          <a:lstStyle/>
          <a:p>
            <a:pPr lvl="0">
              <a:lnSpc>
                <a:spcPct val="80000"/>
              </a:lnSpc>
            </a:pPr>
            <a:r>
              <a:rPr lang="cs-CZ" sz="3200" dirty="0"/>
              <a:t>Webinář na téma </a:t>
            </a:r>
          </a:p>
          <a:p>
            <a:pPr lvl="0">
              <a:lnSpc>
                <a:spcPct val="80000"/>
              </a:lnSpc>
            </a:pPr>
            <a:r>
              <a:rPr lang="cs-CZ" sz="3200" dirty="0"/>
              <a:t>„Vybraná správní řízení pro obce I. typu “ </a:t>
            </a:r>
          </a:p>
          <a:p>
            <a:pPr lvl="0">
              <a:lnSpc>
                <a:spcPct val="80000"/>
              </a:lnSpc>
            </a:pPr>
            <a:endParaRPr lang="cs-CZ" sz="1500" dirty="0"/>
          </a:p>
          <a:p>
            <a:pPr lvl="0">
              <a:lnSpc>
                <a:spcPct val="80000"/>
              </a:lnSpc>
            </a:pPr>
            <a:r>
              <a:rPr lang="cs-CZ" sz="2000" dirty="0"/>
              <a:t>Webinář je realizován v rámci aktivity Metodicko-právní poradenství (vzdělávání), která je součástí projektu „Podpora volených zástupců obcí I. typu“.</a:t>
            </a:r>
          </a:p>
        </p:txBody>
      </p:sp>
      <p:pic>
        <p:nvPicPr>
          <p:cNvPr id="4" name="Obrázek 6" descr="W:\PUBLICITA\VIZUÁLNÍ_IDENTITA\loga\OPZ\logo_OPZ_barevne.jpg"/>
          <p:cNvPicPr>
            <a:picLocks noChangeAspect="1"/>
          </p:cNvPicPr>
          <p:nvPr/>
        </p:nvPicPr>
        <p:blipFill>
          <a:blip r:embed="rId2"/>
          <a:srcRect/>
          <a:stretch>
            <a:fillRect/>
          </a:stretch>
        </p:blipFill>
        <p:spPr>
          <a:xfrm>
            <a:off x="1750755" y="1242751"/>
            <a:ext cx="4690067" cy="971998"/>
          </a:xfrm>
          <a:prstGeom prst="rect">
            <a:avLst/>
          </a:prstGeom>
          <a:noFill/>
          <a:ln cap="flat">
            <a:noFill/>
          </a:ln>
        </p:spPr>
      </p:pic>
      <p:pic>
        <p:nvPicPr>
          <p:cNvPr id="5" name="Obrázek 8"/>
          <p:cNvPicPr>
            <a:picLocks noChangeAspect="1"/>
          </p:cNvPicPr>
          <p:nvPr/>
        </p:nvPicPr>
        <p:blipFill>
          <a:blip r:embed="rId3"/>
          <a:srcRect/>
          <a:stretch>
            <a:fillRect/>
          </a:stretch>
        </p:blipFill>
        <p:spPr>
          <a:xfrm>
            <a:off x="8934602" y="1206843"/>
            <a:ext cx="1733400" cy="971998"/>
          </a:xfrm>
          <a:prstGeom prst="rect">
            <a:avLst/>
          </a:prstGeom>
          <a:noFill/>
          <a:ln cap="flat">
            <a:noFill/>
          </a:ln>
        </p:spPr>
      </p:pic>
    </p:spTree>
    <p:extLst>
      <p:ext uri="{BB962C8B-B14F-4D97-AF65-F5344CB8AC3E}">
        <p14:creationId xmlns:p14="http://schemas.microsoft.com/office/powerpoint/2010/main" val="33409252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nchor="ctr">
            <a:normAutofit/>
          </a:bodyPr>
          <a:lstStyle/>
          <a:p>
            <a:r>
              <a:rPr lang="cs-CZ" b="1" dirty="0">
                <a:solidFill>
                  <a:srgbClr val="0392C8"/>
                </a:solidFill>
              </a:rPr>
              <a:t>Vybraná správní řízení pro obce I. typu</a:t>
            </a:r>
            <a:endParaRPr lang="en-US" b="1" dirty="0">
              <a:solidFill>
                <a:srgbClr val="0392C8"/>
              </a:solidFill>
            </a:endParaRPr>
          </a:p>
        </p:txBody>
      </p:sp>
      <p:sp>
        <p:nvSpPr>
          <p:cNvPr id="7" name="Subtitle 6"/>
          <p:cNvSpPr>
            <a:spLocks noGrp="1"/>
          </p:cNvSpPr>
          <p:nvPr>
            <p:ph type="subTitle" idx="1"/>
          </p:nvPr>
        </p:nvSpPr>
        <p:spPr/>
        <p:txBody>
          <a:bodyPr/>
          <a:lstStyle/>
          <a:p>
            <a:r>
              <a:rPr lang="cs-CZ" sz="3600" dirty="0">
                <a:solidFill>
                  <a:schemeClr val="tx1"/>
                </a:solidFill>
                <a:latin typeface="Calibri" panose="020F0502020204030204" pitchFamily="34" charset="0"/>
              </a:rPr>
              <a:t>JUDr. Jakub Blažek, advokát</a:t>
            </a:r>
          </a:p>
          <a:p>
            <a:endParaRPr lang="en-US" dirty="0"/>
          </a:p>
        </p:txBody>
      </p:sp>
    </p:spTree>
    <p:extLst>
      <p:ext uri="{BB962C8B-B14F-4D97-AF65-F5344CB8AC3E}">
        <p14:creationId xmlns:p14="http://schemas.microsoft.com/office/powerpoint/2010/main" val="17247218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476AB2E-EDB3-44F8-8022-7267F18E2F4C}"/>
              </a:ext>
            </a:extLst>
          </p:cNvPr>
          <p:cNvSpPr>
            <a:spLocks noGrp="1"/>
          </p:cNvSpPr>
          <p:nvPr>
            <p:ph type="ctrTitle"/>
          </p:nvPr>
        </p:nvSpPr>
        <p:spPr/>
        <p:txBody>
          <a:bodyPr>
            <a:normAutofit/>
          </a:bodyPr>
          <a:lstStyle/>
          <a:p>
            <a:r>
              <a:rPr lang="cs-CZ" b="1" dirty="0">
                <a:solidFill>
                  <a:srgbClr val="0392C8"/>
                </a:solidFill>
              </a:rPr>
              <a:t>Řízení o přestupku</a:t>
            </a:r>
          </a:p>
        </p:txBody>
      </p:sp>
      <p:sp>
        <p:nvSpPr>
          <p:cNvPr id="3" name="Podnadpis 2">
            <a:extLst>
              <a:ext uri="{FF2B5EF4-FFF2-40B4-BE49-F238E27FC236}">
                <a16:creationId xmlns:a16="http://schemas.microsoft.com/office/drawing/2014/main" id="{07C90606-8000-40C0-8675-BFCB119E6C57}"/>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18010728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rgbClr val="0392C8"/>
                </a:solidFill>
              </a:rPr>
              <a:t>Právní předpisy</a:t>
            </a:r>
          </a:p>
        </p:txBody>
      </p:sp>
      <p:sp>
        <p:nvSpPr>
          <p:cNvPr id="3" name="Zástupný symbol pro obsah 2"/>
          <p:cNvSpPr>
            <a:spLocks noGrp="1"/>
          </p:cNvSpPr>
          <p:nvPr>
            <p:ph idx="1"/>
          </p:nvPr>
        </p:nvSpPr>
        <p:spPr/>
        <p:txBody>
          <a:bodyPr>
            <a:normAutofit lnSpcReduction="10000"/>
          </a:bodyPr>
          <a:lstStyle/>
          <a:p>
            <a:r>
              <a:rPr lang="cs-CZ" dirty="0"/>
              <a:t>zákon č. 500/2004 Sb., správní řád (SŘ)</a:t>
            </a:r>
          </a:p>
          <a:p>
            <a:r>
              <a:rPr lang="cs-CZ" dirty="0"/>
              <a:t>Zákon č. 250/2016 Sb., o odpovědnosti za přestupky a řízení o nich  (zákon o odpovědnosti za přestupky) – procesní norma</a:t>
            </a:r>
          </a:p>
          <a:p>
            <a:r>
              <a:rPr lang="cs-CZ" dirty="0"/>
              <a:t>Zákon č. 251/2016 Sb., o některých přestupcích – hmotněprávní norma</a:t>
            </a:r>
          </a:p>
          <a:p>
            <a:r>
              <a:rPr lang="cs-CZ" dirty="0"/>
              <a:t>Vyhláška č. 520/2005 Sb., o rozsahu výdajů a ušlého výdělku, které správní orgán hradí jiným osobám, a o výši paušální částky nákladů řízení (vyhláška o nákladech řízení)</a:t>
            </a:r>
          </a:p>
          <a:p>
            <a:r>
              <a:rPr lang="cs-CZ" dirty="0"/>
              <a:t>Další (zvláštní) zákony upravující přestupky (např. stavební zákon, vodní zákon atd.)</a:t>
            </a:r>
          </a:p>
          <a:p>
            <a:endParaRPr lang="cs-CZ" dirty="0"/>
          </a:p>
          <a:p>
            <a:endParaRPr lang="cs-CZ" dirty="0"/>
          </a:p>
          <a:p>
            <a:endParaRPr lang="cs-CZ" dirty="0"/>
          </a:p>
          <a:p>
            <a:endParaRPr lang="cs-CZ" dirty="0"/>
          </a:p>
          <a:p>
            <a:pPr lvl="1"/>
            <a:endParaRPr lang="cs-CZ" dirty="0"/>
          </a:p>
        </p:txBody>
      </p:sp>
    </p:spTree>
    <p:extLst>
      <p:ext uri="{BB962C8B-B14F-4D97-AF65-F5344CB8AC3E}">
        <p14:creationId xmlns:p14="http://schemas.microsoft.com/office/powerpoint/2010/main" val="33150239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Příslušnost</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fontScale="92500" lnSpcReduction="20000"/>
          </a:bodyPr>
          <a:lstStyle/>
          <a:p>
            <a:r>
              <a:rPr lang="cs-CZ" dirty="0"/>
              <a:t>Věcná příslušnost - § 60 zákona o odpovědnosti za přestupky</a:t>
            </a:r>
          </a:p>
          <a:p>
            <a:pPr lvl="1"/>
            <a:r>
              <a:rPr lang="cs-CZ" dirty="0"/>
              <a:t>Pokud zvláštní zákon nestanoví jinak je k projednání přestupku příslušný obecní úřad obce s rozšířenou působností</a:t>
            </a:r>
          </a:p>
          <a:p>
            <a:pPr lvl="1"/>
            <a:r>
              <a:rPr lang="cs-CZ" dirty="0"/>
              <a:t>Obecní úřad obce je příslušný k projednání přestupků:</a:t>
            </a:r>
          </a:p>
          <a:p>
            <a:pPr marL="1371600" lvl="2" indent="-457200">
              <a:buFont typeface="+mj-lt"/>
              <a:buAutoNum type="alphaLcParenR"/>
            </a:pPr>
            <a:r>
              <a:rPr lang="cs-CZ" dirty="0"/>
              <a:t>proti pořádku v územní samosprávě, </a:t>
            </a:r>
          </a:p>
          <a:p>
            <a:pPr marL="1371600" lvl="2" indent="-457200">
              <a:buFont typeface="+mj-lt"/>
              <a:buAutoNum type="alphaLcParenR"/>
            </a:pPr>
            <a:r>
              <a:rPr lang="cs-CZ" dirty="0"/>
              <a:t>proti veřejnému pořádku, </a:t>
            </a:r>
          </a:p>
          <a:p>
            <a:pPr marL="1371600" lvl="2" indent="-457200">
              <a:buFont typeface="+mj-lt"/>
              <a:buAutoNum type="alphaLcParenR"/>
            </a:pPr>
            <a:r>
              <a:rPr lang="cs-CZ" dirty="0"/>
              <a:t>proti občanskému soužití, </a:t>
            </a:r>
          </a:p>
          <a:p>
            <a:pPr marL="1371600" lvl="2" indent="-457200">
              <a:buFont typeface="+mj-lt"/>
              <a:buAutoNum type="alphaLcParenR"/>
            </a:pPr>
            <a:r>
              <a:rPr lang="cs-CZ" dirty="0"/>
              <a:t>proti majetku</a:t>
            </a:r>
          </a:p>
          <a:p>
            <a:pPr marL="457200" lvl="1" indent="0">
              <a:buNone/>
            </a:pPr>
            <a:r>
              <a:rPr lang="cs-CZ" dirty="0">
                <a:sym typeface="Symbol" panose="05050102010706020507" pitchFamily="18" charset="2"/>
              </a:rPr>
              <a:t> </a:t>
            </a:r>
            <a:r>
              <a:rPr lang="cs-CZ" dirty="0"/>
              <a:t>Upraveny v zákoně o některých přestupcích</a:t>
            </a:r>
          </a:p>
          <a:p>
            <a:r>
              <a:rPr lang="cs-CZ" dirty="0"/>
              <a:t>Místní příslušnost - § 62 zákona o odpovědnosti za přestupky</a:t>
            </a:r>
          </a:p>
          <a:p>
            <a:pPr lvl="1"/>
            <a:r>
              <a:rPr lang="cs-CZ" dirty="0"/>
              <a:t>Primární úřad se správním obvodem kde byl přestupek spáchán</a:t>
            </a:r>
          </a:p>
          <a:p>
            <a:pPr lvl="1"/>
            <a:r>
              <a:rPr lang="cs-CZ" dirty="0"/>
              <a:t>Pokud nelze určit - pobyt pachatele, u PO a podnikající FO – sídlo, místo výkonu činnosti, kde má nemovitý majetek</a:t>
            </a:r>
          </a:p>
          <a:p>
            <a:pPr lvl="1"/>
            <a:r>
              <a:rPr lang="cs-CZ" dirty="0"/>
              <a:t>kde vyšel přestupek nejdříve najevo – i pokud je příslušných více správních orgánů</a:t>
            </a:r>
          </a:p>
        </p:txBody>
      </p:sp>
    </p:spTree>
    <p:extLst>
      <p:ext uri="{BB962C8B-B14F-4D97-AF65-F5344CB8AC3E}">
        <p14:creationId xmlns:p14="http://schemas.microsoft.com/office/powerpoint/2010/main" val="1402665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94D0B48-A15E-486E-A5F0-3B032FE342FC}"/>
              </a:ext>
            </a:extLst>
          </p:cNvPr>
          <p:cNvSpPr>
            <a:spLocks noGrp="1"/>
          </p:cNvSpPr>
          <p:nvPr>
            <p:ph type="title"/>
          </p:nvPr>
        </p:nvSpPr>
        <p:spPr/>
        <p:txBody>
          <a:bodyPr>
            <a:normAutofit/>
          </a:bodyPr>
          <a:lstStyle/>
          <a:p>
            <a:r>
              <a:rPr lang="cs-CZ" b="1" dirty="0">
                <a:solidFill>
                  <a:srgbClr val="0392C8"/>
                </a:solidFill>
              </a:rPr>
              <a:t>Příslušnost</a:t>
            </a:r>
          </a:p>
        </p:txBody>
      </p:sp>
      <p:sp>
        <p:nvSpPr>
          <p:cNvPr id="3" name="Zástupný symbol pro obsah 2">
            <a:extLst>
              <a:ext uri="{FF2B5EF4-FFF2-40B4-BE49-F238E27FC236}">
                <a16:creationId xmlns:a16="http://schemas.microsoft.com/office/drawing/2014/main" id="{0D7DE0DB-5D73-4F15-B759-B668B5C8EB4B}"/>
              </a:ext>
            </a:extLst>
          </p:cNvPr>
          <p:cNvSpPr>
            <a:spLocks noGrp="1"/>
          </p:cNvSpPr>
          <p:nvPr>
            <p:ph idx="1"/>
          </p:nvPr>
        </p:nvSpPr>
        <p:spPr/>
        <p:txBody>
          <a:bodyPr>
            <a:normAutofit/>
          </a:bodyPr>
          <a:lstStyle/>
          <a:p>
            <a:r>
              <a:rPr lang="cs-CZ" dirty="0"/>
              <a:t>Změny místní příslušnosti – obligatorní</a:t>
            </a:r>
            <a:endParaRPr lang="en-US" dirty="0"/>
          </a:p>
          <a:p>
            <a:pPr lvl="1"/>
            <a:r>
              <a:rPr lang="en-US" dirty="0"/>
              <a:t>Po</a:t>
            </a:r>
            <a:r>
              <a:rPr lang="cs-CZ" dirty="0" err="1"/>
              <a:t>dezřelým</a:t>
            </a:r>
            <a:r>
              <a:rPr lang="cs-CZ" dirty="0"/>
              <a:t> z přestupku je územní samosprávný celek nebo zastupitel územního samosprávného celku, jehož orgán je příslušným správním orgánem nebo odvolacím správním orgánem (důvodem je možná podjatost)</a:t>
            </a:r>
          </a:p>
          <a:p>
            <a:pPr marL="457200" lvl="1" indent="0">
              <a:buNone/>
            </a:pPr>
            <a:r>
              <a:rPr lang="cs-CZ" dirty="0">
                <a:sym typeface="Symbol" panose="05050102010706020507" pitchFamily="18" charset="2"/>
              </a:rPr>
              <a:t></a:t>
            </a:r>
          </a:p>
          <a:p>
            <a:pPr lvl="1"/>
            <a:r>
              <a:rPr lang="cs-CZ" dirty="0"/>
              <a:t>Nadřízený správní orgán deleguje věc na jiný správní orgán</a:t>
            </a:r>
          </a:p>
          <a:p>
            <a:pPr lvl="1"/>
            <a:r>
              <a:rPr lang="cs-CZ" dirty="0"/>
              <a:t>Správní orgán věc předá nadřízenému správnímu orgánu a upozorní ho na existenci důvodu – rozhodnutí se nevydává</a:t>
            </a:r>
          </a:p>
          <a:p>
            <a:pPr lvl="1"/>
            <a:r>
              <a:rPr lang="cs-CZ" dirty="0"/>
              <a:t>Týká se i případu obecní policie – jedná se o orgán obce</a:t>
            </a:r>
          </a:p>
        </p:txBody>
      </p:sp>
    </p:spTree>
    <p:extLst>
      <p:ext uri="{BB962C8B-B14F-4D97-AF65-F5344CB8AC3E}">
        <p14:creationId xmlns:p14="http://schemas.microsoft.com/office/powerpoint/2010/main" val="3348762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94D0B48-A15E-486E-A5F0-3B032FE342FC}"/>
              </a:ext>
            </a:extLst>
          </p:cNvPr>
          <p:cNvSpPr>
            <a:spLocks noGrp="1"/>
          </p:cNvSpPr>
          <p:nvPr>
            <p:ph type="title"/>
          </p:nvPr>
        </p:nvSpPr>
        <p:spPr/>
        <p:txBody>
          <a:bodyPr>
            <a:normAutofit/>
          </a:bodyPr>
          <a:lstStyle/>
          <a:p>
            <a:r>
              <a:rPr lang="cs-CZ" b="1" dirty="0">
                <a:solidFill>
                  <a:srgbClr val="0392C8"/>
                </a:solidFill>
              </a:rPr>
              <a:t>Komise pro projednávání přestupků</a:t>
            </a:r>
          </a:p>
        </p:txBody>
      </p:sp>
      <p:sp>
        <p:nvSpPr>
          <p:cNvPr id="3" name="Zástupný symbol pro obsah 2">
            <a:extLst>
              <a:ext uri="{FF2B5EF4-FFF2-40B4-BE49-F238E27FC236}">
                <a16:creationId xmlns:a16="http://schemas.microsoft.com/office/drawing/2014/main" id="{0D7DE0DB-5D73-4F15-B759-B668B5C8EB4B}"/>
              </a:ext>
            </a:extLst>
          </p:cNvPr>
          <p:cNvSpPr>
            <a:spLocks noGrp="1"/>
          </p:cNvSpPr>
          <p:nvPr>
            <p:ph idx="1"/>
          </p:nvPr>
        </p:nvSpPr>
        <p:spPr/>
        <p:txBody>
          <a:bodyPr>
            <a:normAutofit lnSpcReduction="10000"/>
          </a:bodyPr>
          <a:lstStyle/>
          <a:p>
            <a:r>
              <a:rPr lang="cs-CZ" dirty="0"/>
              <a:t>Může zřídit starosta jako zvláštní orgán obce</a:t>
            </a:r>
          </a:p>
          <a:p>
            <a:r>
              <a:rPr lang="cs-CZ" dirty="0"/>
              <a:t>Může projednávat přestupky proti pořádku v územní samosprávě, státní správě, proti veřejnému pořádku, občanskému soužití, majetku a přestupky, o kterých tak stanoví jiný zákon</a:t>
            </a:r>
          </a:p>
          <a:p>
            <a:r>
              <a:rPr lang="cs-CZ" dirty="0"/>
              <a:t>Starosta určí, které přestupky komise projednává místo obecního úřadu</a:t>
            </a:r>
          </a:p>
          <a:p>
            <a:r>
              <a:rPr lang="cs-CZ" dirty="0"/>
              <a:t>Lichý počet členů</a:t>
            </a:r>
          </a:p>
          <a:p>
            <a:r>
              <a:rPr lang="cs-CZ" dirty="0"/>
              <a:t>Použije se ustanovení § 134 SŘ o řízení před kolegiálním orgánem</a:t>
            </a:r>
          </a:p>
          <a:p>
            <a:r>
              <a:rPr lang="cs-CZ" dirty="0"/>
              <a:t>Předseda musí splňovat kvalifikační požadavky podle § 111 a 112 odst. 9 zákona o odpovědnosti za přestupky</a:t>
            </a:r>
          </a:p>
        </p:txBody>
      </p:sp>
    </p:spTree>
    <p:extLst>
      <p:ext uri="{BB962C8B-B14F-4D97-AF65-F5344CB8AC3E}">
        <p14:creationId xmlns:p14="http://schemas.microsoft.com/office/powerpoint/2010/main" val="33211911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Činnost před zahájením řízení</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a:bodyPr>
          <a:lstStyle/>
          <a:p>
            <a:r>
              <a:rPr lang="cs-CZ" dirty="0"/>
              <a:t>Při podnětu k zahájení řízení – oznámení o přestupku nebo poznatek z vlastní činnosti – 3 možnosti</a:t>
            </a:r>
          </a:p>
          <a:p>
            <a:pPr marL="914400" lvl="1" indent="-457200">
              <a:buFont typeface="+mj-lt"/>
              <a:buAutoNum type="alphaLcPeriod"/>
            </a:pPr>
            <a:r>
              <a:rPr lang="cs-CZ" dirty="0"/>
              <a:t>Předání věci – nepříslušnost, nedostatek pravomoci, trestný čin</a:t>
            </a:r>
          </a:p>
          <a:p>
            <a:pPr marL="914400" lvl="1" indent="-457200">
              <a:buFont typeface="+mj-lt"/>
              <a:buAutoNum type="alphaLcPeriod"/>
            </a:pPr>
            <a:r>
              <a:rPr lang="cs-CZ" dirty="0"/>
              <a:t>Odložení věci</a:t>
            </a:r>
          </a:p>
          <a:p>
            <a:pPr marL="914400" lvl="1" indent="-457200">
              <a:buFont typeface="+mj-lt"/>
              <a:buAutoNum type="alphaLcPeriod"/>
            </a:pPr>
            <a:r>
              <a:rPr lang="cs-CZ" dirty="0"/>
              <a:t>Zahájení řízení o přestupku</a:t>
            </a:r>
          </a:p>
          <a:p>
            <a:r>
              <a:rPr lang="cs-CZ" dirty="0"/>
              <a:t>Ve fázi před zahájením lze využít i instituty podání vysvětlení a zajištění důkazu podle SŘ</a:t>
            </a:r>
          </a:p>
          <a:p>
            <a:pPr lvl="1"/>
            <a:r>
              <a:rPr lang="cs-CZ" dirty="0"/>
              <a:t>Slouží zejména k posouzení, zda existují důvody pro zahájení řízení o přestupku</a:t>
            </a:r>
          </a:p>
          <a:p>
            <a:pPr lvl="1"/>
            <a:r>
              <a:rPr lang="cs-CZ" dirty="0"/>
              <a:t>Pokud je řízení zahájeno, je třeba výslech provést znovu</a:t>
            </a:r>
          </a:p>
          <a:p>
            <a:endParaRPr lang="cs-CZ" dirty="0"/>
          </a:p>
          <a:p>
            <a:endParaRPr lang="cs-CZ" dirty="0"/>
          </a:p>
        </p:txBody>
      </p:sp>
    </p:spTree>
    <p:extLst>
      <p:ext uri="{BB962C8B-B14F-4D97-AF65-F5344CB8AC3E}">
        <p14:creationId xmlns:p14="http://schemas.microsoft.com/office/powerpoint/2010/main" val="2651946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Oznámení o přestupku</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fontScale="92500" lnSpcReduction="20000"/>
          </a:bodyPr>
          <a:lstStyle/>
          <a:p>
            <a:r>
              <a:rPr lang="cs-CZ" dirty="0"/>
              <a:t>§ 73 zákona o odpovědnosti za přestupky</a:t>
            </a:r>
          </a:p>
          <a:p>
            <a:r>
              <a:rPr lang="cs-CZ" dirty="0"/>
              <a:t>Orgán PČR, vojenské policie, jiný správní orgán – pokud má důvodné podezření, že byl spáchán přestupek a není k jeho projednání příslušný – musí oznámit</a:t>
            </a:r>
          </a:p>
          <a:p>
            <a:r>
              <a:rPr lang="cs-CZ" dirty="0"/>
              <a:t>V oznámení uvede kdo je podezřelý, popis skutku, místo a čas, zákonné ustanovení a důkazní prostředky</a:t>
            </a:r>
          </a:p>
          <a:p>
            <a:r>
              <a:rPr lang="cs-CZ" dirty="0"/>
              <a:t>Policie má v určitých případech povinnost provést nezbytná šetření ke zjištění osoby podezřelé</a:t>
            </a:r>
          </a:p>
          <a:p>
            <a:pPr lvl="1"/>
            <a:r>
              <a:rPr lang="cs-CZ" dirty="0"/>
              <a:t>Případně může i věc odložit sama např. z důvodu, že není dáno podezření, přestupek nelze projednat, do 30 dnů se nezjistí skutečnosti odůvodňující podezření ad. – pokud důvody pominou – věc oznámí/vyřeší jinak</a:t>
            </a:r>
          </a:p>
          <a:p>
            <a:r>
              <a:rPr lang="cs-CZ" dirty="0"/>
              <a:t>Jiné osoby – subsidiární použití § 42 SŘ – podnět k zahájení řízení + vyrozumění, jak bylo s podnětem naloženo, pokud o to požádají</a:t>
            </a:r>
          </a:p>
          <a:p>
            <a:endParaRPr lang="cs-CZ" dirty="0"/>
          </a:p>
          <a:p>
            <a:endParaRPr lang="cs-CZ" dirty="0"/>
          </a:p>
        </p:txBody>
      </p:sp>
    </p:spTree>
    <p:extLst>
      <p:ext uri="{BB962C8B-B14F-4D97-AF65-F5344CB8AC3E}">
        <p14:creationId xmlns:p14="http://schemas.microsoft.com/office/powerpoint/2010/main" val="28162509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Předání věci</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fontScale="92500" lnSpcReduction="10000"/>
          </a:bodyPr>
          <a:lstStyle/>
          <a:p>
            <a:r>
              <a:rPr lang="cs-CZ" dirty="0"/>
              <a:t>Lze jak v průběhu řízení, tak před zahájením</a:t>
            </a:r>
          </a:p>
          <a:p>
            <a:pPr lvl="1"/>
            <a:r>
              <a:rPr lang="cs-CZ" dirty="0"/>
              <a:t>Pokud již vydáno rozhodnutí – muselo by být zrušeno pro nezákonnost nebo prohlášeno za nicotné</a:t>
            </a:r>
          </a:p>
          <a:p>
            <a:r>
              <a:rPr lang="cs-CZ" dirty="0"/>
              <a:t>Předává se:</a:t>
            </a:r>
          </a:p>
          <a:p>
            <a:pPr lvl="1"/>
            <a:r>
              <a:rPr lang="cs-CZ" dirty="0"/>
              <a:t>Orgánu činném v trestním řízení – pokud skutečnosti nasvědčují, že se jedná o TČ</a:t>
            </a:r>
          </a:p>
          <a:p>
            <a:pPr lvl="1"/>
            <a:r>
              <a:rPr lang="cs-CZ" dirty="0"/>
              <a:t>Orgánu příslušnému k projednání – pokud se jedná o osobu se zvláštním režimem podle § 4 zákona o odpovědnosti za přestupky (poslanec, senátor, příslušník bezpečnostního sboru, vojáci, osoby ve výkonu vazby/trestu odnětí svobody/v zabezpečovací detenci)</a:t>
            </a:r>
          </a:p>
          <a:p>
            <a:pPr lvl="1"/>
            <a:r>
              <a:rPr lang="cs-CZ" dirty="0"/>
              <a:t>Věcně a místně příslušnému správnímu orgánu</a:t>
            </a:r>
          </a:p>
          <a:p>
            <a:r>
              <a:rPr lang="cs-CZ" dirty="0"/>
              <a:t>O předání věci se vydává usnesení – pouze se poznamenává do spisu</a:t>
            </a:r>
          </a:p>
          <a:p>
            <a:r>
              <a:rPr lang="cs-CZ" dirty="0"/>
              <a:t>Odešle se spis s přílohami + průvodní dopis se zdůvodněním předání</a:t>
            </a:r>
          </a:p>
          <a:p>
            <a:endParaRPr lang="cs-CZ" dirty="0"/>
          </a:p>
          <a:p>
            <a:endParaRPr lang="cs-CZ" dirty="0"/>
          </a:p>
          <a:p>
            <a:endParaRPr lang="cs-CZ" dirty="0"/>
          </a:p>
        </p:txBody>
      </p:sp>
    </p:spTree>
    <p:extLst>
      <p:ext uri="{BB962C8B-B14F-4D97-AF65-F5344CB8AC3E}">
        <p14:creationId xmlns:p14="http://schemas.microsoft.com/office/powerpoint/2010/main" val="2162763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Odložení věci</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fontScale="77500" lnSpcReduction="20000"/>
          </a:bodyPr>
          <a:lstStyle/>
          <a:p>
            <a:r>
              <a:rPr lang="cs-CZ" dirty="0"/>
              <a:t>Důvody odložení – stanoveny v § 76 zákona o odpovědnosti za přestupky</a:t>
            </a:r>
          </a:p>
          <a:p>
            <a:r>
              <a:rPr lang="cs-CZ" dirty="0"/>
              <a:t>Musí odložit:</a:t>
            </a:r>
          </a:p>
          <a:p>
            <a:pPr lvl="1"/>
            <a:r>
              <a:rPr lang="cs-CZ" dirty="0"/>
              <a:t>Není dán důvod pro zahájení – oznámení neodůvodňuje zahájení, </a:t>
            </a:r>
          </a:p>
          <a:p>
            <a:pPr lvl="1"/>
            <a:r>
              <a:rPr lang="cs-CZ" dirty="0"/>
              <a:t>Řízení nelze zahájit – imunita, disciplinární řízení poslance, senátora, soudce ÚS, nedostatek věku, nepříčetnost, promlčení, smrt, zánik PO, ne bis in idem, nebyl dán souhlas, pokud je vyžadován, je vedeno trestní řízení</a:t>
            </a:r>
          </a:p>
          <a:p>
            <a:pPr lvl="1"/>
            <a:r>
              <a:rPr lang="cs-CZ" b="1" dirty="0"/>
              <a:t>Do 60 dnů ode dne, kdy se dozví o přestupku se nepodaří zjistit skutečnosti odůvodňující zahájení řízení</a:t>
            </a:r>
          </a:p>
          <a:p>
            <a:pPr lvl="1"/>
            <a:r>
              <a:rPr lang="cs-CZ" dirty="0" err="1"/>
              <a:t>Litispedence</a:t>
            </a:r>
            <a:endParaRPr lang="cs-CZ" dirty="0"/>
          </a:p>
          <a:p>
            <a:pPr lvl="1"/>
            <a:r>
              <a:rPr lang="cs-CZ" dirty="0"/>
              <a:t>Nedostatek souhlasu poškozeného</a:t>
            </a:r>
          </a:p>
          <a:p>
            <a:pPr lvl="1"/>
            <a:r>
              <a:rPr lang="cs-CZ" dirty="0"/>
              <a:t>Podezřelý je dítě </a:t>
            </a:r>
          </a:p>
          <a:p>
            <a:pPr lvl="1"/>
            <a:r>
              <a:rPr lang="cs-CZ" dirty="0"/>
              <a:t>Zaznamenává se do spisu</a:t>
            </a:r>
          </a:p>
          <a:p>
            <a:r>
              <a:rPr lang="cs-CZ" dirty="0"/>
              <a:t>Může odložit:</a:t>
            </a:r>
          </a:p>
          <a:p>
            <a:pPr lvl="1"/>
            <a:r>
              <a:rPr lang="cs-CZ" dirty="0"/>
              <a:t>Jednočinný souběh neprojednaný ve společném řízení, ale správní trest lze považovat za dostatečný</a:t>
            </a:r>
          </a:p>
          <a:p>
            <a:pPr lvl="1"/>
            <a:r>
              <a:rPr lang="cs-CZ" dirty="0"/>
              <a:t>Správní trest za přestupek je bezvýznamný vedle trestu uloženému v trestním řízení za jiný skutek</a:t>
            </a:r>
          </a:p>
        </p:txBody>
      </p:sp>
    </p:spTree>
    <p:extLst>
      <p:ext uri="{BB962C8B-B14F-4D97-AF65-F5344CB8AC3E}">
        <p14:creationId xmlns:p14="http://schemas.microsoft.com/office/powerpoint/2010/main" val="2734299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Odložení věci</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fontScale="92500" lnSpcReduction="20000"/>
          </a:bodyPr>
          <a:lstStyle/>
          <a:p>
            <a:r>
              <a:rPr lang="cs-CZ" dirty="0"/>
              <a:t>Odkládá se usnesením</a:t>
            </a:r>
          </a:p>
          <a:p>
            <a:pPr lvl="1"/>
            <a:r>
              <a:rPr lang="cs-CZ" dirty="0"/>
              <a:t>Pokud tak zákon stanoví pouze se poznamenává do spisu – většina případů – odložení podle § 76 odst. 1 a 2 zákona o odpovědnosti za přestupky</a:t>
            </a:r>
          </a:p>
          <a:p>
            <a:pPr lvl="2"/>
            <a:r>
              <a:rPr lang="cs-CZ" dirty="0"/>
              <a:t>Vyrozumívá se pouze osoba přímo postižená spácháním přestupku</a:t>
            </a:r>
          </a:p>
          <a:p>
            <a:pPr lvl="1"/>
            <a:r>
              <a:rPr lang="cs-CZ" dirty="0"/>
              <a:t>Usnesení se oznamuje podezřelému a osobě přímo postižené spácháním přestupku – odložení podle § 76 odst. 4 a 5 (nesouhlas poškozeného a fakultativní odložení)</a:t>
            </a:r>
          </a:p>
          <a:p>
            <a:pPr lvl="2"/>
            <a:r>
              <a:rPr lang="cs-CZ" dirty="0"/>
              <a:t>Osoba, které se usnesení oznamuje proti němu může podat odvolání</a:t>
            </a:r>
          </a:p>
          <a:p>
            <a:r>
              <a:rPr lang="cs-CZ" dirty="0"/>
              <a:t>Usnesení nezakládá překážku res </a:t>
            </a:r>
            <a:r>
              <a:rPr lang="cs-CZ" dirty="0" err="1"/>
              <a:t>iudicata</a:t>
            </a:r>
            <a:endParaRPr lang="cs-CZ" dirty="0"/>
          </a:p>
          <a:p>
            <a:r>
              <a:rPr lang="cs-CZ" dirty="0"/>
              <a:t>Osobou přímo postiženou spácháním přestupku se zde rozumí i potencionální poškozený – tedy nejen když dává souhlas se zahájením řízení</a:t>
            </a:r>
          </a:p>
          <a:p>
            <a:r>
              <a:rPr lang="cs-CZ" dirty="0"/>
              <a:t>V případě odložení pro nedostatek věku – oznámení </a:t>
            </a:r>
            <a:r>
              <a:rPr lang="cs-CZ" dirty="0" err="1"/>
              <a:t>OSPODu</a:t>
            </a:r>
            <a:r>
              <a:rPr lang="cs-CZ" dirty="0"/>
              <a:t> a zákonnému zástupci/opatrovníkovi + informuje o podstatných okolnostech, které zjistil</a:t>
            </a:r>
          </a:p>
        </p:txBody>
      </p:sp>
    </p:spTree>
    <p:extLst>
      <p:ext uri="{BB962C8B-B14F-4D97-AF65-F5344CB8AC3E}">
        <p14:creationId xmlns:p14="http://schemas.microsoft.com/office/powerpoint/2010/main" val="42914156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endParaRPr lang="cs-CZ" b="1" dirty="0">
              <a:solidFill>
                <a:srgbClr val="FF0000"/>
              </a:solidFill>
            </a:endParaRPr>
          </a:p>
        </p:txBody>
      </p:sp>
      <p:pic>
        <p:nvPicPr>
          <p:cNvPr id="4" name="Zástupný symbol pro obsah 3">
            <a:extLst>
              <a:ext uri="{FF2B5EF4-FFF2-40B4-BE49-F238E27FC236}">
                <a16:creationId xmlns:a16="http://schemas.microsoft.com/office/drawing/2014/main" id="{E0F3816F-E977-4655-A273-0D2761E73B36}"/>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529263" y="0"/>
            <a:ext cx="5133474" cy="7261383"/>
          </a:xfrm>
        </p:spPr>
      </p:pic>
    </p:spTree>
    <p:extLst>
      <p:ext uri="{BB962C8B-B14F-4D97-AF65-F5344CB8AC3E}">
        <p14:creationId xmlns:p14="http://schemas.microsoft.com/office/powerpoint/2010/main" val="14127804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476AB2E-EDB3-44F8-8022-7267F18E2F4C}"/>
              </a:ext>
            </a:extLst>
          </p:cNvPr>
          <p:cNvSpPr>
            <a:spLocks noGrp="1"/>
          </p:cNvSpPr>
          <p:nvPr>
            <p:ph type="ctrTitle"/>
          </p:nvPr>
        </p:nvSpPr>
        <p:spPr/>
        <p:txBody>
          <a:bodyPr>
            <a:normAutofit/>
          </a:bodyPr>
          <a:lstStyle/>
          <a:p>
            <a:r>
              <a:rPr lang="cs-CZ" b="1" dirty="0">
                <a:solidFill>
                  <a:srgbClr val="0392C8"/>
                </a:solidFill>
              </a:rPr>
              <a:t>Procesní postup</a:t>
            </a:r>
          </a:p>
        </p:txBody>
      </p:sp>
      <p:sp>
        <p:nvSpPr>
          <p:cNvPr id="3" name="Podnadpis 2">
            <a:extLst>
              <a:ext uri="{FF2B5EF4-FFF2-40B4-BE49-F238E27FC236}">
                <a16:creationId xmlns:a16="http://schemas.microsoft.com/office/drawing/2014/main" id="{07C90606-8000-40C0-8675-BFCB119E6C57}"/>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7119213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Zahájení řízení</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a:bodyPr>
          <a:lstStyle/>
          <a:p>
            <a:r>
              <a:rPr lang="cs-CZ" dirty="0"/>
              <a:t>Řízení se zahajuje z moci úřední – nikdy na žádost</a:t>
            </a:r>
          </a:p>
          <a:p>
            <a:r>
              <a:rPr lang="cs-CZ" dirty="0"/>
              <a:t>Překážka řízení – </a:t>
            </a:r>
            <a:r>
              <a:rPr lang="cs-CZ" dirty="0" err="1"/>
              <a:t>litispedence</a:t>
            </a:r>
            <a:r>
              <a:rPr lang="cs-CZ" dirty="0"/>
              <a:t> (probíhající řízení o přestupku, trestní řízení) res </a:t>
            </a:r>
            <a:r>
              <a:rPr lang="cs-CZ" dirty="0" err="1"/>
              <a:t>iudicata</a:t>
            </a:r>
            <a:endParaRPr lang="cs-CZ" dirty="0"/>
          </a:p>
          <a:p>
            <a:r>
              <a:rPr lang="cs-CZ" dirty="0"/>
              <a:t>Zahajuje se doručením oznámením o zahájení řízení nebo ústním vyhlášením oznámení (orgán vydává na žádost potvrzení)</a:t>
            </a:r>
          </a:p>
          <a:p>
            <a:pPr lvl="1"/>
            <a:r>
              <a:rPr lang="cs-CZ" dirty="0"/>
              <a:t>Obsahuje popis skutku a jeho předběžnou právní kvalifikaci</a:t>
            </a:r>
          </a:p>
          <a:p>
            <a:pPr lvl="1"/>
            <a:r>
              <a:rPr lang="cs-CZ" dirty="0"/>
              <a:t>Doručuje se všem podezřelým</a:t>
            </a:r>
          </a:p>
          <a:p>
            <a:pPr lvl="1"/>
            <a:r>
              <a:rPr lang="cs-CZ" dirty="0"/>
              <a:t>Může být zahájeno i příkazem – v tom případě se již oznámení nedoručuje</a:t>
            </a:r>
          </a:p>
          <a:p>
            <a:pPr lvl="1"/>
            <a:endParaRPr lang="cs-CZ" dirty="0"/>
          </a:p>
          <a:p>
            <a:endParaRPr lang="cs-CZ" dirty="0"/>
          </a:p>
        </p:txBody>
      </p:sp>
    </p:spTree>
    <p:extLst>
      <p:ext uri="{BB962C8B-B14F-4D97-AF65-F5344CB8AC3E}">
        <p14:creationId xmlns:p14="http://schemas.microsoft.com/office/powerpoint/2010/main" val="23767732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endParaRPr lang="cs-CZ" b="1" dirty="0">
              <a:solidFill>
                <a:srgbClr val="0392C8"/>
              </a:solidFill>
            </a:endParaRP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a:bodyPr>
          <a:lstStyle/>
          <a:p>
            <a:pPr marL="457200" lvl="1" indent="0">
              <a:buNone/>
            </a:pPr>
            <a:endParaRPr lang="cs-CZ" dirty="0"/>
          </a:p>
          <a:p>
            <a:endParaRPr lang="cs-CZ" dirty="0"/>
          </a:p>
        </p:txBody>
      </p:sp>
      <p:pic>
        <p:nvPicPr>
          <p:cNvPr id="4" name="Obrázek 3">
            <a:extLst>
              <a:ext uri="{FF2B5EF4-FFF2-40B4-BE49-F238E27FC236}">
                <a16:creationId xmlns:a16="http://schemas.microsoft.com/office/drawing/2014/main" id="{AFCFAB87-9FC6-4EAD-B410-53F48B494D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3611" y="0"/>
            <a:ext cx="5228227" cy="7395411"/>
          </a:xfrm>
          <a:prstGeom prst="rect">
            <a:avLst/>
          </a:prstGeom>
        </p:spPr>
      </p:pic>
      <p:pic>
        <p:nvPicPr>
          <p:cNvPr id="7" name="Obrázek 6">
            <a:extLst>
              <a:ext uri="{FF2B5EF4-FFF2-40B4-BE49-F238E27FC236}">
                <a16:creationId xmlns:a16="http://schemas.microsoft.com/office/drawing/2014/main" id="{0298F96A-388C-4270-AECB-E3A17B7FFF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05499" y="-1"/>
            <a:ext cx="5228227" cy="7395411"/>
          </a:xfrm>
          <a:prstGeom prst="rect">
            <a:avLst/>
          </a:prstGeom>
        </p:spPr>
      </p:pic>
    </p:spTree>
    <p:extLst>
      <p:ext uri="{BB962C8B-B14F-4D97-AF65-F5344CB8AC3E}">
        <p14:creationId xmlns:p14="http://schemas.microsoft.com/office/powerpoint/2010/main" val="1706696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Zahájení řízení</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a:bodyPr>
          <a:lstStyle/>
          <a:p>
            <a:r>
              <a:rPr lang="cs-CZ" dirty="0"/>
              <a:t>Souhlas osoby přímo postižené spácháním přestupku</a:t>
            </a:r>
          </a:p>
          <a:p>
            <a:pPr lvl="1"/>
            <a:r>
              <a:rPr lang="cs-CZ" dirty="0"/>
              <a:t>Vyžaduje se v některých případech, kdy tak stanoví zákon – nutné k zahájení a pokračování v řízení</a:t>
            </a:r>
          </a:p>
          <a:p>
            <a:pPr lvl="1"/>
            <a:r>
              <a:rPr lang="cs-CZ" dirty="0"/>
              <a:t>Postačí souhlas pouze jedné z nich, pokud je jich více (pro jeden skutek)</a:t>
            </a:r>
          </a:p>
          <a:p>
            <a:pPr lvl="1"/>
            <a:r>
              <a:rPr lang="cs-CZ" dirty="0"/>
              <a:t>Nutné tuto osobu poučit + určit lhůtu k udělení souhlasu (min 30 dnů)</a:t>
            </a:r>
          </a:p>
          <a:p>
            <a:pPr lvl="1"/>
            <a:r>
              <a:rPr lang="cs-CZ" dirty="0"/>
              <a:t>Nevyžaduje se, pokud se jedná o osobu pod 18 let nebo důvod vykázání ze společného obydlí</a:t>
            </a:r>
          </a:p>
          <a:p>
            <a:pPr lvl="1"/>
            <a:r>
              <a:rPr lang="cs-CZ" dirty="0"/>
              <a:t>Souhlas je možné vzít zpět (až do vydání rozhodnutí o odvolání) – před zahájením = odložení, po zahájení = zastavení</a:t>
            </a:r>
          </a:p>
          <a:p>
            <a:pPr lvl="2"/>
            <a:r>
              <a:rPr lang="cs-CZ" dirty="0"/>
              <a:t>Již není možné znovu udělit</a:t>
            </a:r>
          </a:p>
          <a:p>
            <a:endParaRPr lang="cs-CZ" dirty="0"/>
          </a:p>
        </p:txBody>
      </p:sp>
    </p:spTree>
    <p:extLst>
      <p:ext uri="{BB962C8B-B14F-4D97-AF65-F5344CB8AC3E}">
        <p14:creationId xmlns:p14="http://schemas.microsoft.com/office/powerpoint/2010/main" val="26118735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endParaRPr lang="cs-CZ" b="1" dirty="0">
              <a:solidFill>
                <a:srgbClr val="0392C8"/>
              </a:solidFill>
            </a:endParaRPr>
          </a:p>
        </p:txBody>
      </p:sp>
      <p:pic>
        <p:nvPicPr>
          <p:cNvPr id="4" name="Zástupný symbol pro obsah 3">
            <a:extLst>
              <a:ext uri="{FF2B5EF4-FFF2-40B4-BE49-F238E27FC236}">
                <a16:creationId xmlns:a16="http://schemas.microsoft.com/office/drawing/2014/main" id="{F7FE3974-5049-4922-A186-AB83494B0AB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613726" y="0"/>
            <a:ext cx="4964547" cy="7022433"/>
          </a:xfrm>
        </p:spPr>
      </p:pic>
    </p:spTree>
    <p:extLst>
      <p:ext uri="{BB962C8B-B14F-4D97-AF65-F5344CB8AC3E}">
        <p14:creationId xmlns:p14="http://schemas.microsoft.com/office/powerpoint/2010/main" val="512255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Účastníci řízení</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fontScale="92500" lnSpcReduction="20000"/>
          </a:bodyPr>
          <a:lstStyle/>
          <a:p>
            <a:r>
              <a:rPr lang="cs-CZ" dirty="0"/>
              <a:t>Obviněný</a:t>
            </a:r>
          </a:p>
          <a:p>
            <a:pPr lvl="1"/>
            <a:r>
              <a:rPr lang="cs-CZ" dirty="0"/>
              <a:t>Podezřelý se stává obviněným, jakmile je vůči němu učiněn první úkon v řízení</a:t>
            </a:r>
          </a:p>
          <a:p>
            <a:pPr lvl="1"/>
            <a:r>
              <a:rPr lang="cs-CZ" dirty="0"/>
              <a:t>Zásada presumpce neviny</a:t>
            </a:r>
          </a:p>
          <a:p>
            <a:r>
              <a:rPr lang="cs-CZ" dirty="0"/>
              <a:t>Poškozený </a:t>
            </a:r>
          </a:p>
          <a:p>
            <a:pPr lvl="1"/>
            <a:r>
              <a:rPr lang="cs-CZ" dirty="0"/>
              <a:t>v části řízení, která se týká jím uplatněného nároku na náhradu škody/vydání bezdůvodného obohacení</a:t>
            </a:r>
          </a:p>
          <a:p>
            <a:r>
              <a:rPr lang="cs-CZ" dirty="0"/>
              <a:t>Vlastník věci, která může být (nebo byla) zabrána </a:t>
            </a:r>
          </a:p>
          <a:p>
            <a:pPr lvl="1"/>
            <a:r>
              <a:rPr lang="cs-CZ" dirty="0"/>
              <a:t>v části řízen, která se týká zabrání věci</a:t>
            </a:r>
          </a:p>
          <a:p>
            <a:r>
              <a:rPr lang="cs-CZ" dirty="0"/>
              <a:t>Osoba přímo postižená spácháním přestupku – není účastníkem řízení, ale určitá procesní práva – řízení, k němuž je vyžadován souhlas</a:t>
            </a:r>
          </a:p>
          <a:p>
            <a:r>
              <a:rPr lang="cs-CZ" dirty="0"/>
              <a:t>Zákonný zástupce nebo opatrovník mladistvého a orgán sociálně-právní ochrany dětí (OSPOD)</a:t>
            </a:r>
          </a:p>
          <a:p>
            <a:pPr lvl="1"/>
            <a:r>
              <a:rPr lang="cs-CZ" dirty="0"/>
              <a:t>Nejsou účastníky řízení, ale vybraná procesní práva</a:t>
            </a:r>
          </a:p>
          <a:p>
            <a:endParaRPr lang="cs-CZ" dirty="0"/>
          </a:p>
        </p:txBody>
      </p:sp>
    </p:spTree>
    <p:extLst>
      <p:ext uri="{BB962C8B-B14F-4D97-AF65-F5344CB8AC3E}">
        <p14:creationId xmlns:p14="http://schemas.microsoft.com/office/powerpoint/2010/main" val="22151884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Společná řízení</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a:bodyPr>
          <a:lstStyle/>
          <a:p>
            <a:pPr>
              <a:buFont typeface="Arial" panose="020B0604020202020204" pitchFamily="34" charset="0"/>
              <a:buChar char="•"/>
            </a:pPr>
            <a:r>
              <a:rPr lang="cs-CZ" dirty="0"/>
              <a:t>Spojení více řízení do jednoho – lze i u jiných řízení než přestupku (§ 140 SŘ) – řízení se týkají téhož předmětu</a:t>
            </a:r>
          </a:p>
          <a:p>
            <a:pPr>
              <a:buFont typeface="Arial" panose="020B0604020202020204" pitchFamily="34" charset="0"/>
              <a:buChar char="•"/>
            </a:pPr>
            <a:r>
              <a:rPr lang="cs-CZ" dirty="0"/>
              <a:t>Při řízení o přestupku povinně (podmínky splněny zároveň):</a:t>
            </a:r>
          </a:p>
          <a:p>
            <a:pPr lvl="1">
              <a:buFont typeface="Arial" panose="020B0604020202020204" pitchFamily="34" charset="0"/>
              <a:buChar char="•"/>
            </a:pPr>
            <a:r>
              <a:rPr lang="cs-CZ" dirty="0"/>
              <a:t>Pokud se pachatel dopustil více přestupků nebo mát být vedeno řízení o přestupcích více podezřelých, které spolu souvisejí</a:t>
            </a:r>
          </a:p>
          <a:p>
            <a:pPr lvl="1">
              <a:buFont typeface="Arial" panose="020B0604020202020204" pitchFamily="34" charset="0"/>
              <a:buChar char="•"/>
            </a:pPr>
            <a:r>
              <a:rPr lang="cs-CZ" dirty="0"/>
              <a:t>porušení povinnosti vyskytující se ve stejné oblasti veřejné správy</a:t>
            </a:r>
          </a:p>
          <a:p>
            <a:pPr lvl="1">
              <a:buFont typeface="Arial" panose="020B0604020202020204" pitchFamily="34" charset="0"/>
              <a:buChar char="•"/>
            </a:pPr>
            <a:r>
              <a:rPr lang="cs-CZ" dirty="0"/>
              <a:t>Příslušný je shodný orgán</a:t>
            </a:r>
          </a:p>
        </p:txBody>
      </p:sp>
    </p:spTree>
    <p:extLst>
      <p:ext uri="{BB962C8B-B14F-4D97-AF65-F5344CB8AC3E}">
        <p14:creationId xmlns:p14="http://schemas.microsoft.com/office/powerpoint/2010/main" val="22409912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1774FEA-0388-4A9F-956E-D062E4636A39}"/>
              </a:ext>
            </a:extLst>
          </p:cNvPr>
          <p:cNvSpPr>
            <a:spLocks noGrp="1"/>
          </p:cNvSpPr>
          <p:nvPr>
            <p:ph type="title"/>
          </p:nvPr>
        </p:nvSpPr>
        <p:spPr/>
        <p:txBody>
          <a:bodyPr/>
          <a:lstStyle/>
          <a:p>
            <a:r>
              <a:rPr lang="cs-CZ" b="1" dirty="0">
                <a:solidFill>
                  <a:srgbClr val="0392C8"/>
                </a:solidFill>
              </a:rPr>
              <a:t>Doručování</a:t>
            </a:r>
          </a:p>
        </p:txBody>
      </p:sp>
      <p:sp>
        <p:nvSpPr>
          <p:cNvPr id="3" name="Zástupný symbol pro obsah 2">
            <a:extLst>
              <a:ext uri="{FF2B5EF4-FFF2-40B4-BE49-F238E27FC236}">
                <a16:creationId xmlns:a16="http://schemas.microsoft.com/office/drawing/2014/main" id="{9CE0492B-29DB-4838-90FB-4D92EF8CAB74}"/>
              </a:ext>
            </a:extLst>
          </p:cNvPr>
          <p:cNvSpPr>
            <a:spLocks noGrp="1"/>
          </p:cNvSpPr>
          <p:nvPr>
            <p:ph idx="1"/>
          </p:nvPr>
        </p:nvSpPr>
        <p:spPr/>
        <p:txBody>
          <a:bodyPr>
            <a:normAutofit fontScale="70000" lnSpcReduction="20000"/>
          </a:bodyPr>
          <a:lstStyle/>
          <a:p>
            <a:r>
              <a:rPr lang="cs-CZ" dirty="0"/>
              <a:t>Upraveno § 19 a násl. SŘ</a:t>
            </a:r>
          </a:p>
          <a:p>
            <a:r>
              <a:rPr lang="cs-CZ" dirty="0"/>
              <a:t>Upřednostnění doručování do datové schránky</a:t>
            </a:r>
          </a:p>
          <a:p>
            <a:pPr lvl="1"/>
            <a:r>
              <a:rPr lang="cs-CZ" dirty="0"/>
              <a:t>Pokud nelze, může orgán doručovat sám nebo prostřednictvím poštovních služeb </a:t>
            </a:r>
          </a:p>
          <a:p>
            <a:pPr lvl="1"/>
            <a:r>
              <a:rPr lang="cs-CZ" dirty="0"/>
              <a:t>Na požádání účastníka lze doručovat i na adresu pro doručování nebo elektronickou adresu sdělenou účastníkem – pokud to může přispět k urychlení (může být sděleno i do budoucnosti) - § 19 odst. 4 SŘ</a:t>
            </a:r>
          </a:p>
          <a:p>
            <a:r>
              <a:rPr lang="cs-CZ" dirty="0"/>
              <a:t>V některých případech doručování do vlastních rukou (např. předvolání, rozhodnutí, stanoví-li tak zákon - § 19 odst. 5, 6 SŘ) – na žádost adresáta není nutné</a:t>
            </a:r>
          </a:p>
          <a:p>
            <a:r>
              <a:rPr lang="cs-CZ" dirty="0"/>
              <a:t>Doručuje se zmocněnci (s výjimkou případu, kdy má zastoupený něco osobně vykonat</a:t>
            </a:r>
          </a:p>
          <a:p>
            <a:pPr lvl="1"/>
            <a:r>
              <a:rPr lang="cs-CZ" dirty="0"/>
              <a:t>U přestupků – pokud se nedaří doručovat zmocněnci – doručuje se zastoupenému – poučí se o tom</a:t>
            </a:r>
          </a:p>
          <a:p>
            <a:r>
              <a:rPr lang="cs-CZ" dirty="0"/>
              <a:t>Doručování fikcí – po uplynutí 10 dnů po uložení písemnosti (u správního orgánu nebo obecního úřadu, v provozovně provozovatele poštovních služeb)</a:t>
            </a:r>
          </a:p>
          <a:p>
            <a:pPr lvl="1"/>
            <a:r>
              <a:rPr lang="cs-CZ" dirty="0"/>
              <a:t>Nebyl-li adresát zastižen a není možné doručit jinak</a:t>
            </a:r>
          </a:p>
          <a:p>
            <a:r>
              <a:rPr lang="cs-CZ" dirty="0"/>
              <a:t>Doručování veřejnou vyhláškou – osobám neznámého pobytu nebo sídla nebo osobám, jimž se prokazatelně nedaří doručovat</a:t>
            </a:r>
          </a:p>
          <a:p>
            <a:pPr lvl="1"/>
            <a:r>
              <a:rPr lang="cs-CZ" dirty="0"/>
              <a:t>U přestupků nelze vyvěsit samotnou písemnost</a:t>
            </a:r>
          </a:p>
          <a:p>
            <a:pPr lvl="1"/>
            <a:r>
              <a:rPr lang="cs-CZ" dirty="0"/>
              <a:t>Osobám, kterým se doručuje veřejnou vyhláškou musí být ustanoven opatrovník (§ 32 SŘ)</a:t>
            </a:r>
          </a:p>
          <a:p>
            <a:pPr lvl="1"/>
            <a:endParaRPr lang="cs-CZ" dirty="0"/>
          </a:p>
        </p:txBody>
      </p:sp>
    </p:spTree>
    <p:extLst>
      <p:ext uri="{BB962C8B-B14F-4D97-AF65-F5344CB8AC3E}">
        <p14:creationId xmlns:p14="http://schemas.microsoft.com/office/powerpoint/2010/main" val="41851664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Ústní jednání</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lnSpcReduction="10000"/>
          </a:bodyPr>
          <a:lstStyle/>
          <a:p>
            <a:pPr>
              <a:buFont typeface="Arial" panose="020B0604020202020204" pitchFamily="34" charset="0"/>
              <a:buChar char="•"/>
            </a:pPr>
            <a:r>
              <a:rPr lang="cs-CZ" dirty="0"/>
              <a:t>Není třeba vždy – v některých případech ovšem povinné:</a:t>
            </a:r>
          </a:p>
          <a:p>
            <a:pPr lvl="1">
              <a:buFont typeface="Arial" panose="020B0604020202020204" pitchFamily="34" charset="0"/>
              <a:buChar char="•"/>
            </a:pPr>
            <a:r>
              <a:rPr lang="cs-CZ" dirty="0"/>
              <a:t>Je-li to nezbytné pro zjištění stavu věci</a:t>
            </a:r>
          </a:p>
          <a:p>
            <a:pPr lvl="1">
              <a:buFont typeface="Arial" panose="020B0604020202020204" pitchFamily="34" charset="0"/>
              <a:buChar char="•"/>
            </a:pPr>
            <a:r>
              <a:rPr lang="cs-CZ" dirty="0"/>
              <a:t>Je-li obviněným mladistvý</a:t>
            </a:r>
          </a:p>
          <a:p>
            <a:pPr lvl="1">
              <a:buFont typeface="Arial" panose="020B0604020202020204" pitchFamily="34" charset="0"/>
              <a:buChar char="•"/>
            </a:pPr>
            <a:r>
              <a:rPr lang="cs-CZ" dirty="0"/>
              <a:t>Na požádání obviněného – je-li to nezbytné k uplatnění práv</a:t>
            </a:r>
          </a:p>
          <a:p>
            <a:pPr lvl="1">
              <a:buFont typeface="Arial" panose="020B0604020202020204" pitchFamily="34" charset="0"/>
              <a:buChar char="•"/>
            </a:pPr>
            <a:r>
              <a:rPr lang="cs-CZ" dirty="0"/>
              <a:t>Na požádání poškozeného – je-li třeba k rozhodnutí o nároku na náhradu škody nebo vydání bezdůvodného obohacení (nelze uplatňovat nemajetkovou újmu)</a:t>
            </a:r>
          </a:p>
          <a:p>
            <a:pPr>
              <a:buFont typeface="Arial" panose="020B0604020202020204" pitchFamily="34" charset="0"/>
              <a:buChar char="•"/>
            </a:pPr>
            <a:r>
              <a:rPr lang="cs-CZ" dirty="0"/>
              <a:t>Je třeba poučit o tomto právu žádat ústní jednání (obviněného i poškozeného) </a:t>
            </a:r>
          </a:p>
          <a:p>
            <a:pPr>
              <a:buFont typeface="Arial" panose="020B0604020202020204" pitchFamily="34" charset="0"/>
              <a:buChar char="•"/>
            </a:pPr>
            <a:r>
              <a:rPr lang="cs-CZ" dirty="0"/>
              <a:t>Lze konat bez účasti obviněného </a:t>
            </a:r>
          </a:p>
          <a:p>
            <a:pPr lvl="1">
              <a:buFont typeface="Arial" panose="020B0604020202020204" pitchFamily="34" charset="0"/>
              <a:buChar char="•"/>
            </a:pPr>
            <a:r>
              <a:rPr lang="cs-CZ" dirty="0"/>
              <a:t>Pokud obviněný souhlasí nebo se nedostaví bez omluvy</a:t>
            </a:r>
          </a:p>
        </p:txBody>
      </p:sp>
    </p:spTree>
    <p:extLst>
      <p:ext uri="{BB962C8B-B14F-4D97-AF65-F5344CB8AC3E}">
        <p14:creationId xmlns:p14="http://schemas.microsoft.com/office/powerpoint/2010/main" val="35086867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Dokazování</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fontScale="92500" lnSpcReduction="10000"/>
          </a:bodyPr>
          <a:lstStyle/>
          <a:p>
            <a:pPr>
              <a:buFont typeface="Arial" panose="020B0604020202020204" pitchFamily="34" charset="0"/>
              <a:buChar char="•"/>
            </a:pPr>
            <a:r>
              <a:rPr lang="cs-CZ" dirty="0"/>
              <a:t>Správní orgán provede vždy výslech obviněného, je-li to nezbytné k uplatnění práv obviněného</a:t>
            </a:r>
          </a:p>
          <a:p>
            <a:pPr lvl="1">
              <a:buFont typeface="Arial" panose="020B0604020202020204" pitchFamily="34" charset="0"/>
              <a:buChar char="•"/>
            </a:pPr>
            <a:r>
              <a:rPr lang="cs-CZ" dirty="0"/>
              <a:t>Obviněného k výpovědi nelze nutit (právo nevypovídat)</a:t>
            </a:r>
          </a:p>
          <a:p>
            <a:pPr>
              <a:buFont typeface="Arial" panose="020B0604020202020204" pitchFamily="34" charset="0"/>
              <a:buChar char="•"/>
            </a:pPr>
            <a:r>
              <a:rPr lang="cs-CZ" dirty="0"/>
              <a:t>Právo klást otázky mají účastníci řízení sobě navzájem, svědkům a znalcům</a:t>
            </a:r>
          </a:p>
          <a:p>
            <a:pPr lvl="1">
              <a:buFont typeface="Arial" panose="020B0604020202020204" pitchFamily="34" charset="0"/>
              <a:buChar char="•"/>
            </a:pPr>
            <a:r>
              <a:rPr lang="cs-CZ" dirty="0"/>
              <a:t>Dotazovaná osoba má právo odepřít odpověď za stejných podmínek jako svědek</a:t>
            </a:r>
          </a:p>
          <a:p>
            <a:pPr lvl="1">
              <a:buFont typeface="Arial" panose="020B0604020202020204" pitchFamily="34" charset="0"/>
              <a:buChar char="•"/>
            </a:pPr>
            <a:r>
              <a:rPr lang="cs-CZ" dirty="0"/>
              <a:t>Dále má právo klást otázky osoba přímo postižená spácháním přestupku (jestliže dala souhlas, zákonný zástupce/opatrovník nezletilého, OSPOD)</a:t>
            </a:r>
          </a:p>
          <a:p>
            <a:pPr>
              <a:buFont typeface="Arial" panose="020B0604020202020204" pitchFamily="34" charset="0"/>
              <a:buChar char="•"/>
            </a:pPr>
            <a:r>
              <a:rPr lang="cs-CZ" dirty="0"/>
              <a:t>Jinak správní orgán provádí všechny důkazy, které mohou objasnit stav věci a jsou získány a provedeny dle právních předpisů</a:t>
            </a:r>
          </a:p>
          <a:p>
            <a:pPr>
              <a:buFont typeface="Arial" panose="020B0604020202020204" pitchFamily="34" charset="0"/>
              <a:buChar char="•"/>
            </a:pPr>
            <a:r>
              <a:rPr lang="cs-CZ" dirty="0"/>
              <a:t>Jediným podkladem pro rozhodnutí může být také protokol o kontrole, se kterým se obviněný již seznámil při vyhotovování – není nutné obviněného vyzývat, aby se vyjádřil k takovému podkladu</a:t>
            </a:r>
          </a:p>
        </p:txBody>
      </p:sp>
    </p:spTree>
    <p:extLst>
      <p:ext uri="{BB962C8B-B14F-4D97-AF65-F5344CB8AC3E}">
        <p14:creationId xmlns:p14="http://schemas.microsoft.com/office/powerpoint/2010/main" val="38812904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endParaRPr lang="cs-CZ" b="1" dirty="0">
              <a:solidFill>
                <a:srgbClr val="0392C8"/>
              </a:solidFill>
            </a:endParaRPr>
          </a:p>
        </p:txBody>
      </p:sp>
      <p:pic>
        <p:nvPicPr>
          <p:cNvPr id="4" name="Zástupný symbol pro obsah 3">
            <a:extLst>
              <a:ext uri="{FF2B5EF4-FFF2-40B4-BE49-F238E27FC236}">
                <a16:creationId xmlns:a16="http://schemas.microsoft.com/office/drawing/2014/main" id="{112C9533-D3C3-4822-9013-4B3830003B5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8200" y="0"/>
            <a:ext cx="4848300" cy="6858000"/>
          </a:xfrm>
        </p:spPr>
      </p:pic>
      <p:pic>
        <p:nvPicPr>
          <p:cNvPr id="7" name="Obrázek 6">
            <a:extLst>
              <a:ext uri="{FF2B5EF4-FFF2-40B4-BE49-F238E27FC236}">
                <a16:creationId xmlns:a16="http://schemas.microsoft.com/office/drawing/2014/main" id="{F4BA5928-0CB5-4F59-B067-C9A8706F44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13025" y="0"/>
            <a:ext cx="4848301" cy="6858000"/>
          </a:xfrm>
          <a:prstGeom prst="rect">
            <a:avLst/>
          </a:prstGeom>
        </p:spPr>
      </p:pic>
    </p:spTree>
    <p:extLst>
      <p:ext uri="{BB962C8B-B14F-4D97-AF65-F5344CB8AC3E}">
        <p14:creationId xmlns:p14="http://schemas.microsoft.com/office/powerpoint/2010/main" val="6488258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Přerušení řízení – podle SŘ</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lnSpcReduction="10000"/>
          </a:bodyPr>
          <a:lstStyle/>
          <a:p>
            <a:r>
              <a:rPr lang="cs-CZ" dirty="0"/>
              <a:t>Po dobu přerušení řízení neběží lhůty k provádění úkonů v řízení</a:t>
            </a:r>
          </a:p>
          <a:p>
            <a:r>
              <a:rPr lang="cs-CZ" dirty="0"/>
              <a:t>Po dobu přerušení činí správní orgán a účastníci úkony, které jsou zapotřebí k odstranění důvodů přerušení</a:t>
            </a:r>
          </a:p>
          <a:p>
            <a:r>
              <a:rPr lang="cs-CZ" dirty="0"/>
              <a:t>Přerušit řízení lze:</a:t>
            </a:r>
          </a:p>
          <a:p>
            <a:pPr lvl="1"/>
            <a:r>
              <a:rPr lang="cs-CZ" dirty="0"/>
              <a:t>Současně s výzvou k odstranění nedostatku žádosti</a:t>
            </a:r>
          </a:p>
          <a:p>
            <a:pPr lvl="1"/>
            <a:r>
              <a:rPr lang="cs-CZ" dirty="0"/>
              <a:t>Současně s výzvou k zaplacení správního poplatku</a:t>
            </a:r>
          </a:p>
          <a:p>
            <a:pPr lvl="1"/>
            <a:r>
              <a:rPr lang="cs-CZ" dirty="0"/>
              <a:t>Probíhá-li řízení o předběžné otázce nebo dal správní orgán k takovému řízení podnět, výzvu nebo úkon</a:t>
            </a:r>
          </a:p>
          <a:p>
            <a:pPr lvl="1"/>
            <a:r>
              <a:rPr lang="cs-CZ" dirty="0"/>
              <a:t>Do doby ustanovení opatrovníka</a:t>
            </a:r>
          </a:p>
          <a:p>
            <a:pPr lvl="1"/>
            <a:r>
              <a:rPr lang="cs-CZ" dirty="0"/>
              <a:t>I další důvody stanovené zákonem – např. žádost žadatele či účastníka řízení</a:t>
            </a:r>
          </a:p>
          <a:p>
            <a:r>
              <a:rPr lang="cs-CZ" dirty="0"/>
              <a:t>Jakmile překážka odpadne správní orgán pokračuje v řízení</a:t>
            </a:r>
          </a:p>
        </p:txBody>
      </p:sp>
    </p:spTree>
    <p:extLst>
      <p:ext uri="{BB962C8B-B14F-4D97-AF65-F5344CB8AC3E}">
        <p14:creationId xmlns:p14="http://schemas.microsoft.com/office/powerpoint/2010/main" val="24496256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Přerušení řízení </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a:bodyPr>
          <a:lstStyle/>
          <a:p>
            <a:pPr>
              <a:buFont typeface="Arial" panose="020B0604020202020204" pitchFamily="34" charset="0"/>
              <a:buChar char="•"/>
            </a:pPr>
            <a:r>
              <a:rPr lang="cs-CZ" dirty="0"/>
              <a:t>Oproti SŘ další důvody:</a:t>
            </a:r>
          </a:p>
          <a:p>
            <a:pPr lvl="1">
              <a:buFont typeface="Arial" panose="020B0604020202020204" pitchFamily="34" charset="0"/>
              <a:buChar char="•"/>
            </a:pPr>
            <a:r>
              <a:rPr lang="cs-CZ" dirty="0"/>
              <a:t>Povinně:</a:t>
            </a:r>
          </a:p>
          <a:p>
            <a:pPr lvl="2">
              <a:buFont typeface="Arial" panose="020B0604020202020204" pitchFamily="34" charset="0"/>
              <a:buChar char="•"/>
            </a:pPr>
            <a:r>
              <a:rPr lang="cs-CZ" dirty="0"/>
              <a:t>pokud je podána kasační stížnost v téže věci</a:t>
            </a:r>
          </a:p>
          <a:p>
            <a:pPr lvl="1">
              <a:buFont typeface="Arial" panose="020B0604020202020204" pitchFamily="34" charset="0"/>
              <a:buChar char="•"/>
            </a:pPr>
            <a:r>
              <a:rPr lang="cs-CZ" dirty="0"/>
              <a:t>Možnost:</a:t>
            </a:r>
          </a:p>
          <a:p>
            <a:pPr lvl="2">
              <a:buFont typeface="Arial" panose="020B0604020202020204" pitchFamily="34" charset="0"/>
              <a:buChar char="•"/>
            </a:pPr>
            <a:r>
              <a:rPr lang="cs-CZ" dirty="0"/>
              <a:t>Pokud se objeví přechodná duševní porucha</a:t>
            </a:r>
          </a:p>
          <a:p>
            <a:pPr lvl="2">
              <a:buFont typeface="Arial" panose="020B0604020202020204" pitchFamily="34" charset="0"/>
              <a:buChar char="•"/>
            </a:pPr>
            <a:r>
              <a:rPr lang="cs-CZ" dirty="0"/>
              <a:t>Lze očekávat uložení trestu za jiný skutek v trestním řízení, přičemž trest za přestupek je bezvýznamný oproti tomuto trestu</a:t>
            </a:r>
          </a:p>
        </p:txBody>
      </p:sp>
    </p:spTree>
    <p:extLst>
      <p:ext uri="{BB962C8B-B14F-4D97-AF65-F5344CB8AC3E}">
        <p14:creationId xmlns:p14="http://schemas.microsoft.com/office/powerpoint/2010/main" val="28030100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endParaRPr lang="cs-CZ" b="1" dirty="0">
              <a:solidFill>
                <a:srgbClr val="0392C8"/>
              </a:solidFill>
            </a:endParaRPr>
          </a:p>
        </p:txBody>
      </p:sp>
      <p:pic>
        <p:nvPicPr>
          <p:cNvPr id="4" name="Zástupný symbol pro obsah 3">
            <a:extLst>
              <a:ext uri="{FF2B5EF4-FFF2-40B4-BE49-F238E27FC236}">
                <a16:creationId xmlns:a16="http://schemas.microsoft.com/office/drawing/2014/main" id="{6360906E-B093-46FD-8A77-0B41E6D6226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555604" y="0"/>
            <a:ext cx="5080791" cy="7186863"/>
          </a:xfrm>
        </p:spPr>
      </p:pic>
    </p:spTree>
    <p:extLst>
      <p:ext uri="{BB962C8B-B14F-4D97-AF65-F5344CB8AC3E}">
        <p14:creationId xmlns:p14="http://schemas.microsoft.com/office/powerpoint/2010/main" val="10708076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Zastavení řízení</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fontScale="92500" lnSpcReduction="20000"/>
          </a:bodyPr>
          <a:lstStyle/>
          <a:p>
            <a:pPr>
              <a:buFont typeface="Arial" panose="020B0604020202020204" pitchFamily="34" charset="0"/>
              <a:buChar char="•"/>
            </a:pPr>
            <a:r>
              <a:rPr lang="cs-CZ" dirty="0"/>
              <a:t>§ 86 zákona o odpovědnosti za přestupky vymezuje důvody, pro které nutné řízení zastavit, např.:</a:t>
            </a:r>
          </a:p>
          <a:p>
            <a:pPr lvl="1"/>
            <a:r>
              <a:rPr lang="cs-CZ" dirty="0"/>
              <a:t>Skutek nespáchal obviněný</a:t>
            </a:r>
          </a:p>
          <a:p>
            <a:pPr lvl="1"/>
            <a:r>
              <a:rPr lang="cs-CZ" dirty="0"/>
              <a:t>Skutek není přestupkem</a:t>
            </a:r>
          </a:p>
          <a:p>
            <a:pPr lvl="1"/>
            <a:r>
              <a:rPr lang="cs-CZ" dirty="0"/>
              <a:t>Spáchání skutku nebylo prokázáno</a:t>
            </a:r>
          </a:p>
          <a:p>
            <a:pPr lvl="1"/>
            <a:r>
              <a:rPr lang="cs-CZ" dirty="0"/>
              <a:t>Odpovědnost za přestupek zanikla</a:t>
            </a:r>
          </a:p>
          <a:p>
            <a:pPr lvl="1"/>
            <a:r>
              <a:rPr lang="cs-CZ" dirty="0"/>
              <a:t>Obviněný zemřel</a:t>
            </a:r>
          </a:p>
          <a:p>
            <a:pPr lvl="1"/>
            <a:r>
              <a:rPr lang="cs-CZ" dirty="0"/>
              <a:t>O skutku již bylo pravomocně rozhodnuto správním orgánem nebo orgánem činným v trestním řízení</a:t>
            </a:r>
          </a:p>
          <a:p>
            <a:pPr lvl="1"/>
            <a:r>
              <a:rPr lang="cs-CZ" dirty="0" err="1"/>
              <a:t>Litispedence</a:t>
            </a:r>
            <a:r>
              <a:rPr lang="cs-CZ" dirty="0"/>
              <a:t> a res </a:t>
            </a:r>
            <a:r>
              <a:rPr lang="cs-CZ" dirty="0" err="1"/>
              <a:t>iudicata</a:t>
            </a:r>
            <a:endParaRPr lang="cs-CZ" dirty="0"/>
          </a:p>
          <a:p>
            <a:pPr marL="457200" lvl="1" indent="0">
              <a:buNone/>
            </a:pPr>
            <a:r>
              <a:rPr lang="cs-CZ" dirty="0"/>
              <a:t>a další</a:t>
            </a:r>
          </a:p>
          <a:p>
            <a:r>
              <a:rPr lang="cs-CZ" dirty="0"/>
              <a:t>Řízení může být zastaveno:</a:t>
            </a:r>
          </a:p>
          <a:p>
            <a:pPr lvl="1"/>
            <a:r>
              <a:rPr lang="cs-CZ" dirty="0"/>
              <a:t>Jestliže správní trest je bezvýznamný vedle trestu, který byl obviněnému uložen za jiný skutek v trestním řízení</a:t>
            </a:r>
          </a:p>
          <a:p>
            <a:pPr>
              <a:buFont typeface="Arial" panose="020B0604020202020204" pitchFamily="34" charset="0"/>
              <a:buChar char="•"/>
            </a:pPr>
            <a:endParaRPr lang="cs-CZ" dirty="0"/>
          </a:p>
        </p:txBody>
      </p:sp>
    </p:spTree>
    <p:extLst>
      <p:ext uri="{BB962C8B-B14F-4D97-AF65-F5344CB8AC3E}">
        <p14:creationId xmlns:p14="http://schemas.microsoft.com/office/powerpoint/2010/main" val="20829257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Zastavení řízení</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a:bodyPr>
          <a:lstStyle/>
          <a:p>
            <a:pPr>
              <a:buFont typeface="Arial" panose="020B0604020202020204" pitchFamily="34" charset="0"/>
              <a:buChar char="•"/>
            </a:pPr>
            <a:r>
              <a:rPr lang="cs-CZ" dirty="0"/>
              <a:t>Může založit překážku řízení podle § 77</a:t>
            </a:r>
          </a:p>
          <a:p>
            <a:pPr lvl="1"/>
            <a:r>
              <a:rPr lang="cs-CZ" dirty="0"/>
              <a:t>Skutek se nestal, nespáchal jej obviněný, spáchání skutku se nepodařilo prokázat, je trestným činem, není přestupkem, trestní stíhání bylo podmíněně zastaveno a další</a:t>
            </a:r>
          </a:p>
          <a:p>
            <a:r>
              <a:rPr lang="cs-CZ" dirty="0"/>
              <a:t>Pokud osoba přestane požívat imunit – řízení se zahájí (pokud není jiný důvod zastavení)</a:t>
            </a:r>
          </a:p>
          <a:p>
            <a:r>
              <a:rPr lang="cs-CZ" dirty="0"/>
              <a:t>Usnesení o zastavení kvůli nedostatku věku se oznamuje </a:t>
            </a:r>
            <a:r>
              <a:rPr lang="cs-CZ" dirty="0" err="1"/>
              <a:t>OSPODu</a:t>
            </a:r>
            <a:r>
              <a:rPr lang="cs-CZ" dirty="0"/>
              <a:t> a zákonnému zástupci (opatrovníkovi) + informace které v souvislosti se skutkem zjistil</a:t>
            </a:r>
          </a:p>
          <a:p>
            <a:pPr marL="0" indent="0">
              <a:buNone/>
            </a:pPr>
            <a:endParaRPr lang="cs-CZ" dirty="0"/>
          </a:p>
        </p:txBody>
      </p:sp>
    </p:spTree>
    <p:extLst>
      <p:ext uri="{BB962C8B-B14F-4D97-AF65-F5344CB8AC3E}">
        <p14:creationId xmlns:p14="http://schemas.microsoft.com/office/powerpoint/2010/main" val="6424722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endParaRPr lang="cs-CZ" b="1" dirty="0">
              <a:solidFill>
                <a:srgbClr val="0392C8"/>
              </a:solidFill>
            </a:endParaRPr>
          </a:p>
        </p:txBody>
      </p:sp>
      <p:pic>
        <p:nvPicPr>
          <p:cNvPr id="4" name="Zástupný symbol pro obsah 3">
            <a:extLst>
              <a:ext uri="{FF2B5EF4-FFF2-40B4-BE49-F238E27FC236}">
                <a16:creationId xmlns:a16="http://schemas.microsoft.com/office/drawing/2014/main" id="{1EACDB67-2150-4A20-8099-CCA777D6F63F}"/>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555604" y="0"/>
            <a:ext cx="5080791" cy="7186863"/>
          </a:xfrm>
        </p:spPr>
      </p:pic>
    </p:spTree>
    <p:extLst>
      <p:ext uri="{BB962C8B-B14F-4D97-AF65-F5344CB8AC3E}">
        <p14:creationId xmlns:p14="http://schemas.microsoft.com/office/powerpoint/2010/main" val="12060683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Rozhodnutí o přestupku</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a:bodyPr>
          <a:lstStyle/>
          <a:p>
            <a:pPr>
              <a:buFont typeface="Arial" panose="020B0604020202020204" pitchFamily="34" charset="0"/>
              <a:buChar char="•"/>
            </a:pPr>
            <a:r>
              <a:rPr lang="cs-CZ" dirty="0"/>
              <a:t>Je třeba aby rozhodnutí mělo náležitosti podle SŘ + navíc náležitosti uvedené v § 93 zákona o odpovědnosti za přestupky, např.</a:t>
            </a:r>
          </a:p>
          <a:p>
            <a:pPr lvl="1">
              <a:buFont typeface="Arial" panose="020B0604020202020204" pitchFamily="34" charset="0"/>
              <a:buChar char="•"/>
            </a:pPr>
            <a:r>
              <a:rPr lang="cs-CZ" dirty="0"/>
              <a:t>Popis skutku, označení místa, času a způsobu spáchání, právní kvalifikace skutku, vyslovení viny, forma zavinění, druh a výměra trestu, výrok o náhradě škody,…</a:t>
            </a:r>
          </a:p>
          <a:p>
            <a:pPr>
              <a:buFont typeface="Arial" panose="020B0604020202020204" pitchFamily="34" charset="0"/>
              <a:buChar char="•"/>
            </a:pPr>
            <a:r>
              <a:rPr lang="cs-CZ" dirty="0"/>
              <a:t>Lze rozhodnout i pomocí schválení dohody o narovnání - § 87 zákona o odpovědnosti za přestupky</a:t>
            </a:r>
          </a:p>
          <a:p>
            <a:pPr lvl="1">
              <a:buFont typeface="Arial" panose="020B0604020202020204" pitchFamily="34" charset="0"/>
              <a:buChar char="•"/>
            </a:pPr>
            <a:r>
              <a:rPr lang="cs-CZ" dirty="0"/>
              <a:t>Dohoda mezi obviněným a poškozeným</a:t>
            </a:r>
          </a:p>
          <a:p>
            <a:pPr lvl="1">
              <a:buFont typeface="Arial" panose="020B0604020202020204" pitchFamily="34" charset="0"/>
              <a:buChar char="•"/>
            </a:pPr>
            <a:r>
              <a:rPr lang="cs-CZ" dirty="0"/>
              <a:t>Pokud není v rozporu s veřejným zájmem, přiznání obviněného, nahrazení škody, složení částky na veřejně prospěšné účely</a:t>
            </a:r>
          </a:p>
          <a:p>
            <a:pPr lvl="1">
              <a:buFont typeface="Arial" panose="020B0604020202020204" pitchFamily="34" charset="0"/>
              <a:buChar char="•"/>
            </a:pPr>
            <a:r>
              <a:rPr lang="cs-CZ" dirty="0"/>
              <a:t>Právní mocí rozhodnutí řízení končí</a:t>
            </a:r>
          </a:p>
          <a:p>
            <a:pPr lvl="1">
              <a:buFont typeface="Arial" panose="020B0604020202020204" pitchFamily="34" charset="0"/>
              <a:buChar char="•"/>
            </a:pPr>
            <a:endParaRPr lang="cs-CZ" dirty="0"/>
          </a:p>
        </p:txBody>
      </p:sp>
    </p:spTree>
    <p:extLst>
      <p:ext uri="{BB962C8B-B14F-4D97-AF65-F5344CB8AC3E}">
        <p14:creationId xmlns:p14="http://schemas.microsoft.com/office/powerpoint/2010/main" val="36456635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endParaRPr lang="cs-CZ" b="1" dirty="0">
              <a:solidFill>
                <a:srgbClr val="0392C8"/>
              </a:solidFill>
            </a:endParaRPr>
          </a:p>
        </p:txBody>
      </p:sp>
      <p:pic>
        <p:nvPicPr>
          <p:cNvPr id="4" name="Zástupný symbol pro obsah 3">
            <a:extLst>
              <a:ext uri="{FF2B5EF4-FFF2-40B4-BE49-F238E27FC236}">
                <a16:creationId xmlns:a16="http://schemas.microsoft.com/office/drawing/2014/main" id="{FCE7E59B-0A56-48FB-BAFE-BBA72A4E107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8200" y="0"/>
            <a:ext cx="4848300" cy="6858000"/>
          </a:xfrm>
        </p:spPr>
      </p:pic>
      <p:pic>
        <p:nvPicPr>
          <p:cNvPr id="7" name="Obrázek 6">
            <a:extLst>
              <a:ext uri="{FF2B5EF4-FFF2-40B4-BE49-F238E27FC236}">
                <a16:creationId xmlns:a16="http://schemas.microsoft.com/office/drawing/2014/main" id="{10005BFF-8996-48F5-BEFC-68883C42F5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05499" y="0"/>
            <a:ext cx="4848301" cy="6858000"/>
          </a:xfrm>
          <a:prstGeom prst="rect">
            <a:avLst/>
          </a:prstGeom>
        </p:spPr>
      </p:pic>
    </p:spTree>
    <p:extLst>
      <p:ext uri="{BB962C8B-B14F-4D97-AF65-F5344CB8AC3E}">
        <p14:creationId xmlns:p14="http://schemas.microsoft.com/office/powerpoint/2010/main" val="23548631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Rozhodnutí o přestupku - příkaz</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fontScale="85000" lnSpcReduction="20000"/>
          </a:bodyPr>
          <a:lstStyle/>
          <a:p>
            <a:pPr>
              <a:buFont typeface="Arial" panose="020B0604020202020204" pitchFamily="34" charset="0"/>
              <a:buChar char="•"/>
            </a:pPr>
            <a:r>
              <a:rPr lang="cs-CZ" dirty="0"/>
              <a:t>Správní orgán může rozhodnout i příkazem</a:t>
            </a:r>
          </a:p>
          <a:p>
            <a:pPr>
              <a:buFont typeface="Arial" panose="020B0604020202020204" pitchFamily="34" charset="0"/>
              <a:buChar char="•"/>
            </a:pPr>
            <a:r>
              <a:rPr lang="cs-CZ" dirty="0"/>
              <a:t>Lze uložit trest napomenutí, zákazu činnosti, pokuty, propadnutí věci nebo náhradní hodnoty</a:t>
            </a:r>
          </a:p>
          <a:p>
            <a:r>
              <a:rPr lang="cs-CZ" dirty="0"/>
              <a:t>Příkazem nelze rozhodnout:</a:t>
            </a:r>
          </a:p>
          <a:p>
            <a:r>
              <a:rPr lang="cs-CZ" b="1" dirty="0"/>
              <a:t>a)</a:t>
            </a:r>
            <a:r>
              <a:rPr lang="cs-CZ" dirty="0"/>
              <a:t> v řízení zahájeném se souhlasem osoby přímo postižené spácháním přestupku,</a:t>
            </a:r>
          </a:p>
          <a:p>
            <a:r>
              <a:rPr lang="cs-CZ" b="1" dirty="0"/>
              <a:t>b)</a:t>
            </a:r>
            <a:r>
              <a:rPr lang="cs-CZ" dirty="0"/>
              <a:t> o nároku na náhradu škody nebo nároku na vydání bezdůvodného obohacení, nebo</a:t>
            </a:r>
          </a:p>
          <a:p>
            <a:r>
              <a:rPr lang="cs-CZ" b="1" dirty="0"/>
              <a:t>c)</a:t>
            </a:r>
            <a:r>
              <a:rPr lang="cs-CZ" dirty="0"/>
              <a:t> má-li být uložen správní trest mladistvému, vyjma správního trestu pokuty ukládaného příkazem na místě, nebo osobě s omezenou svéprávností.</a:t>
            </a:r>
          </a:p>
          <a:p>
            <a:pPr>
              <a:buFont typeface="Arial" panose="020B0604020202020204" pitchFamily="34" charset="0"/>
              <a:buChar char="•"/>
            </a:pPr>
            <a:r>
              <a:rPr lang="cs-CZ" dirty="0"/>
              <a:t>Bude-li příkaz prvním úkonem řízení, tak se jím zahajuje a zároveň končí</a:t>
            </a:r>
          </a:p>
          <a:p>
            <a:pPr>
              <a:buFont typeface="Arial" panose="020B0604020202020204" pitchFamily="34" charset="0"/>
              <a:buChar char="•"/>
            </a:pPr>
            <a:r>
              <a:rPr lang="cs-CZ" dirty="0"/>
              <a:t>Pokud byl proti příkazu podán odpor nelze obviněnému uložit jiný druh trestu ( s výjimkou napomenutí) nebo vyšší výměru správního trestu (pokud nebude změněna právní kvalifikace) </a:t>
            </a:r>
          </a:p>
          <a:p>
            <a:pPr lvl="1">
              <a:buFont typeface="Arial" panose="020B0604020202020204" pitchFamily="34" charset="0"/>
              <a:buChar char="•"/>
            </a:pPr>
            <a:endParaRPr lang="cs-CZ" dirty="0"/>
          </a:p>
        </p:txBody>
      </p:sp>
    </p:spTree>
    <p:extLst>
      <p:ext uri="{BB962C8B-B14F-4D97-AF65-F5344CB8AC3E}">
        <p14:creationId xmlns:p14="http://schemas.microsoft.com/office/powerpoint/2010/main" val="5087655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endParaRPr lang="cs-CZ" b="1" dirty="0">
              <a:solidFill>
                <a:srgbClr val="0392C8"/>
              </a:solidFill>
            </a:endParaRPr>
          </a:p>
        </p:txBody>
      </p:sp>
      <p:pic>
        <p:nvPicPr>
          <p:cNvPr id="4" name="Zástupný symbol pro obsah 3">
            <a:extLst>
              <a:ext uri="{FF2B5EF4-FFF2-40B4-BE49-F238E27FC236}">
                <a16:creationId xmlns:a16="http://schemas.microsoft.com/office/drawing/2014/main" id="{9CF39753-DAC4-49B1-A1D5-3A0D60E2464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8200" y="0"/>
            <a:ext cx="5018416" cy="7098632"/>
          </a:xfrm>
        </p:spPr>
      </p:pic>
      <p:pic>
        <p:nvPicPr>
          <p:cNvPr id="7" name="Obrázek 6">
            <a:extLst>
              <a:ext uri="{FF2B5EF4-FFF2-40B4-BE49-F238E27FC236}">
                <a16:creationId xmlns:a16="http://schemas.microsoft.com/office/drawing/2014/main" id="{9B70B9DC-1F17-43C7-9EA7-AA67952E06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5386" y="0"/>
            <a:ext cx="5018417" cy="7098632"/>
          </a:xfrm>
          <a:prstGeom prst="rect">
            <a:avLst/>
          </a:prstGeom>
        </p:spPr>
      </p:pic>
    </p:spTree>
    <p:extLst>
      <p:ext uri="{BB962C8B-B14F-4D97-AF65-F5344CB8AC3E}">
        <p14:creationId xmlns:p14="http://schemas.microsoft.com/office/powerpoint/2010/main" val="27349042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Rozhodnutí o přestupku – příkaz na místě</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a:bodyPr>
          <a:lstStyle/>
          <a:p>
            <a:pPr>
              <a:buFont typeface="Arial" panose="020B0604020202020204" pitchFamily="34" charset="0"/>
              <a:buChar char="•"/>
            </a:pPr>
            <a:r>
              <a:rPr lang="cs-CZ" dirty="0"/>
              <a:t>Pokud obviněný souhlasí se zjištěným stavem věci, s kvalifikací skutku, s uložením pokuty a její výší a s vydáním příkazového bloku lze rozhodnout příkazem na místě</a:t>
            </a:r>
          </a:p>
          <a:p>
            <a:pPr>
              <a:buFont typeface="Arial" panose="020B0604020202020204" pitchFamily="34" charset="0"/>
              <a:buChar char="•"/>
            </a:pPr>
            <a:r>
              <a:rPr lang="cs-CZ" dirty="0"/>
              <a:t>Maximální pokuta 10.000,- Kč</a:t>
            </a:r>
          </a:p>
          <a:p>
            <a:pPr>
              <a:buFont typeface="Arial" panose="020B0604020202020204" pitchFamily="34" charset="0"/>
              <a:buChar char="•"/>
            </a:pPr>
            <a:r>
              <a:rPr lang="cs-CZ" dirty="0"/>
              <a:t>Může udělit i strážník obecní policie za přestupek, jehož projednání je v působnosti obce</a:t>
            </a:r>
          </a:p>
          <a:p>
            <a:pPr>
              <a:buFont typeface="Arial" panose="020B0604020202020204" pitchFamily="34" charset="0"/>
              <a:buChar char="•"/>
            </a:pPr>
            <a:r>
              <a:rPr lang="cs-CZ" dirty="0"/>
              <a:t>Nelze, pokud je ukládán zákaz činnosti</a:t>
            </a:r>
          </a:p>
          <a:p>
            <a:pPr>
              <a:buFont typeface="Arial" panose="020B0604020202020204" pitchFamily="34" charset="0"/>
              <a:buChar char="•"/>
            </a:pPr>
            <a:r>
              <a:rPr lang="cs-CZ" dirty="0"/>
              <a:t>Lze jen u pokut/peněžitých záruk</a:t>
            </a:r>
          </a:p>
          <a:p>
            <a:pPr lvl="1">
              <a:buFont typeface="Arial" panose="020B0604020202020204" pitchFamily="34" charset="0"/>
              <a:buChar char="•"/>
            </a:pPr>
            <a:endParaRPr lang="cs-CZ" dirty="0"/>
          </a:p>
        </p:txBody>
      </p:sp>
    </p:spTree>
    <p:extLst>
      <p:ext uri="{BB962C8B-B14F-4D97-AF65-F5344CB8AC3E}">
        <p14:creationId xmlns:p14="http://schemas.microsoft.com/office/powerpoint/2010/main" val="31313297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endParaRPr lang="cs-CZ" b="1" dirty="0">
              <a:solidFill>
                <a:srgbClr val="0392C8"/>
              </a:solidFill>
            </a:endParaRPr>
          </a:p>
        </p:txBody>
      </p:sp>
      <p:pic>
        <p:nvPicPr>
          <p:cNvPr id="4" name="Zástupný symbol pro obsah 3">
            <a:extLst>
              <a:ext uri="{FF2B5EF4-FFF2-40B4-BE49-F238E27FC236}">
                <a16:creationId xmlns:a16="http://schemas.microsoft.com/office/drawing/2014/main" id="{8C01AF00-4725-4256-B129-E7BF40A918C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923719" y="365125"/>
            <a:ext cx="8344561" cy="5881570"/>
          </a:xfrm>
        </p:spPr>
      </p:pic>
    </p:spTree>
    <p:extLst>
      <p:ext uri="{BB962C8B-B14F-4D97-AF65-F5344CB8AC3E}">
        <p14:creationId xmlns:p14="http://schemas.microsoft.com/office/powerpoint/2010/main" val="14141132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Odvolací řízení</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lnSpcReduction="10000"/>
          </a:bodyPr>
          <a:lstStyle/>
          <a:p>
            <a:pPr>
              <a:buFont typeface="Arial" panose="020B0604020202020204" pitchFamily="34" charset="0"/>
              <a:buChar char="•"/>
            </a:pPr>
            <a:r>
              <a:rPr lang="cs-CZ" dirty="0"/>
              <a:t>Vždy odkladný účinek</a:t>
            </a:r>
          </a:p>
          <a:p>
            <a:pPr>
              <a:buFont typeface="Arial" panose="020B0604020202020204" pitchFamily="34" charset="0"/>
              <a:buChar char="•"/>
            </a:pPr>
            <a:r>
              <a:rPr lang="cs-CZ" dirty="0"/>
              <a:t>Napadené rozhodnutí se přezkoumává v celém rozsahu – též správnost rozhodnutí – bez ohledu na námitky uvedené v odvolání</a:t>
            </a:r>
          </a:p>
          <a:p>
            <a:pPr>
              <a:buFont typeface="Arial" panose="020B0604020202020204" pitchFamily="34" charset="0"/>
              <a:buChar char="•"/>
            </a:pPr>
            <a:r>
              <a:rPr lang="cs-CZ" dirty="0"/>
              <a:t>Podat mohou:</a:t>
            </a:r>
          </a:p>
          <a:p>
            <a:pPr lvl="1"/>
            <a:r>
              <a:rPr lang="cs-CZ" dirty="0"/>
              <a:t>Obviněný – v plném rozsahu (za mladistvého – zákonný zástupce, OSPOD)</a:t>
            </a:r>
          </a:p>
          <a:p>
            <a:pPr lvl="1"/>
            <a:r>
              <a:rPr lang="cs-CZ" dirty="0"/>
              <a:t>Poškozený – proti výroku o nároku na náhradu škody/vydání bezdůvodného obohacení</a:t>
            </a:r>
          </a:p>
          <a:p>
            <a:pPr lvl="1"/>
            <a:r>
              <a:rPr lang="cs-CZ" dirty="0"/>
              <a:t>Vlastník věci – proti výroku o zabrání věci/náhradní hodnoty</a:t>
            </a:r>
          </a:p>
          <a:p>
            <a:r>
              <a:rPr lang="cs-CZ" dirty="0"/>
              <a:t>Výjimka ze zásady koncentrace – je možné uvádět i nové skutečnosti a důkazy – pouze obviněný</a:t>
            </a:r>
          </a:p>
          <a:p>
            <a:r>
              <a:rPr lang="cs-CZ" dirty="0"/>
              <a:t>Zákaz </a:t>
            </a:r>
            <a:r>
              <a:rPr lang="cs-CZ" dirty="0" err="1"/>
              <a:t>reformatio</a:t>
            </a:r>
            <a:r>
              <a:rPr lang="cs-CZ" dirty="0"/>
              <a:t> in </a:t>
            </a:r>
            <a:r>
              <a:rPr lang="cs-CZ" dirty="0" err="1"/>
              <a:t>peius</a:t>
            </a:r>
            <a:endParaRPr lang="cs-CZ" dirty="0"/>
          </a:p>
          <a:p>
            <a:pPr lvl="1"/>
            <a:endParaRPr lang="cs-CZ" dirty="0"/>
          </a:p>
          <a:p>
            <a:pPr lvl="1">
              <a:buFont typeface="Arial" panose="020B0604020202020204" pitchFamily="34" charset="0"/>
              <a:buChar char="•"/>
            </a:pPr>
            <a:endParaRPr lang="cs-CZ" dirty="0"/>
          </a:p>
        </p:txBody>
      </p:sp>
    </p:spTree>
    <p:extLst>
      <p:ext uri="{BB962C8B-B14F-4D97-AF65-F5344CB8AC3E}">
        <p14:creationId xmlns:p14="http://schemas.microsoft.com/office/powerpoint/2010/main" val="9538927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Postup orgánu, který rozhodnutí vydal</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a:bodyPr>
          <a:lstStyle/>
          <a:p>
            <a:r>
              <a:rPr lang="cs-CZ" dirty="0"/>
              <a:t>Odvolání se podává orgánu, který rozhodnutí vydal</a:t>
            </a:r>
          </a:p>
          <a:p>
            <a:r>
              <a:rPr lang="cs-CZ" dirty="0"/>
              <a:t>Stejnopis odvolání se zasílá účastníkům, kteří se mohli odvolat + výzva, aby se k němu vyjádřili (lhůta min. 5 dnů)</a:t>
            </a:r>
          </a:p>
          <a:p>
            <a:pPr lvl="1"/>
            <a:r>
              <a:rPr lang="cs-CZ" dirty="0"/>
              <a:t>Nepoužije se, pokud bylo opožděné</a:t>
            </a:r>
          </a:p>
          <a:p>
            <a:r>
              <a:rPr lang="cs-CZ" dirty="0"/>
              <a:t>Může sám rozhodnutí změnit nebo zrušit, pokud tím zcela vyhoví odvolání, ledaže tím bude způsobena újma jinému účastníkovi (může souhlasit)</a:t>
            </a:r>
          </a:p>
          <a:p>
            <a:r>
              <a:rPr lang="cs-CZ" dirty="0"/>
              <a:t>Jinak předá vždy spis se svým stanoviskem a vyjádřeními účastníků řízení do 30 dnů ode dne doručení odvolání odvolacímu orgánu</a:t>
            </a:r>
          </a:p>
        </p:txBody>
      </p:sp>
    </p:spTree>
    <p:extLst>
      <p:ext uri="{BB962C8B-B14F-4D97-AF65-F5344CB8AC3E}">
        <p14:creationId xmlns:p14="http://schemas.microsoft.com/office/powerpoint/2010/main" val="12926821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Adhezní řízení</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lnSpcReduction="10000"/>
          </a:bodyPr>
          <a:lstStyle/>
          <a:p>
            <a:pPr>
              <a:buFont typeface="Arial" panose="020B0604020202020204" pitchFamily="34" charset="0"/>
              <a:buChar char="•"/>
            </a:pPr>
            <a:r>
              <a:rPr lang="cs-CZ" dirty="0"/>
              <a:t>V rámci rozhodování o přestupku lze rozhodovat i o náhradě škody, resp. vydání bezdůvodného obohacení, nelze uplatnit nemajetkovou újmu</a:t>
            </a:r>
          </a:p>
          <a:p>
            <a:pPr>
              <a:buFont typeface="Arial" panose="020B0604020202020204" pitchFamily="34" charset="0"/>
              <a:buChar char="•"/>
            </a:pPr>
            <a:r>
              <a:rPr lang="cs-CZ" dirty="0"/>
              <a:t>Upraveno v § 89 zákona o odpovědnosti za přestupky</a:t>
            </a:r>
          </a:p>
          <a:p>
            <a:pPr>
              <a:buFont typeface="Arial" panose="020B0604020202020204" pitchFamily="34" charset="0"/>
              <a:buChar char="•"/>
            </a:pPr>
            <a:r>
              <a:rPr lang="cs-CZ" dirty="0"/>
              <a:t>Je třeba uplatnit včas</a:t>
            </a:r>
          </a:p>
          <a:p>
            <a:pPr>
              <a:buFont typeface="Arial" panose="020B0604020202020204" pitchFamily="34" charset="0"/>
              <a:buChar char="•"/>
            </a:pPr>
            <a:r>
              <a:rPr lang="cs-CZ" dirty="0"/>
              <a:t>Lze rozhodnout o náhradě škody ve výrokové části nebo odkázat poškozeného na soud nebo jiný orgán – pokud výše nebyla v řízení spolehlivě zjištěna nebo by její zjišťování vedlo ke značným průtahům</a:t>
            </a:r>
          </a:p>
          <a:p>
            <a:pPr>
              <a:buFont typeface="Arial" panose="020B0604020202020204" pitchFamily="34" charset="0"/>
              <a:buChar char="•"/>
            </a:pPr>
            <a:r>
              <a:rPr lang="cs-CZ" dirty="0"/>
              <a:t>Povinnost vyrozumět o zahájení řízení o přestupku a o nařízeném ústním jednání jemu známé osoby</a:t>
            </a:r>
          </a:p>
          <a:p>
            <a:pPr lvl="1">
              <a:buFont typeface="Arial" panose="020B0604020202020204" pitchFamily="34" charset="0"/>
              <a:buChar char="•"/>
            </a:pPr>
            <a:endParaRPr lang="cs-CZ" dirty="0"/>
          </a:p>
        </p:txBody>
      </p:sp>
    </p:spTree>
    <p:extLst>
      <p:ext uri="{BB962C8B-B14F-4D97-AF65-F5344CB8AC3E}">
        <p14:creationId xmlns:p14="http://schemas.microsoft.com/office/powerpoint/2010/main" val="38379234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endParaRPr lang="cs-CZ" b="1" dirty="0">
              <a:solidFill>
                <a:srgbClr val="0392C8"/>
              </a:solidFill>
            </a:endParaRPr>
          </a:p>
        </p:txBody>
      </p:sp>
      <p:pic>
        <p:nvPicPr>
          <p:cNvPr id="4" name="Zástupný symbol pro obsah 3">
            <a:extLst>
              <a:ext uri="{FF2B5EF4-FFF2-40B4-BE49-F238E27FC236}">
                <a16:creationId xmlns:a16="http://schemas.microsoft.com/office/drawing/2014/main" id="{39A2CD0F-994C-4483-9E09-6E31B245A1EF}"/>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73749" y="0"/>
            <a:ext cx="5216884" cy="7379368"/>
          </a:xfrm>
        </p:spPr>
      </p:pic>
      <p:pic>
        <p:nvPicPr>
          <p:cNvPr id="7" name="Obrázek 6">
            <a:extLst>
              <a:ext uri="{FF2B5EF4-FFF2-40B4-BE49-F238E27FC236}">
                <a16:creationId xmlns:a16="http://schemas.microsoft.com/office/drawing/2014/main" id="{9D9570E8-5280-403B-B5A1-A69AD28315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1369" y="0"/>
            <a:ext cx="5216885" cy="7379368"/>
          </a:xfrm>
          <a:prstGeom prst="rect">
            <a:avLst/>
          </a:prstGeom>
        </p:spPr>
      </p:pic>
    </p:spTree>
    <p:extLst>
      <p:ext uri="{BB962C8B-B14F-4D97-AF65-F5344CB8AC3E}">
        <p14:creationId xmlns:p14="http://schemas.microsoft.com/office/powerpoint/2010/main" val="19943767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Rozhodnutí v adhezním řízení</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a:bodyPr>
          <a:lstStyle/>
          <a:p>
            <a:r>
              <a:rPr lang="cs-CZ" dirty="0"/>
              <a:t>Uložit obviněnému povinnost nahradit škodu v rozhodnutí o přestupku</a:t>
            </a:r>
          </a:p>
          <a:p>
            <a:pPr lvl="1"/>
            <a:r>
              <a:rPr lang="cs-CZ" dirty="0"/>
              <a:t>Možnost i jen částečně – a ve zbytku odkázat na soud nebo jiný orgán veřejné moci)</a:t>
            </a:r>
          </a:p>
          <a:p>
            <a:pPr lvl="1"/>
            <a:r>
              <a:rPr lang="cs-CZ" dirty="0"/>
              <a:t>Pokud byla způsobena přestupkem a její výše spolehlivě zjištěna</a:t>
            </a:r>
          </a:p>
          <a:p>
            <a:r>
              <a:rPr lang="cs-CZ" dirty="0"/>
              <a:t>Odkáže poškozeného na soud nebo jiný orgán veřejné moci v rozhodnutí o přestupku – pokud výše nebyla spolehlivě zjištěna nebo by zjišťování vedlo ke značným průtahům</a:t>
            </a:r>
          </a:p>
          <a:p>
            <a:r>
              <a:rPr lang="cs-CZ" dirty="0"/>
              <a:t>Odkáže usnesením na soud nebo jiný orgán veřejné moci, pokud byla uplatněna opožděně</a:t>
            </a:r>
          </a:p>
        </p:txBody>
      </p:sp>
    </p:spTree>
    <p:extLst>
      <p:ext uri="{BB962C8B-B14F-4D97-AF65-F5344CB8AC3E}">
        <p14:creationId xmlns:p14="http://schemas.microsoft.com/office/powerpoint/2010/main" val="15608344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Náhrada nákladů</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a:bodyPr>
          <a:lstStyle/>
          <a:p>
            <a:pPr>
              <a:buFont typeface="Arial" panose="020B0604020202020204" pitchFamily="34" charset="0"/>
              <a:buChar char="•"/>
            </a:pPr>
            <a:r>
              <a:rPr lang="cs-CZ" dirty="0"/>
              <a:t>Uložení náhrady nákladů paušální částkou – pokud byl obviněný uznán vinným</a:t>
            </a:r>
          </a:p>
          <a:p>
            <a:r>
              <a:rPr lang="cs-CZ" dirty="0"/>
              <a:t>Vztahuje se vyhláška o nákladech řízení – podle § 6 se jedná o částku 1.000,- Kč </a:t>
            </a:r>
          </a:p>
          <a:p>
            <a:pPr lvl="1"/>
            <a:r>
              <a:rPr lang="cs-CZ" dirty="0"/>
              <a:t>Ve zvlášť složitých případech (přibrání znalce se částka zvyšuje o 2.500,- Kč, v případě znalce oboru dopravy nebo psychiatrie nebo toxikologie o 5.000,- Kč)</a:t>
            </a:r>
          </a:p>
          <a:p>
            <a:pPr lvl="1"/>
            <a:r>
              <a:rPr lang="cs-CZ" dirty="0"/>
              <a:t>Max. 10.000,- Kč</a:t>
            </a:r>
          </a:p>
          <a:p>
            <a:pPr lvl="1">
              <a:buFont typeface="Arial" panose="020B0604020202020204" pitchFamily="34" charset="0"/>
              <a:buChar char="•"/>
            </a:pPr>
            <a:endParaRPr lang="cs-CZ" dirty="0"/>
          </a:p>
        </p:txBody>
      </p:sp>
    </p:spTree>
    <p:extLst>
      <p:ext uri="{BB962C8B-B14F-4D97-AF65-F5344CB8AC3E}">
        <p14:creationId xmlns:p14="http://schemas.microsoft.com/office/powerpoint/2010/main" val="28532019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Evidence přestupků</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a:bodyPr>
          <a:lstStyle/>
          <a:p>
            <a:pPr>
              <a:buFont typeface="Arial" panose="020B0604020202020204" pitchFamily="34" charset="0"/>
              <a:buChar char="•"/>
            </a:pPr>
            <a:r>
              <a:rPr lang="cs-CZ" dirty="0"/>
              <a:t>Pokud se přestupek zapisuje do evidence přestupků (např. přestupky proti občanskému soužití) správní orgán si po zahájení řízení (nebo před vydáním příkazu) opatří opis z evidence přestupků týkající se obviněného nebo podezřelého z přestupku</a:t>
            </a:r>
          </a:p>
          <a:p>
            <a:pPr>
              <a:buFont typeface="Arial" panose="020B0604020202020204" pitchFamily="34" charset="0"/>
              <a:buChar char="•"/>
            </a:pPr>
            <a:r>
              <a:rPr lang="cs-CZ" dirty="0"/>
              <a:t>Orgán, který rozhodoval v posledním stupni zapisuje pravomocné rozhodnutí o přestupku do evidence přestupků</a:t>
            </a:r>
          </a:p>
          <a:p>
            <a:pPr marL="0" indent="0">
              <a:buNone/>
            </a:pPr>
            <a:endParaRPr lang="cs-CZ" dirty="0"/>
          </a:p>
          <a:p>
            <a:pPr lvl="1">
              <a:buFont typeface="Arial" panose="020B0604020202020204" pitchFamily="34" charset="0"/>
              <a:buChar char="•"/>
            </a:pPr>
            <a:endParaRPr lang="cs-CZ" dirty="0"/>
          </a:p>
        </p:txBody>
      </p:sp>
    </p:spTree>
    <p:extLst>
      <p:ext uri="{BB962C8B-B14F-4D97-AF65-F5344CB8AC3E}">
        <p14:creationId xmlns:p14="http://schemas.microsoft.com/office/powerpoint/2010/main" val="18157276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lstStyle/>
          <a:p>
            <a:r>
              <a:rPr lang="cs-CZ" b="1" dirty="0">
                <a:solidFill>
                  <a:srgbClr val="0392C8"/>
                </a:solidFill>
              </a:rPr>
              <a:t>Zdroje</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a:bodyPr>
          <a:lstStyle/>
          <a:p>
            <a:pPr>
              <a:buFont typeface="Arial" panose="020B0604020202020204" pitchFamily="34" charset="0"/>
              <a:buChar char="•"/>
            </a:pPr>
            <a:r>
              <a:rPr lang="cs-CZ" dirty="0"/>
              <a:t>Používané vzory rozhodnutí</a:t>
            </a:r>
          </a:p>
          <a:p>
            <a:pPr lvl="1"/>
            <a:r>
              <a:rPr lang="cs-CZ" dirty="0"/>
              <a:t>internetové stránky Karlovarského kraje: </a:t>
            </a:r>
            <a:r>
              <a:rPr lang="cs-CZ" dirty="0">
                <a:hlinkClick r:id="rId3"/>
              </a:rPr>
              <a:t>https://www.kr-karlovarsky.cz/krajsky-urad/spravni-agendy/Stranky/Prestupky.aspx</a:t>
            </a:r>
            <a:r>
              <a:rPr lang="cs-CZ" dirty="0"/>
              <a:t> </a:t>
            </a:r>
          </a:p>
          <a:p>
            <a:pPr lvl="1"/>
            <a:r>
              <a:rPr lang="cs-CZ" dirty="0"/>
              <a:t>Internetové stránky Ministerstva vnitra České republiky: </a:t>
            </a:r>
            <a:r>
              <a:rPr lang="cs-CZ" dirty="0">
                <a:hlinkClick r:id="rId4"/>
              </a:rPr>
              <a:t>https://www.mvcr.cz/clanek/spravni-rad-metodicke-pomucky-ke-spravnimu-radu-vzory-usneseni-v-rizeni-o-prestupcich-podle-noveho-spravniho-radu.aspx</a:t>
            </a:r>
            <a:r>
              <a:rPr lang="cs-CZ" dirty="0"/>
              <a:t> </a:t>
            </a:r>
          </a:p>
          <a:p>
            <a:r>
              <a:rPr lang="cs-CZ" dirty="0"/>
              <a:t>Vzor příkazu na místě</a:t>
            </a:r>
          </a:p>
          <a:p>
            <a:pPr lvl="1"/>
            <a:r>
              <a:rPr lang="cs-CZ" dirty="0"/>
              <a:t>Internetové stránky Ministerstva vnitra České republiky </a:t>
            </a:r>
            <a:r>
              <a:rPr lang="cs-CZ" dirty="0">
                <a:hlinkClick r:id="rId5"/>
              </a:rPr>
              <a:t>https://www.mvcr.cz/clanek/zakon-o-odpovednosti-za-prestupky-a-rizeni-o-nich-ucinny-od-1-7-2017.aspx</a:t>
            </a:r>
            <a:r>
              <a:rPr lang="cs-CZ" dirty="0"/>
              <a:t> </a:t>
            </a:r>
          </a:p>
          <a:p>
            <a:pPr lvl="1"/>
            <a:endParaRPr lang="cs-CZ" dirty="0"/>
          </a:p>
          <a:p>
            <a:pPr lvl="1">
              <a:buFont typeface="Arial" panose="020B0604020202020204" pitchFamily="34" charset="0"/>
              <a:buChar char="•"/>
            </a:pPr>
            <a:endParaRPr lang="cs-CZ" dirty="0"/>
          </a:p>
        </p:txBody>
      </p:sp>
    </p:spTree>
    <p:extLst>
      <p:ext uri="{BB962C8B-B14F-4D97-AF65-F5344CB8AC3E}">
        <p14:creationId xmlns:p14="http://schemas.microsoft.com/office/powerpoint/2010/main" val="371939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476AB2E-EDB3-44F8-8022-7267F18E2F4C}"/>
              </a:ext>
            </a:extLst>
          </p:cNvPr>
          <p:cNvSpPr>
            <a:spLocks noGrp="1"/>
          </p:cNvSpPr>
          <p:nvPr>
            <p:ph type="ctrTitle"/>
          </p:nvPr>
        </p:nvSpPr>
        <p:spPr/>
        <p:txBody>
          <a:bodyPr>
            <a:normAutofit/>
          </a:bodyPr>
          <a:lstStyle/>
          <a:p>
            <a:r>
              <a:rPr lang="cs-CZ" b="1" dirty="0">
                <a:solidFill>
                  <a:srgbClr val="0392C8"/>
                </a:solidFill>
              </a:rPr>
              <a:t>Postavení obce v územním řízení a stavebním řízení</a:t>
            </a:r>
          </a:p>
        </p:txBody>
      </p:sp>
      <p:sp>
        <p:nvSpPr>
          <p:cNvPr id="3" name="Podnadpis 2">
            <a:extLst>
              <a:ext uri="{FF2B5EF4-FFF2-40B4-BE49-F238E27FC236}">
                <a16:creationId xmlns:a16="http://schemas.microsoft.com/office/drawing/2014/main" id="{07C90606-8000-40C0-8675-BFCB119E6C57}"/>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29602580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rgbClr val="0392C8"/>
                </a:solidFill>
              </a:rPr>
              <a:t>Právní předpisy</a:t>
            </a:r>
          </a:p>
        </p:txBody>
      </p:sp>
      <p:sp>
        <p:nvSpPr>
          <p:cNvPr id="3" name="Zástupný symbol pro obsah 2"/>
          <p:cNvSpPr>
            <a:spLocks noGrp="1"/>
          </p:cNvSpPr>
          <p:nvPr>
            <p:ph idx="1"/>
          </p:nvPr>
        </p:nvSpPr>
        <p:spPr/>
        <p:txBody>
          <a:bodyPr>
            <a:normAutofit fontScale="92500" lnSpcReduction="10000"/>
          </a:bodyPr>
          <a:lstStyle/>
          <a:p>
            <a:pPr>
              <a:lnSpc>
                <a:spcPct val="100000"/>
              </a:lnSpc>
            </a:pPr>
            <a:r>
              <a:rPr lang="cs-CZ" dirty="0">
                <a:solidFill>
                  <a:schemeClr val="tx1">
                    <a:lumMod val="65000"/>
                    <a:lumOff val="35000"/>
                  </a:schemeClr>
                </a:solidFill>
              </a:rPr>
              <a:t>zákon č. 183/2006 Sb., o územním plánování a stavebním řádu (stavební zákon)</a:t>
            </a:r>
          </a:p>
          <a:p>
            <a:pPr>
              <a:lnSpc>
                <a:spcPct val="100000"/>
              </a:lnSpc>
            </a:pPr>
            <a:r>
              <a:rPr lang="cs-CZ" dirty="0">
                <a:solidFill>
                  <a:schemeClr val="tx1">
                    <a:lumMod val="65000"/>
                    <a:lumOff val="35000"/>
                  </a:schemeClr>
                </a:solidFill>
              </a:rPr>
              <a:t>zákon č. 128/2000 Sb., zákon o obcích (zákon o obcích)</a:t>
            </a:r>
          </a:p>
          <a:p>
            <a:pPr>
              <a:lnSpc>
                <a:spcPct val="100000"/>
              </a:lnSpc>
            </a:pPr>
            <a:r>
              <a:rPr lang="cs-CZ" dirty="0">
                <a:solidFill>
                  <a:schemeClr val="tx1">
                    <a:lumMod val="65000"/>
                    <a:lumOff val="35000"/>
                  </a:schemeClr>
                </a:solidFill>
              </a:rPr>
              <a:t>Vyhláška ministerstva pro místní rozvoj č. 500/2006 Sb., o územně analytických podkladech, územně plánovací dokumentaci a o způsobu evidence územně plánovací činnosti</a:t>
            </a:r>
          </a:p>
          <a:p>
            <a:pPr>
              <a:lnSpc>
                <a:spcPct val="100000"/>
              </a:lnSpc>
            </a:pPr>
            <a:r>
              <a:rPr lang="cs-CZ" dirty="0">
                <a:solidFill>
                  <a:schemeClr val="tx1">
                    <a:lumMod val="65000"/>
                    <a:lumOff val="35000"/>
                  </a:schemeClr>
                </a:solidFill>
              </a:rPr>
              <a:t>Vyhláška ministerstva pro místní rozvoj č. 501/2006 Sb., o obecných požadavcích na využívání území</a:t>
            </a:r>
          </a:p>
          <a:p>
            <a:pPr>
              <a:lnSpc>
                <a:spcPct val="100000"/>
              </a:lnSpc>
            </a:pPr>
            <a:r>
              <a:rPr lang="cs-CZ" dirty="0">
                <a:solidFill>
                  <a:schemeClr val="tx1">
                    <a:lumMod val="65000"/>
                    <a:lumOff val="35000"/>
                  </a:schemeClr>
                </a:solidFill>
              </a:rPr>
              <a:t>Vyhláška ministerstva pro místní rozvoj č. 503/2006 Sb., o podrobnější úpravě územního řízení, veřejnoprávní smlouvy a územního opatření</a:t>
            </a:r>
          </a:p>
          <a:p>
            <a:endParaRPr lang="cs-CZ" dirty="0"/>
          </a:p>
          <a:p>
            <a:endParaRPr lang="cs-CZ" dirty="0"/>
          </a:p>
          <a:p>
            <a:endParaRPr lang="cs-CZ" dirty="0"/>
          </a:p>
          <a:p>
            <a:pPr lvl="1"/>
            <a:endParaRPr lang="cs-CZ" dirty="0"/>
          </a:p>
        </p:txBody>
      </p:sp>
    </p:spTree>
    <p:extLst>
      <p:ext uri="{BB962C8B-B14F-4D97-AF65-F5344CB8AC3E}">
        <p14:creationId xmlns:p14="http://schemas.microsoft.com/office/powerpoint/2010/main" val="35617177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A2DF6A6-3D6D-40C2-ADF8-E9F4C1EF4BA9}"/>
              </a:ext>
            </a:extLst>
          </p:cNvPr>
          <p:cNvSpPr>
            <a:spLocks noGrp="1"/>
          </p:cNvSpPr>
          <p:nvPr>
            <p:ph type="title"/>
          </p:nvPr>
        </p:nvSpPr>
        <p:spPr/>
        <p:txBody>
          <a:bodyPr>
            <a:normAutofit/>
          </a:bodyPr>
          <a:lstStyle/>
          <a:p>
            <a:r>
              <a:rPr lang="cs-CZ" b="1" dirty="0">
                <a:solidFill>
                  <a:srgbClr val="0392C8"/>
                </a:solidFill>
              </a:rPr>
              <a:t>Základní pojmy – územní a stavební řízení</a:t>
            </a:r>
          </a:p>
        </p:txBody>
      </p:sp>
      <p:sp>
        <p:nvSpPr>
          <p:cNvPr id="3" name="Zástupný symbol pro obsah 2">
            <a:extLst>
              <a:ext uri="{FF2B5EF4-FFF2-40B4-BE49-F238E27FC236}">
                <a16:creationId xmlns:a16="http://schemas.microsoft.com/office/drawing/2014/main" id="{C0C8B18B-9A8A-40DB-83F0-94B137C0F7F5}"/>
              </a:ext>
            </a:extLst>
          </p:cNvPr>
          <p:cNvSpPr>
            <a:spLocks noGrp="1"/>
          </p:cNvSpPr>
          <p:nvPr>
            <p:ph idx="1"/>
          </p:nvPr>
        </p:nvSpPr>
        <p:spPr>
          <a:xfrm>
            <a:off x="838200" y="1690688"/>
            <a:ext cx="10515600" cy="4351338"/>
          </a:xfrm>
        </p:spPr>
        <p:txBody>
          <a:bodyPr>
            <a:normAutofit fontScale="92500" lnSpcReduction="10000"/>
          </a:bodyPr>
          <a:lstStyle/>
          <a:p>
            <a:r>
              <a:rPr lang="cs-CZ" dirty="0"/>
              <a:t>Územní řízení</a:t>
            </a:r>
          </a:p>
          <a:p>
            <a:pPr lvl="1"/>
            <a:r>
              <a:rPr lang="cs-CZ" dirty="0"/>
              <a:t>Řízení, ve kterém se posuzuje, zda je možné stavbu umístit na daném území – využití území, ochrana důležitých zájmů, infrastruktura, ochranná pásma - § 90 stavebního zákona</a:t>
            </a:r>
          </a:p>
          <a:p>
            <a:pPr lvl="1"/>
            <a:r>
              <a:rPr lang="cs-CZ" dirty="0"/>
              <a:t>Posuzují se vlivy na okolí, soulad s plánovací dokumentaci – stanovení podmínek pro ochranu území a jeho využití</a:t>
            </a:r>
          </a:p>
          <a:p>
            <a:pPr lvl="1"/>
            <a:r>
              <a:rPr lang="cs-CZ" dirty="0"/>
              <a:t>Veřejné projednání</a:t>
            </a:r>
          </a:p>
          <a:p>
            <a:r>
              <a:rPr lang="cs-CZ" dirty="0"/>
              <a:t>Stavební řízení</a:t>
            </a:r>
          </a:p>
          <a:p>
            <a:pPr lvl="1"/>
            <a:r>
              <a:rPr lang="cs-CZ" dirty="0"/>
              <a:t>Řízení, které řeší konkrétní podobu stavby – provedení a technické aspekty – zda lze stavbu provést, projektová dokumentace - § 111 stavebního zákona</a:t>
            </a:r>
          </a:p>
          <a:p>
            <a:pPr lvl="1"/>
            <a:r>
              <a:rPr lang="cs-CZ" dirty="0"/>
              <a:t>Navazuje na územní řízení</a:t>
            </a:r>
          </a:p>
          <a:p>
            <a:r>
              <a:rPr lang="cs-CZ" dirty="0"/>
              <a:t>Stavební a územní řízení může být za určitých podmínek sloučeno do jednoho řízení – společné stavební a územní řízení</a:t>
            </a:r>
          </a:p>
          <a:p>
            <a:endParaRPr lang="cs-CZ" dirty="0"/>
          </a:p>
          <a:p>
            <a:pPr marL="0" indent="0">
              <a:buNone/>
            </a:pPr>
            <a:endParaRPr lang="cs-CZ" dirty="0"/>
          </a:p>
        </p:txBody>
      </p:sp>
    </p:spTree>
    <p:extLst>
      <p:ext uri="{BB962C8B-B14F-4D97-AF65-F5344CB8AC3E}">
        <p14:creationId xmlns:p14="http://schemas.microsoft.com/office/powerpoint/2010/main" val="153427356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rgbClr val="0392C8"/>
                </a:solidFill>
              </a:rPr>
              <a:t>Různé postavení obce v jednotlivých typech řízení – územní řízení</a:t>
            </a:r>
            <a:endParaRPr lang="cs-CZ" b="1" dirty="0">
              <a:solidFill>
                <a:srgbClr val="FF0000"/>
              </a:solidFill>
            </a:endParaRPr>
          </a:p>
        </p:txBody>
      </p:sp>
      <p:sp>
        <p:nvSpPr>
          <p:cNvPr id="3" name="Zástupný symbol pro obsah 2"/>
          <p:cNvSpPr>
            <a:spLocks noGrp="1"/>
          </p:cNvSpPr>
          <p:nvPr>
            <p:ph idx="1"/>
          </p:nvPr>
        </p:nvSpPr>
        <p:spPr>
          <a:xfrm>
            <a:off x="838200" y="1825625"/>
            <a:ext cx="10515600" cy="4351338"/>
          </a:xfrm>
        </p:spPr>
        <p:txBody>
          <a:bodyPr>
            <a:normAutofit/>
          </a:bodyPr>
          <a:lstStyle/>
          <a:p>
            <a:r>
              <a:rPr lang="cs-CZ" dirty="0"/>
              <a:t>Obec, na jejímž území má stavba vzniknout je vždy účastníkem územního řízení</a:t>
            </a:r>
          </a:p>
          <a:p>
            <a:r>
              <a:rPr lang="cs-CZ" dirty="0"/>
              <a:t>Obec hájí v územním řízení zájmy obce a zájmy občanů – může podávat námitky – pouze v rozsahu, v jakém je dotčeno její právo</a:t>
            </a:r>
          </a:p>
          <a:p>
            <a:pPr lvl="1"/>
            <a:r>
              <a:rPr lang="cs-CZ" dirty="0"/>
              <a:t>Námitku je třeba odůvodnit – stavební úřad se s ní musí vypořádat v odůvodnění + uvést důvody, které zakládají postavení jako účastníka</a:t>
            </a:r>
          </a:p>
          <a:p>
            <a:r>
              <a:rPr lang="cs-CZ" dirty="0"/>
              <a:t>Hájí výlučně veřejný či místní zájem (nikdy zájmy jednotlivců), jehož ochranou se zabývá – podle zákona o obcích – rozvoj území, potřeby občanů obce</a:t>
            </a:r>
          </a:p>
          <a:p>
            <a:r>
              <a:rPr lang="cs-CZ" dirty="0"/>
              <a:t>Vydání rozhodnutí není vázáno na souhlas obce</a:t>
            </a:r>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p:txBody>
      </p:sp>
    </p:spTree>
    <p:extLst>
      <p:ext uri="{BB962C8B-B14F-4D97-AF65-F5344CB8AC3E}">
        <p14:creationId xmlns:p14="http://schemas.microsoft.com/office/powerpoint/2010/main" val="40929184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rgbClr val="0392C8"/>
                </a:solidFill>
              </a:rPr>
              <a:t>Různé postavení obce v jednotlivých typech řízení – stavební řízení</a:t>
            </a:r>
            <a:endParaRPr lang="cs-CZ" b="1" dirty="0">
              <a:solidFill>
                <a:srgbClr val="FF0000"/>
              </a:solidFill>
            </a:endParaRPr>
          </a:p>
        </p:txBody>
      </p:sp>
      <p:sp>
        <p:nvSpPr>
          <p:cNvPr id="3" name="Zástupný symbol pro obsah 2"/>
          <p:cNvSpPr>
            <a:spLocks noGrp="1"/>
          </p:cNvSpPr>
          <p:nvPr>
            <p:ph idx="1"/>
          </p:nvPr>
        </p:nvSpPr>
        <p:spPr>
          <a:xfrm>
            <a:off x="838200" y="1825625"/>
            <a:ext cx="10515600" cy="4351338"/>
          </a:xfrm>
        </p:spPr>
        <p:txBody>
          <a:bodyPr>
            <a:normAutofit fontScale="92500" lnSpcReduction="10000"/>
          </a:bodyPr>
          <a:lstStyle/>
          <a:p>
            <a:r>
              <a:rPr lang="cs-CZ" dirty="0"/>
              <a:t>Ve stavebním řízení již obec nevystupuje vždy - pouze za stanovených podmínek – účastníci §109</a:t>
            </a:r>
          </a:p>
          <a:p>
            <a:pPr lvl="1"/>
            <a:r>
              <a:rPr lang="cs-CZ" dirty="0"/>
              <a:t>Je stavebníkem, vlastníkem stavby, vlastníkem pozemku, vlastníkem sousedního pozemku nebo stavby na něm, právo (věcné břemeno) na sousedním pozemku nebo stavbě</a:t>
            </a:r>
          </a:p>
          <a:p>
            <a:r>
              <a:rPr lang="cs-CZ" dirty="0"/>
              <a:t>lze uplatnit pouze námitky, které nešlo uplatnit v územním řízení/pořizování územně plánovací dokumentace (nejpozději při ústním jednání, jinak 10 denní lhůta) – pokud je účastníkem</a:t>
            </a:r>
          </a:p>
          <a:p>
            <a:r>
              <a:rPr lang="cs-CZ" dirty="0"/>
              <a:t>Možné námitky proti projektové dokumentaci, způsobu provádění  stavby, požadavkům dotčených orgánů</a:t>
            </a:r>
          </a:p>
          <a:p>
            <a:pPr lvl="1"/>
            <a:r>
              <a:rPr lang="cs-CZ" dirty="0"/>
              <a:t>Námitky je třeba odůvodnit + uvést skutečnosti, které zakládají postavení účastníka</a:t>
            </a:r>
          </a:p>
          <a:p>
            <a:r>
              <a:rPr lang="cs-CZ" dirty="0"/>
              <a:t>Pokud není účastníkem, může uplatňovat jen připomínky</a:t>
            </a:r>
          </a:p>
          <a:p>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a:p>
            <a:pPr lvl="1"/>
            <a:endParaRPr lang="cs-CZ" dirty="0"/>
          </a:p>
        </p:txBody>
      </p:sp>
    </p:spTree>
    <p:extLst>
      <p:ext uri="{BB962C8B-B14F-4D97-AF65-F5344CB8AC3E}">
        <p14:creationId xmlns:p14="http://schemas.microsoft.com/office/powerpoint/2010/main" val="1642201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524000" y="2692501"/>
            <a:ext cx="9144000" cy="1655762"/>
          </a:xfrm>
        </p:spPr>
        <p:txBody>
          <a:bodyPr anchor="ctr">
            <a:normAutofit/>
          </a:bodyPr>
          <a:lstStyle/>
          <a:p>
            <a:r>
              <a:rPr lang="cs-CZ" sz="4400" b="1" dirty="0">
                <a:solidFill>
                  <a:srgbClr val="0392C8"/>
                </a:solidFill>
              </a:rPr>
              <a:t>Místní poplatky</a:t>
            </a:r>
            <a:endParaRPr lang="en-US" sz="4400" b="1" dirty="0">
              <a:solidFill>
                <a:srgbClr val="0392C8"/>
              </a:solidFill>
            </a:endParaRPr>
          </a:p>
        </p:txBody>
      </p:sp>
      <p:sp>
        <p:nvSpPr>
          <p:cNvPr id="7" name="Subtitle 6"/>
          <p:cNvSpPr>
            <a:spLocks noGrp="1"/>
          </p:cNvSpPr>
          <p:nvPr>
            <p:ph type="subTitle" idx="1"/>
          </p:nvPr>
        </p:nvSpPr>
        <p:spPr>
          <a:xfrm>
            <a:off x="1524000" y="4574804"/>
            <a:ext cx="9144000" cy="1655762"/>
          </a:xfrm>
        </p:spPr>
        <p:txBody>
          <a:bodyPr/>
          <a:lstStyle/>
          <a:p>
            <a:endParaRPr lang="en-US" dirty="0"/>
          </a:p>
        </p:txBody>
      </p:sp>
    </p:spTree>
    <p:extLst>
      <p:ext uri="{BB962C8B-B14F-4D97-AF65-F5344CB8AC3E}">
        <p14:creationId xmlns:p14="http://schemas.microsoft.com/office/powerpoint/2010/main" val="72366668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rgbClr val="0392C8"/>
                </a:solidFill>
              </a:rPr>
              <a:t>Právní předpisy</a:t>
            </a:r>
          </a:p>
        </p:txBody>
      </p:sp>
      <p:sp>
        <p:nvSpPr>
          <p:cNvPr id="3" name="Zástupný symbol pro obsah 2"/>
          <p:cNvSpPr>
            <a:spLocks noGrp="1"/>
          </p:cNvSpPr>
          <p:nvPr>
            <p:ph idx="1"/>
          </p:nvPr>
        </p:nvSpPr>
        <p:spPr/>
        <p:txBody>
          <a:bodyPr>
            <a:normAutofit lnSpcReduction="10000"/>
          </a:bodyPr>
          <a:lstStyle/>
          <a:p>
            <a:r>
              <a:rPr lang="cs-CZ" dirty="0"/>
              <a:t>zákon č. 89/2012 Sb., občanský zákoník (OZ)</a:t>
            </a:r>
          </a:p>
          <a:p>
            <a:r>
              <a:rPr lang="cs-CZ" dirty="0"/>
              <a:t>zákon č. 128/2000 Sb., zákon o obcích (</a:t>
            </a:r>
            <a:r>
              <a:rPr lang="cs-CZ" dirty="0" err="1"/>
              <a:t>OZř</a:t>
            </a:r>
            <a:r>
              <a:rPr lang="cs-CZ" dirty="0"/>
              <a:t>)</a:t>
            </a:r>
          </a:p>
          <a:p>
            <a:r>
              <a:rPr lang="cs-CZ" dirty="0"/>
              <a:t>Zákon č. 280/2009 Sb., daňový řád (DŘ)</a:t>
            </a:r>
          </a:p>
          <a:p>
            <a:r>
              <a:rPr lang="cs-CZ" dirty="0"/>
              <a:t>Zákon č. 565/1990 Sb., zákon o místních poplatcích (ZMP)</a:t>
            </a:r>
          </a:p>
          <a:p>
            <a:r>
              <a:rPr lang="cs-CZ" dirty="0"/>
              <a:t>zákon č. 99/1963 Sb., občanský soudní řád (OSŘ)</a:t>
            </a:r>
          </a:p>
          <a:p>
            <a:r>
              <a:rPr lang="cs-CZ" dirty="0"/>
              <a:t>Zákon č. 500/2004 Sb., správní řád (SŘ)</a:t>
            </a:r>
          </a:p>
          <a:p>
            <a:r>
              <a:rPr lang="cs-CZ" dirty="0"/>
              <a:t>Zákon č. 17/2012 Sb., zákon o Celní správě České republiky</a:t>
            </a:r>
          </a:p>
          <a:p>
            <a:r>
              <a:rPr lang="cs-CZ" dirty="0"/>
              <a:t>Zákon č. 120/2001 Sb. zákon o soudních exekutorech a exekuční činnost (exekuční řád)</a:t>
            </a:r>
          </a:p>
          <a:p>
            <a:endParaRPr lang="cs-CZ" dirty="0"/>
          </a:p>
          <a:p>
            <a:endParaRPr lang="cs-CZ" dirty="0"/>
          </a:p>
          <a:p>
            <a:endParaRPr lang="cs-CZ" dirty="0"/>
          </a:p>
          <a:p>
            <a:endParaRPr lang="cs-CZ" dirty="0"/>
          </a:p>
          <a:p>
            <a:pPr lvl="1"/>
            <a:endParaRPr lang="cs-CZ" dirty="0"/>
          </a:p>
        </p:txBody>
      </p:sp>
    </p:spTree>
    <p:extLst>
      <p:ext uri="{BB962C8B-B14F-4D97-AF65-F5344CB8AC3E}">
        <p14:creationId xmlns:p14="http://schemas.microsoft.com/office/powerpoint/2010/main" val="4501570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ECB3B39-B286-477B-9AC1-95D3671F985C}"/>
              </a:ext>
            </a:extLst>
          </p:cNvPr>
          <p:cNvSpPr>
            <a:spLocks noGrp="1"/>
          </p:cNvSpPr>
          <p:nvPr>
            <p:ph type="title"/>
          </p:nvPr>
        </p:nvSpPr>
        <p:spPr/>
        <p:txBody>
          <a:bodyPr>
            <a:normAutofit/>
          </a:bodyPr>
          <a:lstStyle/>
          <a:p>
            <a:r>
              <a:rPr lang="cs-CZ" b="1" dirty="0">
                <a:solidFill>
                  <a:srgbClr val="0392C8"/>
                </a:solidFill>
              </a:rPr>
              <a:t>Specifika při vymáhání pohledávek obcí</a:t>
            </a:r>
          </a:p>
        </p:txBody>
      </p:sp>
      <p:sp>
        <p:nvSpPr>
          <p:cNvPr id="3" name="Zástupný symbol pro obsah 2">
            <a:extLst>
              <a:ext uri="{FF2B5EF4-FFF2-40B4-BE49-F238E27FC236}">
                <a16:creationId xmlns:a16="http://schemas.microsoft.com/office/drawing/2014/main" id="{3BDE4B69-57B8-40B7-9AF1-D8DCAEC6D4CF}"/>
              </a:ext>
            </a:extLst>
          </p:cNvPr>
          <p:cNvSpPr>
            <a:spLocks noGrp="1"/>
          </p:cNvSpPr>
          <p:nvPr>
            <p:ph idx="1"/>
          </p:nvPr>
        </p:nvSpPr>
        <p:spPr/>
        <p:txBody>
          <a:bodyPr>
            <a:normAutofit/>
          </a:bodyPr>
          <a:lstStyle/>
          <a:p>
            <a:r>
              <a:rPr lang="cs-CZ" dirty="0"/>
              <a:t>Obecná povinnost obce využívat svůj majetek účelně a řádně v souladu s jejími zájmy a úkoly</a:t>
            </a:r>
          </a:p>
          <a:p>
            <a:r>
              <a:rPr lang="cs-CZ" dirty="0"/>
              <a:t>Obec musí svůj majetek chránit před neoprávněnými zásahy a včas uplatňovat právo na náhradu škody a bezdůvodné obohacení</a:t>
            </a:r>
          </a:p>
          <a:p>
            <a:r>
              <a:rPr lang="cs-CZ" dirty="0"/>
              <a:t>Obec také musí trvale sledovat, zda dlužníci včas a řádně plní své závazky a zabezpečit, aby </a:t>
            </a:r>
            <a:r>
              <a:rPr lang="cs-CZ" b="1" dirty="0"/>
              <a:t>nedošlo k promlčení nebo zániku</a:t>
            </a:r>
            <a:r>
              <a:rPr lang="cs-CZ" dirty="0"/>
              <a:t> z nich vyplývajících práv – porušení této povinnosti může zakládat i trestný čin</a:t>
            </a:r>
          </a:p>
          <a:p>
            <a:r>
              <a:rPr lang="cs-CZ" dirty="0"/>
              <a:t>Na mysli je ovšem třeba mít i účelnost vymáhání pohledávky – např. promlčené pohledávky, výjimečně „nedobytné“ pohledávky</a:t>
            </a:r>
          </a:p>
        </p:txBody>
      </p:sp>
    </p:spTree>
    <p:extLst>
      <p:ext uri="{BB962C8B-B14F-4D97-AF65-F5344CB8AC3E}">
        <p14:creationId xmlns:p14="http://schemas.microsoft.com/office/powerpoint/2010/main" val="5721312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ECB3B39-B286-477B-9AC1-95D3671F985C}"/>
              </a:ext>
            </a:extLst>
          </p:cNvPr>
          <p:cNvSpPr>
            <a:spLocks noGrp="1"/>
          </p:cNvSpPr>
          <p:nvPr>
            <p:ph type="title"/>
          </p:nvPr>
        </p:nvSpPr>
        <p:spPr/>
        <p:txBody>
          <a:bodyPr>
            <a:normAutofit/>
          </a:bodyPr>
          <a:lstStyle/>
          <a:p>
            <a:r>
              <a:rPr lang="cs-CZ" b="1" dirty="0">
                <a:solidFill>
                  <a:srgbClr val="0392C8"/>
                </a:solidFill>
              </a:rPr>
              <a:t>Specifika při vymáhání pohledávek obcí</a:t>
            </a:r>
          </a:p>
        </p:txBody>
      </p:sp>
      <p:sp>
        <p:nvSpPr>
          <p:cNvPr id="3" name="Zástupný symbol pro obsah 2">
            <a:extLst>
              <a:ext uri="{FF2B5EF4-FFF2-40B4-BE49-F238E27FC236}">
                <a16:creationId xmlns:a16="http://schemas.microsoft.com/office/drawing/2014/main" id="{3BDE4B69-57B8-40B7-9AF1-D8DCAEC6D4CF}"/>
              </a:ext>
            </a:extLst>
          </p:cNvPr>
          <p:cNvSpPr>
            <a:spLocks noGrp="1"/>
          </p:cNvSpPr>
          <p:nvPr>
            <p:ph idx="1"/>
          </p:nvPr>
        </p:nvSpPr>
        <p:spPr/>
        <p:txBody>
          <a:bodyPr>
            <a:normAutofit/>
          </a:bodyPr>
          <a:lstStyle/>
          <a:p>
            <a:r>
              <a:rPr lang="cs-CZ" dirty="0"/>
              <a:t>U obce existují dva druhy pohledávek</a:t>
            </a:r>
          </a:p>
          <a:p>
            <a:pPr lvl="1">
              <a:buFont typeface="Courier New" panose="02070309020205020404" pitchFamily="49" charset="0"/>
              <a:buChar char="o"/>
            </a:pPr>
            <a:r>
              <a:rPr lang="cs-CZ" dirty="0"/>
              <a:t>Ty, které vznikají ze soukromoprávních poměrů (soukromoprávní pohledávky)- obec může vymáhat pouze prostřednictvím soudu či soudního exekutora – např. nároky na náhradu škody, nájemné, půjčky občanům</a:t>
            </a:r>
          </a:p>
          <a:p>
            <a:pPr lvl="1">
              <a:buFont typeface="Courier New" panose="02070309020205020404" pitchFamily="49" charset="0"/>
              <a:buChar char="o"/>
            </a:pPr>
            <a:r>
              <a:rPr lang="cs-CZ" dirty="0"/>
              <a:t>Ty, které vznikají rozhodnutím orgánu obce ukládající povinnost k peněžitému plnění (veřejnoprávní pohledávky) – obec je může vymáhat sama – např. nedoplatky na místních poplatcích, pokuty</a:t>
            </a:r>
          </a:p>
          <a:p>
            <a:pPr lvl="1"/>
            <a:endParaRPr lang="cs-CZ" dirty="0">
              <a:solidFill>
                <a:srgbClr val="FF0000"/>
              </a:solidFill>
            </a:endParaRPr>
          </a:p>
        </p:txBody>
      </p:sp>
    </p:spTree>
    <p:extLst>
      <p:ext uri="{BB962C8B-B14F-4D97-AF65-F5344CB8AC3E}">
        <p14:creationId xmlns:p14="http://schemas.microsoft.com/office/powerpoint/2010/main" val="427131546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normAutofit/>
          </a:bodyPr>
          <a:lstStyle/>
          <a:p>
            <a:r>
              <a:rPr lang="cs-CZ" b="1" dirty="0">
                <a:solidFill>
                  <a:srgbClr val="0392C8"/>
                </a:solidFill>
              </a:rPr>
              <a:t>Rozdíly ve vymáhání místních poplatků</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fontScale="85000" lnSpcReduction="20000"/>
          </a:bodyPr>
          <a:lstStyle/>
          <a:p>
            <a:pPr>
              <a:lnSpc>
                <a:spcPct val="100000"/>
              </a:lnSpc>
            </a:pPr>
            <a:r>
              <a:rPr lang="cs-CZ" dirty="0">
                <a:solidFill>
                  <a:schemeClr val="tx1">
                    <a:lumMod val="65000"/>
                    <a:lumOff val="35000"/>
                  </a:schemeClr>
                </a:solidFill>
              </a:rPr>
              <a:t>Řízení o místních poplatcích vede obecní úřad v přenesené působnosti (§ 14 a § 15 ZMP) – formální náležitosti písemností</a:t>
            </a:r>
          </a:p>
          <a:p>
            <a:pPr>
              <a:lnSpc>
                <a:spcPct val="100000"/>
              </a:lnSpc>
            </a:pPr>
            <a:r>
              <a:rPr lang="cs-CZ" dirty="0">
                <a:solidFill>
                  <a:schemeClr val="tx1">
                    <a:lumMod val="65000"/>
                    <a:lumOff val="35000"/>
                  </a:schemeClr>
                </a:solidFill>
              </a:rPr>
              <a:t>Vymáhání prostřednictvím institutů daňového řádu s určitými rozdíly</a:t>
            </a:r>
          </a:p>
          <a:p>
            <a:pPr lvl="1">
              <a:lnSpc>
                <a:spcPct val="100000"/>
              </a:lnSpc>
              <a:buFont typeface="Courier New" panose="02070309020205020404" pitchFamily="49" charset="0"/>
              <a:buChar char="o"/>
            </a:pPr>
            <a:r>
              <a:rPr lang="cs-CZ" sz="2800" dirty="0">
                <a:solidFill>
                  <a:schemeClr val="tx1">
                    <a:lumMod val="65000"/>
                    <a:lumOff val="35000"/>
                  </a:schemeClr>
                </a:solidFill>
              </a:rPr>
              <a:t>Vyměření poplatku platebním výměrem nebo hromadným předepsaným seznamem (§ 11 odst. 1 ZMP)</a:t>
            </a:r>
          </a:p>
          <a:p>
            <a:pPr lvl="1">
              <a:lnSpc>
                <a:spcPct val="100000"/>
              </a:lnSpc>
              <a:buFont typeface="Courier New" panose="02070309020205020404" pitchFamily="49" charset="0"/>
              <a:buChar char="o"/>
            </a:pPr>
            <a:r>
              <a:rPr lang="cs-CZ" sz="2800" dirty="0">
                <a:solidFill>
                  <a:schemeClr val="tx1">
                    <a:lumMod val="65000"/>
                    <a:lumOff val="35000"/>
                  </a:schemeClr>
                </a:solidFill>
              </a:rPr>
              <a:t>Neuplatňují se penále, úroky a pokuty podle DŘ s výjimkou pořádkových pokut a pokut za nesplnění povinnosti nepeněžité povahy (§ 11 odst. 4 ZMP)</a:t>
            </a:r>
          </a:p>
          <a:p>
            <a:pPr lvl="1">
              <a:lnSpc>
                <a:spcPct val="100000"/>
              </a:lnSpc>
              <a:buFont typeface="Courier New" panose="02070309020205020404" pitchFamily="49" charset="0"/>
              <a:buChar char="o"/>
            </a:pPr>
            <a:r>
              <a:rPr lang="cs-CZ" sz="2800" dirty="0">
                <a:solidFill>
                  <a:schemeClr val="tx1">
                    <a:lumMod val="65000"/>
                    <a:lumOff val="35000"/>
                  </a:schemeClr>
                </a:solidFill>
              </a:rPr>
              <a:t>Včas nezaplacené nebo neodvedené poplatky mohou být zvýšeny až na trojnásobek (§ 11 odst. 3 ZMP)</a:t>
            </a:r>
          </a:p>
          <a:p>
            <a:pPr lvl="1">
              <a:lnSpc>
                <a:spcPct val="100000"/>
              </a:lnSpc>
              <a:buFont typeface="Courier New" panose="02070309020205020404" pitchFamily="49" charset="0"/>
              <a:buChar char="o"/>
            </a:pPr>
            <a:r>
              <a:rPr lang="cs-CZ" sz="2800" dirty="0">
                <a:solidFill>
                  <a:schemeClr val="tx1">
                    <a:lumMod val="65000"/>
                    <a:lumOff val="35000"/>
                  </a:schemeClr>
                </a:solidFill>
              </a:rPr>
              <a:t>Místo nezletilého poplatníka nebo poplatníka s omezenou svéprávností zavázán jeho opatrovník nebo zákonný zástupce (§ 12 ZMP)</a:t>
            </a:r>
          </a:p>
          <a:p>
            <a:pPr lvl="1">
              <a:lnSpc>
                <a:spcPct val="100000"/>
              </a:lnSpc>
              <a:buFont typeface="Courier New" panose="02070309020205020404" pitchFamily="49" charset="0"/>
              <a:buChar char="o"/>
            </a:pPr>
            <a:r>
              <a:rPr lang="cs-CZ" sz="2800" dirty="0">
                <a:solidFill>
                  <a:schemeClr val="tx1">
                    <a:lumMod val="65000"/>
                    <a:lumOff val="35000"/>
                  </a:schemeClr>
                </a:solidFill>
              </a:rPr>
              <a:t>Ohlašovací povinnost poplatníka podle § 14 a § 14a ZMP</a:t>
            </a:r>
          </a:p>
          <a:p>
            <a:endParaRPr lang="cs-CZ" dirty="0"/>
          </a:p>
          <a:p>
            <a:endParaRPr lang="cs-CZ" dirty="0"/>
          </a:p>
        </p:txBody>
      </p:sp>
    </p:spTree>
    <p:extLst>
      <p:ext uri="{BB962C8B-B14F-4D97-AF65-F5344CB8AC3E}">
        <p14:creationId xmlns:p14="http://schemas.microsoft.com/office/powerpoint/2010/main" val="144657459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normAutofit/>
          </a:bodyPr>
          <a:lstStyle/>
          <a:p>
            <a:r>
              <a:rPr lang="cs-CZ" b="1" dirty="0">
                <a:solidFill>
                  <a:srgbClr val="0392C8"/>
                </a:solidFill>
              </a:rPr>
              <a:t>Vymáhání místních poplatků - postup</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fontScale="77500" lnSpcReduction="20000"/>
          </a:bodyPr>
          <a:lstStyle/>
          <a:p>
            <a:pPr>
              <a:lnSpc>
                <a:spcPct val="100000"/>
              </a:lnSpc>
            </a:pPr>
            <a:r>
              <a:rPr lang="cs-CZ" dirty="0"/>
              <a:t>Při nezaplacení místního poplatku – správce místního poplatku poplatek vyměří platebním výměrem nebo hromadným předpisným seznamem (náležitosti v § 102 DŘ)</a:t>
            </a:r>
          </a:p>
          <a:p>
            <a:pPr lvl="1">
              <a:lnSpc>
                <a:spcPct val="100000"/>
              </a:lnSpc>
            </a:pPr>
            <a:r>
              <a:rPr lang="cs-CZ" sz="2800" dirty="0"/>
              <a:t>Vyměřený místní poplatek je splatný do 15 dnů (§ 139 DŘ) ode dne právní moci rozhodnutí. Rozhodnutí je v právní moci pokud:</a:t>
            </a:r>
          </a:p>
          <a:p>
            <a:pPr lvl="2">
              <a:lnSpc>
                <a:spcPct val="100000"/>
              </a:lnSpc>
            </a:pPr>
            <a:r>
              <a:rPr lang="cs-CZ" sz="2800" dirty="0"/>
              <a:t>Je účinné – okamžikem oznámení (doručením nebo jiný zaprotokolovaný způsobem seznámení) - § 101 odst. 5 a 6 DŘ</a:t>
            </a:r>
          </a:p>
          <a:p>
            <a:pPr lvl="2">
              <a:lnSpc>
                <a:spcPct val="100000"/>
              </a:lnSpc>
            </a:pPr>
            <a:r>
              <a:rPr lang="cs-CZ" sz="2800" dirty="0"/>
              <a:t>Nelze se proti němu odvolat (do 30 dnů ode dne doručení rozhodnutí) - § 109 – 116 DŘ</a:t>
            </a:r>
          </a:p>
          <a:p>
            <a:pPr lvl="1">
              <a:lnSpc>
                <a:spcPct val="100000"/>
              </a:lnSpc>
            </a:pPr>
            <a:r>
              <a:rPr lang="cs-CZ" sz="2800" dirty="0"/>
              <a:t>Doručení rozhodnutí hromadného předpisného seznamu – 30 dnů po jeho zpřístupnění  (§ 50 DŘ)</a:t>
            </a:r>
          </a:p>
          <a:p>
            <a:pPr lvl="1">
              <a:lnSpc>
                <a:spcPct val="100000"/>
              </a:lnSpc>
            </a:pPr>
            <a:r>
              <a:rPr lang="cs-CZ" sz="2800" dirty="0"/>
              <a:t>Vyměřit daň lze do 3 let ode dne, kdy se daň stala splatnou (§ 148 DŘ)</a:t>
            </a:r>
          </a:p>
          <a:p>
            <a:pPr>
              <a:lnSpc>
                <a:spcPct val="100000"/>
              </a:lnSpc>
            </a:pPr>
            <a:r>
              <a:rPr lang="cs-CZ" dirty="0"/>
              <a:t>Po marném uplynutí lhůty pro splatnost (15 dnů) je rozhodnutí vykonatelné → postup podle Daňového řádu (součinnost § 57 DŘ) + speciální úpravy ZMP</a:t>
            </a:r>
          </a:p>
          <a:p>
            <a:pPr marL="914400" lvl="2" indent="0">
              <a:buNone/>
            </a:pPr>
            <a:endParaRPr lang="cs-CZ" dirty="0"/>
          </a:p>
        </p:txBody>
      </p:sp>
    </p:spTree>
    <p:extLst>
      <p:ext uri="{BB962C8B-B14F-4D97-AF65-F5344CB8AC3E}">
        <p14:creationId xmlns:p14="http://schemas.microsoft.com/office/powerpoint/2010/main" val="116765772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normAutofit/>
          </a:bodyPr>
          <a:lstStyle/>
          <a:p>
            <a:endParaRPr lang="cs-CZ" b="1" dirty="0">
              <a:solidFill>
                <a:srgbClr val="0392C8"/>
              </a:solidFill>
            </a:endParaRPr>
          </a:p>
        </p:txBody>
      </p:sp>
      <p:pic>
        <p:nvPicPr>
          <p:cNvPr id="4" name="Zástupný symbol pro obsah 3">
            <a:extLst>
              <a:ext uri="{FF2B5EF4-FFF2-40B4-BE49-F238E27FC236}">
                <a16:creationId xmlns:a16="http://schemas.microsoft.com/office/drawing/2014/main" id="{516FC11C-F5CC-4ED0-AF07-80799334AD4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225201" y="-80211"/>
            <a:ext cx="5386999" cy="7619999"/>
          </a:xfrm>
        </p:spPr>
      </p:pic>
      <p:pic>
        <p:nvPicPr>
          <p:cNvPr id="7" name="Obrázek 6">
            <a:extLst>
              <a:ext uri="{FF2B5EF4-FFF2-40B4-BE49-F238E27FC236}">
                <a16:creationId xmlns:a16="http://schemas.microsoft.com/office/drawing/2014/main" id="{C1CE47CC-CEB8-4AAE-B0A2-9A21FCF243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3210" y="80209"/>
            <a:ext cx="5273591" cy="7459579"/>
          </a:xfrm>
          <a:prstGeom prst="rect">
            <a:avLst/>
          </a:prstGeom>
        </p:spPr>
      </p:pic>
    </p:spTree>
    <p:extLst>
      <p:ext uri="{BB962C8B-B14F-4D97-AF65-F5344CB8AC3E}">
        <p14:creationId xmlns:p14="http://schemas.microsoft.com/office/powerpoint/2010/main" val="212532767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normAutofit/>
          </a:bodyPr>
          <a:lstStyle/>
          <a:p>
            <a:r>
              <a:rPr lang="cs-CZ" b="1" dirty="0">
                <a:solidFill>
                  <a:srgbClr val="0392C8"/>
                </a:solidFill>
              </a:rPr>
              <a:t>Prominutí místního poplatku</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a:bodyPr>
          <a:lstStyle/>
          <a:p>
            <a:pPr>
              <a:lnSpc>
                <a:spcPct val="80000"/>
              </a:lnSpc>
            </a:pPr>
            <a:r>
              <a:rPr lang="cs-CZ" sz="2600" dirty="0"/>
              <a:t>Obecní úřad může na žádost poplatníka z důvodu odstranění tvrdosti předpisu prominout poplatek za svoz komunálního odpadu – lze-li to vzhledem k okolnostem případu ospravedlnit (§ 16a ZMP)</a:t>
            </a:r>
          </a:p>
          <a:p>
            <a:pPr>
              <a:lnSpc>
                <a:spcPct val="80000"/>
              </a:lnSpc>
            </a:pPr>
            <a:r>
              <a:rPr lang="cs-CZ" sz="2600" dirty="0"/>
              <a:t>Obecní úřad může prominout jakýkoliv poplatek při mimořádných (zejména živelních událostech) - § 16b ZMP</a:t>
            </a:r>
          </a:p>
          <a:p>
            <a:pPr lvl="1">
              <a:lnSpc>
                <a:spcPct val="80000"/>
              </a:lnSpc>
            </a:pPr>
            <a:r>
              <a:rPr lang="cs-CZ" sz="2600" dirty="0"/>
              <a:t>Poplatek se promíjí všem, jichž se důvod prominutá týká</a:t>
            </a:r>
          </a:p>
        </p:txBody>
      </p:sp>
    </p:spTree>
    <p:extLst>
      <p:ext uri="{BB962C8B-B14F-4D97-AF65-F5344CB8AC3E}">
        <p14:creationId xmlns:p14="http://schemas.microsoft.com/office/powerpoint/2010/main" val="4819729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7064481-39A2-4480-B0A9-E9D54B5D2379}"/>
              </a:ext>
            </a:extLst>
          </p:cNvPr>
          <p:cNvSpPr>
            <a:spLocks noGrp="1"/>
          </p:cNvSpPr>
          <p:nvPr>
            <p:ph type="title"/>
          </p:nvPr>
        </p:nvSpPr>
        <p:spPr/>
        <p:txBody>
          <a:bodyPr>
            <a:normAutofit/>
          </a:bodyPr>
          <a:lstStyle/>
          <a:p>
            <a:r>
              <a:rPr lang="cs-CZ" b="1" dirty="0">
                <a:solidFill>
                  <a:srgbClr val="0392C8"/>
                </a:solidFill>
              </a:rPr>
              <a:t>Zdroje</a:t>
            </a:r>
          </a:p>
        </p:txBody>
      </p:sp>
      <p:sp>
        <p:nvSpPr>
          <p:cNvPr id="5" name="Zástupný symbol pro obsah 4">
            <a:extLst>
              <a:ext uri="{FF2B5EF4-FFF2-40B4-BE49-F238E27FC236}">
                <a16:creationId xmlns:a16="http://schemas.microsoft.com/office/drawing/2014/main" id="{E0EEABA0-0A01-4B9E-B6F7-0AB4295BBFE9}"/>
              </a:ext>
            </a:extLst>
          </p:cNvPr>
          <p:cNvSpPr>
            <a:spLocks noGrp="1"/>
          </p:cNvSpPr>
          <p:nvPr>
            <p:ph idx="1"/>
          </p:nvPr>
        </p:nvSpPr>
        <p:spPr/>
        <p:txBody>
          <a:bodyPr>
            <a:normAutofit/>
          </a:bodyPr>
          <a:lstStyle/>
          <a:p>
            <a:pPr>
              <a:lnSpc>
                <a:spcPct val="80000"/>
              </a:lnSpc>
            </a:pPr>
            <a:r>
              <a:rPr lang="cs-CZ" sz="2600" dirty="0"/>
              <a:t>Používané vzory platebních výměrů:</a:t>
            </a:r>
          </a:p>
          <a:p>
            <a:pPr lvl="1">
              <a:lnSpc>
                <a:spcPct val="80000"/>
              </a:lnSpc>
            </a:pPr>
            <a:r>
              <a:rPr lang="cs-CZ" sz="2200" dirty="0"/>
              <a:t>Internetové stránky Ministerstva financí České republiky – Metodické doporučení pro krajské úřady a Magistrát hlavního města Prahy - vyměřování místních poplatků podle zákona o místních poplatcích a daňového řádu a vzory platebních výměrů č. j. 26/17 986/2001 – 262 </a:t>
            </a:r>
            <a:r>
              <a:rPr lang="cs-CZ" sz="2200" dirty="0">
                <a:hlinkClick r:id="rId2"/>
              </a:rPr>
              <a:t>https://www.mfcr.cz/cs/legislativa/metodiky/2018/vymerovani-mistnich-poplatku-podle-zakon-32567</a:t>
            </a:r>
            <a:r>
              <a:rPr lang="cs-CZ" sz="2200" dirty="0"/>
              <a:t> </a:t>
            </a:r>
          </a:p>
        </p:txBody>
      </p:sp>
    </p:spTree>
    <p:extLst>
      <p:ext uri="{BB962C8B-B14F-4D97-AF65-F5344CB8AC3E}">
        <p14:creationId xmlns:p14="http://schemas.microsoft.com/office/powerpoint/2010/main" val="376281178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E69FE52-0954-4EF9-A217-CAB6D2C37A30}"/>
              </a:ext>
            </a:extLst>
          </p:cNvPr>
          <p:cNvSpPr>
            <a:spLocks noGrp="1"/>
          </p:cNvSpPr>
          <p:nvPr>
            <p:ph type="ctrTitle"/>
          </p:nvPr>
        </p:nvSpPr>
        <p:spPr/>
        <p:txBody>
          <a:bodyPr>
            <a:normAutofit/>
          </a:bodyPr>
          <a:lstStyle/>
          <a:p>
            <a:pPr algn="ctr"/>
            <a:r>
              <a:rPr lang="cs-CZ" sz="4400" b="1" dirty="0">
                <a:solidFill>
                  <a:srgbClr val="0392C8"/>
                </a:solidFill>
              </a:rPr>
              <a:t>Stanovení úhrady za nakládání s odpadem</a:t>
            </a:r>
            <a:endParaRPr lang="cs-CZ" sz="4900" b="1" dirty="0">
              <a:solidFill>
                <a:srgbClr val="0392C8"/>
              </a:solidFill>
            </a:endParaRPr>
          </a:p>
        </p:txBody>
      </p:sp>
      <p:sp>
        <p:nvSpPr>
          <p:cNvPr id="4" name="Podnadpis 3">
            <a:extLst>
              <a:ext uri="{FF2B5EF4-FFF2-40B4-BE49-F238E27FC236}">
                <a16:creationId xmlns:a16="http://schemas.microsoft.com/office/drawing/2014/main" id="{D801C676-D8EA-4418-8B49-CD1EA9E6D340}"/>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194183199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05BAA8B-29EC-4C91-AE8D-ACBF8593F47F}"/>
              </a:ext>
            </a:extLst>
          </p:cNvPr>
          <p:cNvSpPr>
            <a:spLocks noGrp="1"/>
          </p:cNvSpPr>
          <p:nvPr>
            <p:ph type="title"/>
          </p:nvPr>
        </p:nvSpPr>
        <p:spPr/>
        <p:txBody>
          <a:bodyPr/>
          <a:lstStyle/>
          <a:p>
            <a:r>
              <a:rPr lang="cs-CZ" b="1" dirty="0">
                <a:solidFill>
                  <a:srgbClr val="0392C8"/>
                </a:solidFill>
              </a:rPr>
              <a:t>Úhrada za nakládání s odpadem </a:t>
            </a:r>
          </a:p>
        </p:txBody>
      </p:sp>
      <p:sp>
        <p:nvSpPr>
          <p:cNvPr id="3" name="Zástupný symbol pro obsah 2">
            <a:extLst>
              <a:ext uri="{FF2B5EF4-FFF2-40B4-BE49-F238E27FC236}">
                <a16:creationId xmlns:a16="http://schemas.microsoft.com/office/drawing/2014/main" id="{A05EA2FA-DE8A-4D48-944D-6506A7C2C9F1}"/>
              </a:ext>
            </a:extLst>
          </p:cNvPr>
          <p:cNvSpPr>
            <a:spLocks noGrp="1"/>
          </p:cNvSpPr>
          <p:nvPr>
            <p:ph idx="1"/>
          </p:nvPr>
        </p:nvSpPr>
        <p:spPr/>
        <p:txBody>
          <a:bodyPr>
            <a:normAutofit/>
          </a:bodyPr>
          <a:lstStyle/>
          <a:p>
            <a:pPr>
              <a:lnSpc>
                <a:spcPct val="110000"/>
              </a:lnSpc>
            </a:pPr>
            <a:r>
              <a:rPr lang="cs-CZ" dirty="0"/>
              <a:t>Několik možností – nutnost vybrat jednu – nelze kombinovat:</a:t>
            </a:r>
          </a:p>
          <a:p>
            <a:pPr lvl="1">
              <a:lnSpc>
                <a:spcPct val="110000"/>
              </a:lnSpc>
            </a:pPr>
            <a:r>
              <a:rPr lang="cs-CZ" dirty="0"/>
              <a:t>Úhrada za shromažďování, sběr, přepravu, třídění, využívání a odstraňování komunálních odpadů na základě smlouvy </a:t>
            </a:r>
          </a:p>
          <a:p>
            <a:pPr lvl="1">
              <a:lnSpc>
                <a:spcPct val="110000"/>
              </a:lnSpc>
            </a:pPr>
            <a:r>
              <a:rPr lang="cs-CZ" dirty="0"/>
              <a:t>Poplatek za komunální odpad </a:t>
            </a:r>
          </a:p>
          <a:p>
            <a:pPr lvl="1">
              <a:lnSpc>
                <a:spcPct val="110000"/>
              </a:lnSpc>
            </a:pPr>
            <a:r>
              <a:rPr lang="cs-CZ" dirty="0"/>
              <a:t>Místní poplatek za provoz systému shromažďování, sběru, přepravy, třídění, využívání a odstraňování komunálních odpadů</a:t>
            </a:r>
          </a:p>
          <a:p>
            <a:pPr>
              <a:lnSpc>
                <a:spcPct val="110000"/>
              </a:lnSpc>
            </a:pPr>
            <a:endParaRPr lang="cs-CZ" dirty="0"/>
          </a:p>
        </p:txBody>
      </p:sp>
    </p:spTree>
    <p:extLst>
      <p:ext uri="{BB962C8B-B14F-4D97-AF65-F5344CB8AC3E}">
        <p14:creationId xmlns:p14="http://schemas.microsoft.com/office/powerpoint/2010/main" val="34119311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05BAA8B-29EC-4C91-AE8D-ACBF8593F47F}"/>
              </a:ext>
            </a:extLst>
          </p:cNvPr>
          <p:cNvSpPr>
            <a:spLocks noGrp="1"/>
          </p:cNvSpPr>
          <p:nvPr>
            <p:ph type="title"/>
          </p:nvPr>
        </p:nvSpPr>
        <p:spPr/>
        <p:txBody>
          <a:bodyPr/>
          <a:lstStyle/>
          <a:p>
            <a:r>
              <a:rPr lang="cs-CZ" b="1" dirty="0">
                <a:solidFill>
                  <a:srgbClr val="0392C8"/>
                </a:solidFill>
              </a:rPr>
              <a:t>Úhrada na základě smlouvy</a:t>
            </a:r>
          </a:p>
        </p:txBody>
      </p:sp>
      <p:sp>
        <p:nvSpPr>
          <p:cNvPr id="3" name="Zástupný symbol pro obsah 2">
            <a:extLst>
              <a:ext uri="{FF2B5EF4-FFF2-40B4-BE49-F238E27FC236}">
                <a16:creationId xmlns:a16="http://schemas.microsoft.com/office/drawing/2014/main" id="{A05EA2FA-DE8A-4D48-944D-6506A7C2C9F1}"/>
              </a:ext>
            </a:extLst>
          </p:cNvPr>
          <p:cNvSpPr>
            <a:spLocks noGrp="1"/>
          </p:cNvSpPr>
          <p:nvPr>
            <p:ph idx="1"/>
          </p:nvPr>
        </p:nvSpPr>
        <p:spPr/>
        <p:txBody>
          <a:bodyPr>
            <a:normAutofit/>
          </a:bodyPr>
          <a:lstStyle/>
          <a:p>
            <a:pPr>
              <a:lnSpc>
                <a:spcPct val="110000"/>
              </a:lnSpc>
            </a:pPr>
            <a:r>
              <a:rPr lang="cs-CZ" dirty="0"/>
              <a:t>Podle § 17 odst. 6 zákona o odpadech</a:t>
            </a:r>
          </a:p>
          <a:p>
            <a:pPr>
              <a:lnSpc>
                <a:spcPct val="110000"/>
              </a:lnSpc>
            </a:pPr>
            <a:r>
              <a:rPr lang="cs-CZ" dirty="0"/>
              <a:t>Na základě smlouvy s </a:t>
            </a:r>
            <a:r>
              <a:rPr lang="cs-CZ" b="1" dirty="0"/>
              <a:t>fyzickou osobou</a:t>
            </a:r>
          </a:p>
          <a:p>
            <a:pPr>
              <a:lnSpc>
                <a:spcPct val="110000"/>
              </a:lnSpc>
            </a:pPr>
            <a:r>
              <a:rPr lang="cs-CZ" dirty="0"/>
              <a:t>Smlouva musí být uzavřena písemně a obsahovat výši úhrady</a:t>
            </a:r>
          </a:p>
          <a:p>
            <a:pPr>
              <a:lnSpc>
                <a:spcPct val="110000"/>
              </a:lnSpc>
            </a:pPr>
            <a:r>
              <a:rPr lang="cs-CZ" dirty="0"/>
              <a:t>Nutno odlišit od smlouvy uzavírané s PO a podnikajícími FO</a:t>
            </a:r>
          </a:p>
          <a:p>
            <a:pPr lvl="1">
              <a:lnSpc>
                <a:spcPct val="110000"/>
              </a:lnSpc>
            </a:pPr>
            <a:r>
              <a:rPr lang="cs-CZ" dirty="0"/>
              <a:t>Také ovšem povinnost písemné formy a stanovení výše úhrady</a:t>
            </a:r>
          </a:p>
          <a:p>
            <a:pPr>
              <a:lnSpc>
                <a:spcPct val="110000"/>
              </a:lnSpc>
            </a:pPr>
            <a:r>
              <a:rPr lang="cs-CZ" dirty="0"/>
              <a:t>Vybírá-li obec tuto úhradu (od FO) – nelze stanovit ani místní poplatek za svoz komunálního odpadu, ani poplatek za komunální odpad</a:t>
            </a:r>
          </a:p>
          <a:p>
            <a:pPr>
              <a:lnSpc>
                <a:spcPct val="110000"/>
              </a:lnSpc>
            </a:pPr>
            <a:endParaRPr lang="cs-CZ" dirty="0"/>
          </a:p>
        </p:txBody>
      </p:sp>
    </p:spTree>
    <p:extLst>
      <p:ext uri="{BB962C8B-B14F-4D97-AF65-F5344CB8AC3E}">
        <p14:creationId xmlns:p14="http://schemas.microsoft.com/office/powerpoint/2010/main" val="35282025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05BAA8B-29EC-4C91-AE8D-ACBF8593F47F}"/>
              </a:ext>
            </a:extLst>
          </p:cNvPr>
          <p:cNvSpPr>
            <a:spLocks noGrp="1"/>
          </p:cNvSpPr>
          <p:nvPr>
            <p:ph type="title"/>
          </p:nvPr>
        </p:nvSpPr>
        <p:spPr/>
        <p:txBody>
          <a:bodyPr/>
          <a:lstStyle/>
          <a:p>
            <a:r>
              <a:rPr lang="cs-CZ" b="1" dirty="0">
                <a:solidFill>
                  <a:srgbClr val="0392C8"/>
                </a:solidFill>
              </a:rPr>
              <a:t>Poplatek za komunální odpad</a:t>
            </a:r>
          </a:p>
        </p:txBody>
      </p:sp>
      <p:sp>
        <p:nvSpPr>
          <p:cNvPr id="3" name="Zástupný symbol pro obsah 2">
            <a:extLst>
              <a:ext uri="{FF2B5EF4-FFF2-40B4-BE49-F238E27FC236}">
                <a16:creationId xmlns:a16="http://schemas.microsoft.com/office/drawing/2014/main" id="{A05EA2FA-DE8A-4D48-944D-6506A7C2C9F1}"/>
              </a:ext>
            </a:extLst>
          </p:cNvPr>
          <p:cNvSpPr>
            <a:spLocks noGrp="1"/>
          </p:cNvSpPr>
          <p:nvPr>
            <p:ph idx="1"/>
          </p:nvPr>
        </p:nvSpPr>
        <p:spPr/>
        <p:txBody>
          <a:bodyPr>
            <a:normAutofit fontScale="70000" lnSpcReduction="20000"/>
          </a:bodyPr>
          <a:lstStyle/>
          <a:p>
            <a:pPr>
              <a:lnSpc>
                <a:spcPct val="110000"/>
              </a:lnSpc>
            </a:pPr>
            <a:r>
              <a:rPr lang="cs-CZ" dirty="0"/>
              <a:t>Podle § 17a zákona o odpadech</a:t>
            </a:r>
          </a:p>
          <a:p>
            <a:pPr>
              <a:lnSpc>
                <a:spcPct val="110000"/>
              </a:lnSpc>
            </a:pPr>
            <a:r>
              <a:rPr lang="cs-CZ" dirty="0"/>
              <a:t>Je příjmem obce</a:t>
            </a:r>
          </a:p>
          <a:p>
            <a:pPr>
              <a:lnSpc>
                <a:spcPct val="110000"/>
              </a:lnSpc>
            </a:pPr>
            <a:r>
              <a:rPr lang="cs-CZ" dirty="0"/>
              <a:t>Stanovený obecně závaznou vyhláškou obce o systému shromažďování, sběru, přepravy, třídění, využívání a odstraňování komunálních odpadů</a:t>
            </a:r>
          </a:p>
          <a:p>
            <a:pPr>
              <a:lnSpc>
                <a:spcPct val="110000"/>
              </a:lnSpc>
            </a:pPr>
            <a:r>
              <a:rPr lang="cs-CZ" dirty="0"/>
              <a:t>Poplatníkem je každá FO, při jejíž činnosti vzniká odpad, plátcem je vlastník nemovitosti, kde odpad vzniká (popř. společenství vlastníků)</a:t>
            </a:r>
          </a:p>
          <a:p>
            <a:pPr lvl="1">
              <a:lnSpc>
                <a:spcPct val="110000"/>
              </a:lnSpc>
            </a:pPr>
            <a:r>
              <a:rPr lang="cs-CZ" dirty="0"/>
              <a:t>Poplatek </a:t>
            </a:r>
            <a:r>
              <a:rPr lang="cs-CZ" dirty="0" err="1"/>
              <a:t>rozúčtovává</a:t>
            </a:r>
            <a:r>
              <a:rPr lang="cs-CZ" dirty="0"/>
              <a:t> na jednotlivé poplatníky</a:t>
            </a:r>
          </a:p>
          <a:p>
            <a:pPr>
              <a:lnSpc>
                <a:spcPct val="110000"/>
              </a:lnSpc>
            </a:pPr>
            <a:r>
              <a:rPr lang="cs-CZ" dirty="0"/>
              <a:t>Správcem poplatku je obec – postupuje podle zákona č. 280/2009 Sb., daňový řád</a:t>
            </a:r>
          </a:p>
          <a:p>
            <a:pPr>
              <a:lnSpc>
                <a:spcPct val="110000"/>
              </a:lnSpc>
            </a:pPr>
            <a:r>
              <a:rPr lang="cs-CZ" dirty="0"/>
              <a:t>Pokud neuhradí poplatník poplatek včas (ve správné výši) – lze vyměřit platebním výměrem</a:t>
            </a:r>
          </a:p>
          <a:p>
            <a:pPr>
              <a:lnSpc>
                <a:spcPct val="110000"/>
              </a:lnSpc>
            </a:pPr>
            <a:r>
              <a:rPr lang="cs-CZ" dirty="0"/>
              <a:t>Maximální výše poplatku se stanoví podle předpokládaných nákladů obce – režim nakládání s odpadem, počet a objem nádob, počet uživatelů bytů, úroveň třídění odpadu, může zahrnovat i náklady spojené s pronájmem nádob</a:t>
            </a:r>
          </a:p>
          <a:p>
            <a:pPr marL="0" indent="0">
              <a:lnSpc>
                <a:spcPct val="110000"/>
              </a:lnSpc>
              <a:buNone/>
            </a:pPr>
            <a:endParaRPr lang="cs-CZ" dirty="0"/>
          </a:p>
          <a:p>
            <a:pPr>
              <a:lnSpc>
                <a:spcPct val="110000"/>
              </a:lnSpc>
            </a:pPr>
            <a:endParaRPr lang="cs-CZ" dirty="0"/>
          </a:p>
        </p:txBody>
      </p:sp>
    </p:spTree>
    <p:extLst>
      <p:ext uri="{BB962C8B-B14F-4D97-AF65-F5344CB8AC3E}">
        <p14:creationId xmlns:p14="http://schemas.microsoft.com/office/powerpoint/2010/main" val="139988377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05BAA8B-29EC-4C91-AE8D-ACBF8593F47F}"/>
              </a:ext>
            </a:extLst>
          </p:cNvPr>
          <p:cNvSpPr>
            <a:spLocks noGrp="1"/>
          </p:cNvSpPr>
          <p:nvPr>
            <p:ph type="title"/>
          </p:nvPr>
        </p:nvSpPr>
        <p:spPr/>
        <p:txBody>
          <a:bodyPr/>
          <a:lstStyle/>
          <a:p>
            <a:r>
              <a:rPr lang="cs-CZ" b="1" dirty="0">
                <a:solidFill>
                  <a:srgbClr val="0392C8"/>
                </a:solidFill>
              </a:rPr>
              <a:t>Místní poplatek za svoz komunálního odpadu</a:t>
            </a:r>
          </a:p>
        </p:txBody>
      </p:sp>
      <p:sp>
        <p:nvSpPr>
          <p:cNvPr id="3" name="Zástupný symbol pro obsah 2">
            <a:extLst>
              <a:ext uri="{FF2B5EF4-FFF2-40B4-BE49-F238E27FC236}">
                <a16:creationId xmlns:a16="http://schemas.microsoft.com/office/drawing/2014/main" id="{A05EA2FA-DE8A-4D48-944D-6506A7C2C9F1}"/>
              </a:ext>
            </a:extLst>
          </p:cNvPr>
          <p:cNvSpPr>
            <a:spLocks noGrp="1"/>
          </p:cNvSpPr>
          <p:nvPr>
            <p:ph idx="1"/>
          </p:nvPr>
        </p:nvSpPr>
        <p:spPr/>
        <p:txBody>
          <a:bodyPr>
            <a:normAutofit fontScale="92500" lnSpcReduction="10000"/>
          </a:bodyPr>
          <a:lstStyle/>
          <a:p>
            <a:pPr>
              <a:lnSpc>
                <a:spcPct val="110000"/>
              </a:lnSpc>
            </a:pPr>
            <a:r>
              <a:rPr lang="cs-CZ" dirty="0"/>
              <a:t>Podle § 10b zákona o místních poplatcích</a:t>
            </a:r>
          </a:p>
          <a:p>
            <a:pPr>
              <a:lnSpc>
                <a:spcPct val="110000"/>
              </a:lnSpc>
            </a:pPr>
            <a:r>
              <a:rPr lang="cs-CZ" dirty="0"/>
              <a:t>Platí FO, která:</a:t>
            </a:r>
          </a:p>
          <a:p>
            <a:pPr lvl="1">
              <a:lnSpc>
                <a:spcPct val="110000"/>
              </a:lnSpc>
            </a:pPr>
            <a:r>
              <a:rPr lang="cs-CZ" dirty="0"/>
              <a:t>Má v obci trvalý pobyt</a:t>
            </a:r>
          </a:p>
          <a:p>
            <a:pPr lvl="1">
              <a:lnSpc>
                <a:spcPct val="110000"/>
              </a:lnSpc>
            </a:pPr>
            <a:r>
              <a:rPr lang="cs-CZ" dirty="0"/>
              <a:t>Povolen trvalý nebo přechodný pobyt na delší dobu než 90 dnů (cizinci) nebo pobývá na území ČR po dobu delší než 3 měsíce, azylant</a:t>
            </a:r>
          </a:p>
          <a:p>
            <a:pPr lvl="1">
              <a:lnSpc>
                <a:spcPct val="110000"/>
              </a:lnSpc>
            </a:pPr>
            <a:r>
              <a:rPr lang="cs-CZ" dirty="0"/>
              <a:t>Má ve vlastnictví stavbu určenou k individuální rekreaci, byt nebo rodinný dům ve kterém není hlášena k pobytu žádná FO</a:t>
            </a:r>
          </a:p>
          <a:p>
            <a:pPr>
              <a:lnSpc>
                <a:spcPct val="110000"/>
              </a:lnSpc>
            </a:pPr>
            <a:r>
              <a:rPr lang="cs-CZ" dirty="0"/>
              <a:t>Za FO tvořící domácnost může poplatek platit jedna osoba</a:t>
            </a:r>
          </a:p>
          <a:p>
            <a:pPr>
              <a:lnSpc>
                <a:spcPct val="110000"/>
              </a:lnSpc>
            </a:pPr>
            <a:r>
              <a:rPr lang="cs-CZ" dirty="0"/>
              <a:t>Osvobozeny zejm. osoby se sociálním znevýhodněním – umístěné do dětského domova, domova pro seniory atd.</a:t>
            </a:r>
          </a:p>
          <a:p>
            <a:pPr>
              <a:lnSpc>
                <a:spcPct val="110000"/>
              </a:lnSpc>
            </a:pPr>
            <a:endParaRPr lang="cs-CZ" dirty="0"/>
          </a:p>
          <a:p>
            <a:pPr marL="0" indent="0">
              <a:lnSpc>
                <a:spcPct val="110000"/>
              </a:lnSpc>
              <a:buNone/>
            </a:pPr>
            <a:endParaRPr lang="cs-CZ" dirty="0"/>
          </a:p>
          <a:p>
            <a:pPr>
              <a:lnSpc>
                <a:spcPct val="110000"/>
              </a:lnSpc>
            </a:pPr>
            <a:endParaRPr lang="cs-CZ" dirty="0"/>
          </a:p>
        </p:txBody>
      </p:sp>
    </p:spTree>
    <p:extLst>
      <p:ext uri="{BB962C8B-B14F-4D97-AF65-F5344CB8AC3E}">
        <p14:creationId xmlns:p14="http://schemas.microsoft.com/office/powerpoint/2010/main" val="87084008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05BAA8B-29EC-4C91-AE8D-ACBF8593F47F}"/>
              </a:ext>
            </a:extLst>
          </p:cNvPr>
          <p:cNvSpPr>
            <a:spLocks noGrp="1"/>
          </p:cNvSpPr>
          <p:nvPr>
            <p:ph type="title"/>
          </p:nvPr>
        </p:nvSpPr>
        <p:spPr/>
        <p:txBody>
          <a:bodyPr/>
          <a:lstStyle/>
          <a:p>
            <a:r>
              <a:rPr lang="cs-CZ" b="1" dirty="0">
                <a:solidFill>
                  <a:srgbClr val="0392C8"/>
                </a:solidFill>
              </a:rPr>
              <a:t>Místní poplatek za svoz komunálního odpadu</a:t>
            </a:r>
          </a:p>
        </p:txBody>
      </p:sp>
      <p:sp>
        <p:nvSpPr>
          <p:cNvPr id="3" name="Zástupný symbol pro obsah 2">
            <a:extLst>
              <a:ext uri="{FF2B5EF4-FFF2-40B4-BE49-F238E27FC236}">
                <a16:creationId xmlns:a16="http://schemas.microsoft.com/office/drawing/2014/main" id="{A05EA2FA-DE8A-4D48-944D-6506A7C2C9F1}"/>
              </a:ext>
            </a:extLst>
          </p:cNvPr>
          <p:cNvSpPr>
            <a:spLocks noGrp="1"/>
          </p:cNvSpPr>
          <p:nvPr>
            <p:ph idx="1"/>
          </p:nvPr>
        </p:nvSpPr>
        <p:spPr/>
        <p:txBody>
          <a:bodyPr>
            <a:normAutofit lnSpcReduction="10000"/>
          </a:bodyPr>
          <a:lstStyle/>
          <a:p>
            <a:pPr>
              <a:lnSpc>
                <a:spcPct val="110000"/>
              </a:lnSpc>
            </a:pPr>
            <a:r>
              <a:rPr lang="cs-CZ" dirty="0"/>
              <a:t>Sazba poplatku tvoří:</a:t>
            </a:r>
          </a:p>
          <a:p>
            <a:pPr lvl="1">
              <a:lnSpc>
                <a:spcPct val="110000"/>
              </a:lnSpc>
            </a:pPr>
            <a:r>
              <a:rPr lang="cs-CZ" dirty="0"/>
              <a:t>Částka až 250,- Kč na osobu</a:t>
            </a:r>
          </a:p>
          <a:p>
            <a:pPr lvl="1">
              <a:lnSpc>
                <a:spcPct val="110000"/>
              </a:lnSpc>
            </a:pPr>
            <a:r>
              <a:rPr lang="cs-CZ" dirty="0"/>
              <a:t>Částka stanovená na základě skutečných nákladů obce předchozího kalendářního roku – až 750,- Kč za osobu</a:t>
            </a:r>
          </a:p>
          <a:p>
            <a:pPr lvl="1">
              <a:lnSpc>
                <a:spcPct val="110000"/>
              </a:lnSpc>
            </a:pPr>
            <a:r>
              <a:rPr lang="cs-CZ" dirty="0"/>
              <a:t>Rozúčtování stanoví obec obecně závaznou vyhláškou</a:t>
            </a:r>
          </a:p>
          <a:p>
            <a:pPr>
              <a:lnSpc>
                <a:spcPct val="110000"/>
              </a:lnSpc>
            </a:pPr>
            <a:r>
              <a:rPr lang="cs-CZ" dirty="0"/>
              <a:t>Platí se obci, na jejímž území je FO hlášena k pobytu nebo se nachází stavba</a:t>
            </a:r>
          </a:p>
          <a:p>
            <a:pPr>
              <a:lnSpc>
                <a:spcPct val="110000"/>
              </a:lnSpc>
            </a:pPr>
            <a:r>
              <a:rPr lang="cs-CZ" dirty="0"/>
              <a:t>Platí se v poměrné výše v případě změny místa pobytu/vlastnictví budovy</a:t>
            </a:r>
          </a:p>
          <a:p>
            <a:pPr lvl="1">
              <a:lnSpc>
                <a:spcPct val="110000"/>
              </a:lnSpc>
            </a:pPr>
            <a:endParaRPr lang="cs-CZ" dirty="0"/>
          </a:p>
          <a:p>
            <a:pPr>
              <a:lnSpc>
                <a:spcPct val="110000"/>
              </a:lnSpc>
            </a:pPr>
            <a:endParaRPr lang="cs-CZ" dirty="0"/>
          </a:p>
          <a:p>
            <a:pPr marL="0" indent="0">
              <a:lnSpc>
                <a:spcPct val="110000"/>
              </a:lnSpc>
              <a:buNone/>
            </a:pPr>
            <a:endParaRPr lang="cs-CZ" dirty="0"/>
          </a:p>
          <a:p>
            <a:pPr>
              <a:lnSpc>
                <a:spcPct val="110000"/>
              </a:lnSpc>
            </a:pPr>
            <a:endParaRPr lang="cs-CZ" dirty="0"/>
          </a:p>
        </p:txBody>
      </p:sp>
    </p:spTree>
    <p:extLst>
      <p:ext uri="{BB962C8B-B14F-4D97-AF65-F5344CB8AC3E}">
        <p14:creationId xmlns:p14="http://schemas.microsoft.com/office/powerpoint/2010/main" val="139141800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E69FE52-0954-4EF9-A217-CAB6D2C37A30}"/>
              </a:ext>
            </a:extLst>
          </p:cNvPr>
          <p:cNvSpPr>
            <a:spLocks noGrp="1"/>
          </p:cNvSpPr>
          <p:nvPr>
            <p:ph type="ctrTitle"/>
          </p:nvPr>
        </p:nvSpPr>
        <p:spPr/>
        <p:txBody>
          <a:bodyPr>
            <a:normAutofit/>
          </a:bodyPr>
          <a:lstStyle/>
          <a:p>
            <a:pPr algn="ctr"/>
            <a:r>
              <a:rPr lang="cs-CZ" sz="4400" b="1" dirty="0">
                <a:solidFill>
                  <a:srgbClr val="0392C8"/>
                </a:solidFill>
              </a:rPr>
              <a:t>Poskytování informací podle informačního zákona</a:t>
            </a:r>
            <a:endParaRPr lang="cs-CZ" sz="4900" b="1" dirty="0">
              <a:solidFill>
                <a:srgbClr val="0392C8"/>
              </a:solidFill>
            </a:endParaRPr>
          </a:p>
        </p:txBody>
      </p:sp>
      <p:sp>
        <p:nvSpPr>
          <p:cNvPr id="4" name="Podnadpis 3">
            <a:extLst>
              <a:ext uri="{FF2B5EF4-FFF2-40B4-BE49-F238E27FC236}">
                <a16:creationId xmlns:a16="http://schemas.microsoft.com/office/drawing/2014/main" id="{D801C676-D8EA-4418-8B49-CD1EA9E6D340}"/>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113957550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rgbClr val="0392C8"/>
                </a:solidFill>
              </a:rPr>
              <a:t>Právní předpisy</a:t>
            </a:r>
          </a:p>
        </p:txBody>
      </p:sp>
      <p:sp>
        <p:nvSpPr>
          <p:cNvPr id="3" name="Zástupný symbol pro obsah 2"/>
          <p:cNvSpPr>
            <a:spLocks noGrp="1"/>
          </p:cNvSpPr>
          <p:nvPr>
            <p:ph idx="1"/>
          </p:nvPr>
        </p:nvSpPr>
        <p:spPr/>
        <p:txBody>
          <a:bodyPr>
            <a:normAutofit/>
          </a:bodyPr>
          <a:lstStyle/>
          <a:p>
            <a:r>
              <a:rPr lang="cs-CZ" dirty="0"/>
              <a:t>Usnesení č. 2/1993 Sb., předsednictva České národní rady o vyhlášení Listiny základních práv a svobod jako součástí ústavního pořádku České republiky (LZPS)</a:t>
            </a:r>
          </a:p>
          <a:p>
            <a:r>
              <a:rPr lang="cs-CZ" dirty="0"/>
              <a:t>zákon č. 106/1999 Sb., o svobodném přístupu k informacím (informační zákon)</a:t>
            </a:r>
          </a:p>
          <a:p>
            <a:r>
              <a:rPr lang="cs-CZ" dirty="0"/>
              <a:t>Zákon č. 500/2004 Sb., správní řád (SŘ)</a:t>
            </a:r>
          </a:p>
          <a:p>
            <a:endParaRPr lang="cs-CZ" dirty="0"/>
          </a:p>
          <a:p>
            <a:endParaRPr lang="cs-CZ" dirty="0"/>
          </a:p>
          <a:p>
            <a:endParaRPr lang="cs-CZ" dirty="0"/>
          </a:p>
          <a:p>
            <a:endParaRPr lang="cs-CZ" dirty="0"/>
          </a:p>
          <a:p>
            <a:pPr lvl="1"/>
            <a:endParaRPr lang="cs-CZ" dirty="0"/>
          </a:p>
        </p:txBody>
      </p:sp>
    </p:spTree>
    <p:extLst>
      <p:ext uri="{BB962C8B-B14F-4D97-AF65-F5344CB8AC3E}">
        <p14:creationId xmlns:p14="http://schemas.microsoft.com/office/powerpoint/2010/main" val="144832888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rgbClr val="0392C8"/>
                </a:solidFill>
              </a:rPr>
              <a:t>Poskytování informací podle informačního zákona</a:t>
            </a:r>
          </a:p>
        </p:txBody>
      </p:sp>
      <p:sp>
        <p:nvSpPr>
          <p:cNvPr id="3" name="Zástupný symbol pro obsah 2"/>
          <p:cNvSpPr>
            <a:spLocks noGrp="1"/>
          </p:cNvSpPr>
          <p:nvPr>
            <p:ph idx="1"/>
          </p:nvPr>
        </p:nvSpPr>
        <p:spPr/>
        <p:txBody>
          <a:bodyPr>
            <a:normAutofit fontScale="92500" lnSpcReduction="10000"/>
          </a:bodyPr>
          <a:lstStyle/>
          <a:p>
            <a:r>
              <a:rPr lang="cs-CZ" dirty="0"/>
              <a:t>Obce, jakožto územně samosprávné celky mají povinnost poskytovat informace podle informačního zákona - § 2 odst. 1 informačního zákona</a:t>
            </a:r>
          </a:p>
          <a:p>
            <a:r>
              <a:rPr lang="cs-CZ" dirty="0"/>
              <a:t>Povinnost se netýká dotazů na názory, budoucí rozhodnutí nebo vytváření nových informací</a:t>
            </a:r>
          </a:p>
          <a:p>
            <a:r>
              <a:rPr lang="cs-CZ" dirty="0"/>
              <a:t>V tomto zákoně rozlišujeme poskytování informací</a:t>
            </a:r>
          </a:p>
          <a:p>
            <a:pPr lvl="1"/>
            <a:r>
              <a:rPr lang="cs-CZ" dirty="0"/>
              <a:t>Na žádost  - § 4a informačního zákona</a:t>
            </a:r>
          </a:p>
          <a:p>
            <a:pPr lvl="1"/>
            <a:r>
              <a:rPr lang="cs-CZ" dirty="0"/>
              <a:t>Povinné zveřejňování informací- § 5 odst. 1 informačního zákona</a:t>
            </a:r>
          </a:p>
          <a:p>
            <a:pPr lvl="1"/>
            <a:r>
              <a:rPr lang="cs-CZ" dirty="0"/>
              <a:t>Dobrovolné zveřejňovaní informací - § 5 odst. 7 informačního zákona</a:t>
            </a:r>
          </a:p>
          <a:p>
            <a:r>
              <a:rPr lang="cs-CZ" dirty="0"/>
              <a:t>Povinnost poskytovat různé informace může být stanovena i v jiném zákonu (kde může být upraven i postup pro toto poskytování) nebo naopak může být stanoveno, že některé informace nelze poskytnout</a:t>
            </a:r>
          </a:p>
        </p:txBody>
      </p:sp>
    </p:spTree>
    <p:extLst>
      <p:ext uri="{BB962C8B-B14F-4D97-AF65-F5344CB8AC3E}">
        <p14:creationId xmlns:p14="http://schemas.microsoft.com/office/powerpoint/2010/main" val="63204394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rgbClr val="0392C8"/>
                </a:solidFill>
              </a:rPr>
              <a:t>Žádost</a:t>
            </a:r>
            <a:endParaRPr lang="cs-CZ" b="1" dirty="0">
              <a:solidFill>
                <a:srgbClr val="FF0000"/>
              </a:solidFill>
            </a:endParaRPr>
          </a:p>
        </p:txBody>
      </p:sp>
      <p:sp>
        <p:nvSpPr>
          <p:cNvPr id="3" name="Zástupný symbol pro obsah 2"/>
          <p:cNvSpPr>
            <a:spLocks noGrp="1"/>
          </p:cNvSpPr>
          <p:nvPr>
            <p:ph idx="1"/>
          </p:nvPr>
        </p:nvSpPr>
        <p:spPr>
          <a:xfrm>
            <a:off x="838200" y="1825625"/>
            <a:ext cx="10515600" cy="4351338"/>
          </a:xfrm>
        </p:spPr>
        <p:txBody>
          <a:bodyPr>
            <a:normAutofit fontScale="85000" lnSpcReduction="20000"/>
          </a:bodyPr>
          <a:lstStyle/>
          <a:p>
            <a:r>
              <a:rPr lang="cs-CZ" dirty="0"/>
              <a:t>Žádost – ústní nebo písemná, možnost i prostřednictvím sítě nebo služby elektronických komunikací</a:t>
            </a:r>
          </a:p>
          <a:p>
            <a:pPr lvl="1"/>
            <a:r>
              <a:rPr lang="cs-CZ" dirty="0"/>
              <a:t>Pokud žadatele neuspokojí ústní odpověď musí podat žádost písemnou (i elektronickou)</a:t>
            </a:r>
          </a:p>
          <a:p>
            <a:r>
              <a:rPr lang="cs-CZ" dirty="0"/>
              <a:t>Písemná žádost</a:t>
            </a:r>
          </a:p>
          <a:p>
            <a:pPr lvl="1"/>
            <a:r>
              <a:rPr lang="cs-CZ" dirty="0"/>
              <a:t>Musí být zřejmé komu je určena (označení povinného subjektu), a že se žadatel domáhá poskytnutí informace podle informačního zákona</a:t>
            </a:r>
          </a:p>
          <a:p>
            <a:pPr lvl="1"/>
            <a:r>
              <a:rPr lang="cs-CZ" dirty="0"/>
              <a:t>FO musí uvést jméno, příjmení, datum narození, adresu místa trvalého pobytu (bydliště) a adresu pro doručování, pokud se neshoduje</a:t>
            </a:r>
          </a:p>
          <a:p>
            <a:pPr lvl="1"/>
            <a:r>
              <a:rPr lang="cs-CZ" dirty="0"/>
              <a:t>PO musí uvést název, číslo IČ, adresu sídla a adresu pro doručování, pokud se neshoduje)</a:t>
            </a:r>
          </a:p>
          <a:p>
            <a:r>
              <a:rPr lang="cs-CZ" dirty="0"/>
              <a:t>Pokud žádost neobsahuje označení povinného subjektu, označení že se jedná o žádost ve smyslu informačního zákona a</a:t>
            </a:r>
            <a:r>
              <a:rPr lang="cs-CZ" dirty="0">
                <a:solidFill>
                  <a:srgbClr val="FF0000"/>
                </a:solidFill>
              </a:rPr>
              <a:t> </a:t>
            </a:r>
            <a:r>
              <a:rPr lang="cs-CZ" dirty="0"/>
              <a:t>adresu pro doručování </a:t>
            </a:r>
            <a:r>
              <a:rPr lang="cs-CZ" dirty="0">
                <a:sym typeface="Symbol" panose="05050102010706020507" pitchFamily="18" charset="2"/>
              </a:rPr>
              <a:t></a:t>
            </a:r>
            <a:r>
              <a:rPr lang="cs-CZ" dirty="0"/>
              <a:t> pokud není splněno, nejedná se o žádost dle informačního zákona</a:t>
            </a:r>
          </a:p>
          <a:p>
            <a:r>
              <a:rPr lang="cs-CZ" dirty="0"/>
              <a:t>Elektronicky doručovaná žádost musí být podána pomocí elektronické adresy podatelny (je-li zveřejněna, jinak jakákoliv elektronická adresa podatelny) – pokud se tak nestane </a:t>
            </a:r>
            <a:r>
              <a:rPr lang="cs-CZ" dirty="0">
                <a:sym typeface="Symbol" panose="05050102010706020507" pitchFamily="18" charset="2"/>
              </a:rPr>
              <a:t> nejedná se o žádost podle informačního zákona</a:t>
            </a:r>
            <a:endParaRPr lang="cs-CZ" dirty="0"/>
          </a:p>
          <a:p>
            <a:endParaRPr lang="cs-CZ" dirty="0"/>
          </a:p>
          <a:p>
            <a:pPr lvl="1"/>
            <a:endParaRPr lang="cs-CZ" dirty="0"/>
          </a:p>
        </p:txBody>
      </p:sp>
    </p:spTree>
    <p:extLst>
      <p:ext uri="{BB962C8B-B14F-4D97-AF65-F5344CB8AC3E}">
        <p14:creationId xmlns:p14="http://schemas.microsoft.com/office/powerpoint/2010/main" val="87215364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504ED1C-2CD9-49CA-89B8-1812E20A18A0}"/>
              </a:ext>
            </a:extLst>
          </p:cNvPr>
          <p:cNvSpPr>
            <a:spLocks noGrp="1"/>
          </p:cNvSpPr>
          <p:nvPr>
            <p:ph type="title"/>
          </p:nvPr>
        </p:nvSpPr>
        <p:spPr/>
        <p:txBody>
          <a:bodyPr>
            <a:normAutofit/>
          </a:bodyPr>
          <a:lstStyle/>
          <a:p>
            <a:r>
              <a:rPr lang="cs-CZ" b="1" dirty="0">
                <a:solidFill>
                  <a:srgbClr val="0392C8"/>
                </a:solidFill>
              </a:rPr>
              <a:t>Postup při vyřizování žádosti</a:t>
            </a:r>
          </a:p>
        </p:txBody>
      </p:sp>
      <p:sp>
        <p:nvSpPr>
          <p:cNvPr id="3" name="Zástupný symbol pro obsah 2">
            <a:extLst>
              <a:ext uri="{FF2B5EF4-FFF2-40B4-BE49-F238E27FC236}">
                <a16:creationId xmlns:a16="http://schemas.microsoft.com/office/drawing/2014/main" id="{11FD5AF3-2EEB-41CA-BA6D-FC69F76C7D37}"/>
              </a:ext>
            </a:extLst>
          </p:cNvPr>
          <p:cNvSpPr>
            <a:spLocks noGrp="1"/>
          </p:cNvSpPr>
          <p:nvPr>
            <p:ph idx="1"/>
          </p:nvPr>
        </p:nvSpPr>
        <p:spPr/>
        <p:txBody>
          <a:bodyPr>
            <a:normAutofit/>
          </a:bodyPr>
          <a:lstStyle/>
          <a:p>
            <a:r>
              <a:rPr lang="cs-CZ" dirty="0"/>
              <a:t>Tři možnosti, jak postupovat</a:t>
            </a:r>
          </a:p>
          <a:p>
            <a:pPr lvl="1"/>
            <a:r>
              <a:rPr lang="cs-CZ" dirty="0"/>
              <a:t>Žádosti vyhovět a informaci poskytnout</a:t>
            </a:r>
          </a:p>
          <a:p>
            <a:pPr lvl="1"/>
            <a:r>
              <a:rPr lang="cs-CZ" dirty="0"/>
              <a:t>Odložit žádost</a:t>
            </a:r>
          </a:p>
          <a:p>
            <a:pPr lvl="1"/>
            <a:r>
              <a:rPr lang="cs-CZ" dirty="0"/>
              <a:t>Vydat rozhodnutí o odmítnutí </a:t>
            </a:r>
          </a:p>
          <a:p>
            <a:r>
              <a:rPr lang="cs-CZ" dirty="0"/>
              <a:t>Na veškerý postup podle tohoto zákona se použijí ustanovení správního řádu o základních zásadách, ochraně před nečinností a určení nadřízeného orgánu</a:t>
            </a:r>
          </a:p>
          <a:p>
            <a:r>
              <a:rPr lang="cs-CZ" dirty="0"/>
              <a:t>Pokud není stanoveno jinak, ustanovení správního řádu se použijí na rozhodnutí o odmítnutí žádosti, odvolací řízení a v řízení  o stížnosti a pro počítání lhůt, doručování a náklady řízení</a:t>
            </a:r>
          </a:p>
        </p:txBody>
      </p:sp>
    </p:spTree>
    <p:extLst>
      <p:ext uri="{BB962C8B-B14F-4D97-AF65-F5344CB8AC3E}">
        <p14:creationId xmlns:p14="http://schemas.microsoft.com/office/powerpoint/2010/main" val="186410206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504ED1C-2CD9-49CA-89B8-1812E20A18A0}"/>
              </a:ext>
            </a:extLst>
          </p:cNvPr>
          <p:cNvSpPr>
            <a:spLocks noGrp="1"/>
          </p:cNvSpPr>
          <p:nvPr>
            <p:ph type="title"/>
          </p:nvPr>
        </p:nvSpPr>
        <p:spPr/>
        <p:txBody>
          <a:bodyPr/>
          <a:lstStyle/>
          <a:p>
            <a:r>
              <a:rPr lang="cs-CZ" b="1" dirty="0">
                <a:solidFill>
                  <a:srgbClr val="0392C8"/>
                </a:solidFill>
              </a:rPr>
              <a:t>Postup při vyřizování žádosti – poskytnutí informace</a:t>
            </a:r>
          </a:p>
        </p:txBody>
      </p:sp>
      <p:sp>
        <p:nvSpPr>
          <p:cNvPr id="3" name="Zástupný symbol pro obsah 2">
            <a:extLst>
              <a:ext uri="{FF2B5EF4-FFF2-40B4-BE49-F238E27FC236}">
                <a16:creationId xmlns:a16="http://schemas.microsoft.com/office/drawing/2014/main" id="{11FD5AF3-2EEB-41CA-BA6D-FC69F76C7D37}"/>
              </a:ext>
            </a:extLst>
          </p:cNvPr>
          <p:cNvSpPr>
            <a:spLocks noGrp="1"/>
          </p:cNvSpPr>
          <p:nvPr>
            <p:ph idx="1"/>
          </p:nvPr>
        </p:nvSpPr>
        <p:spPr/>
        <p:txBody>
          <a:bodyPr>
            <a:normAutofit/>
          </a:bodyPr>
          <a:lstStyle/>
          <a:p>
            <a:r>
              <a:rPr lang="cs-CZ" dirty="0"/>
              <a:t>Požadovanou informaci je nutno poskytnout do 15 dnů ode dne přijetí žádosti - § 14 informačního zákona</a:t>
            </a:r>
          </a:p>
          <a:p>
            <a:pPr lvl="1"/>
            <a:r>
              <a:rPr lang="cs-CZ" dirty="0"/>
              <a:t>Prodloužit lze maximálně o 10 dnů</a:t>
            </a:r>
          </a:p>
          <a:p>
            <a:pPr lvl="2"/>
            <a:r>
              <a:rPr lang="cs-CZ" dirty="0"/>
              <a:t>Žadatele je nutno prokazatelně (informovat i o důvodech) – před uplynutím lhůty pro poskytnutí informace</a:t>
            </a:r>
          </a:p>
          <a:p>
            <a:pPr lvl="2"/>
            <a:r>
              <a:rPr lang="cs-CZ" dirty="0"/>
              <a:t>ze závažných důvodů</a:t>
            </a:r>
          </a:p>
          <a:p>
            <a:pPr lvl="3"/>
            <a:r>
              <a:rPr lang="cs-CZ" dirty="0"/>
              <a:t>Vyhledávání nebo sběr informací v jiných úřadovnách</a:t>
            </a:r>
          </a:p>
          <a:p>
            <a:pPr lvl="3"/>
            <a:r>
              <a:rPr lang="cs-CZ" dirty="0"/>
              <a:t>Vyhledávání a sběr objemného množství oddělených a odlišných informací</a:t>
            </a:r>
          </a:p>
          <a:p>
            <a:pPr lvl="3"/>
            <a:r>
              <a:rPr lang="cs-CZ" dirty="0"/>
              <a:t>Konzultace s jiným subjektem, který má závažný zájem na rozhodnutí</a:t>
            </a:r>
          </a:p>
          <a:p>
            <a:r>
              <a:rPr lang="cs-CZ" dirty="0"/>
              <a:t>Možnost žadatele odkázat na již zveřejněnou informaci - § 6 informačního zákona</a:t>
            </a:r>
          </a:p>
          <a:p>
            <a:endParaRPr lang="cs-CZ" dirty="0"/>
          </a:p>
          <a:p>
            <a:pPr lvl="2"/>
            <a:endParaRPr lang="cs-CZ" dirty="0"/>
          </a:p>
        </p:txBody>
      </p:sp>
    </p:spTree>
    <p:extLst>
      <p:ext uri="{BB962C8B-B14F-4D97-AF65-F5344CB8AC3E}">
        <p14:creationId xmlns:p14="http://schemas.microsoft.com/office/powerpoint/2010/main" val="81851216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4CCA853-D678-40C9-9080-BD42E1F77FED}"/>
              </a:ext>
            </a:extLst>
          </p:cNvPr>
          <p:cNvSpPr>
            <a:spLocks noGrp="1"/>
          </p:cNvSpPr>
          <p:nvPr>
            <p:ph type="title"/>
          </p:nvPr>
        </p:nvSpPr>
        <p:spPr/>
        <p:txBody>
          <a:bodyPr/>
          <a:lstStyle/>
          <a:p>
            <a:r>
              <a:rPr lang="cs-CZ" b="1" dirty="0">
                <a:solidFill>
                  <a:srgbClr val="0392C8"/>
                </a:solidFill>
              </a:rPr>
              <a:t>Odložení žádosti</a:t>
            </a:r>
          </a:p>
        </p:txBody>
      </p:sp>
      <p:sp>
        <p:nvSpPr>
          <p:cNvPr id="3" name="Zástupný symbol pro obsah 2">
            <a:extLst>
              <a:ext uri="{FF2B5EF4-FFF2-40B4-BE49-F238E27FC236}">
                <a16:creationId xmlns:a16="http://schemas.microsoft.com/office/drawing/2014/main" id="{533C33A5-9EDF-4CF2-9BF5-21D9815836B8}"/>
              </a:ext>
            </a:extLst>
          </p:cNvPr>
          <p:cNvSpPr>
            <a:spLocks noGrp="1"/>
          </p:cNvSpPr>
          <p:nvPr>
            <p:ph idx="1"/>
          </p:nvPr>
        </p:nvSpPr>
        <p:spPr/>
        <p:txBody>
          <a:bodyPr>
            <a:normAutofit/>
          </a:bodyPr>
          <a:lstStyle/>
          <a:p>
            <a:r>
              <a:rPr lang="cs-CZ" dirty="0"/>
              <a:t>Pokud žádost neobsahuje dostatek informací a tento nedostatek brání postupu v řízení</a:t>
            </a:r>
          </a:p>
          <a:p>
            <a:pPr lvl="1"/>
            <a:r>
              <a:rPr lang="cs-CZ" dirty="0"/>
              <a:t>Je nutné vyzvat k doplnění (do 7 dnů ode dne podání žádosti) – pokud není doplněno do 30 dnů ode dne doručení výzvy </a:t>
            </a:r>
            <a:r>
              <a:rPr lang="cs-CZ" dirty="0">
                <a:sym typeface="Symbol" panose="05050102010706020507" pitchFamily="18" charset="2"/>
              </a:rPr>
              <a:t> odložení žádosti</a:t>
            </a:r>
            <a:endParaRPr lang="cs-CZ" dirty="0"/>
          </a:p>
          <a:p>
            <a:r>
              <a:rPr lang="cs-CZ" dirty="0"/>
              <a:t>Pokud se požadované informace nevztahují k působnosti</a:t>
            </a:r>
          </a:p>
          <a:p>
            <a:pPr lvl="1"/>
            <a:r>
              <a:rPr lang="cs-CZ" dirty="0"/>
              <a:t>S odůvodněním se sdělí žadateli do 7 dnů (ode dne doručení žádosti)</a:t>
            </a:r>
          </a:p>
          <a:p>
            <a:pPr lvl="1"/>
            <a:r>
              <a:rPr lang="cs-CZ" dirty="0"/>
              <a:t>Pokud není do 60 dnů ode dne oznámení zaplacena náhrada nákladů za poskytnutí informace</a:t>
            </a:r>
          </a:p>
          <a:p>
            <a:r>
              <a:rPr lang="cs-CZ" dirty="0"/>
              <a:t>Nevydává se samostatné rozhodnutí</a:t>
            </a:r>
          </a:p>
        </p:txBody>
      </p:sp>
    </p:spTree>
    <p:extLst>
      <p:ext uri="{BB962C8B-B14F-4D97-AF65-F5344CB8AC3E}">
        <p14:creationId xmlns:p14="http://schemas.microsoft.com/office/powerpoint/2010/main" val="369672978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4CCA853-D678-40C9-9080-BD42E1F77FED}"/>
              </a:ext>
            </a:extLst>
          </p:cNvPr>
          <p:cNvSpPr>
            <a:spLocks noGrp="1"/>
          </p:cNvSpPr>
          <p:nvPr>
            <p:ph type="title"/>
          </p:nvPr>
        </p:nvSpPr>
        <p:spPr/>
        <p:txBody>
          <a:bodyPr>
            <a:normAutofit/>
          </a:bodyPr>
          <a:lstStyle/>
          <a:p>
            <a:r>
              <a:rPr lang="cs-CZ" b="1" dirty="0">
                <a:solidFill>
                  <a:srgbClr val="0392C8"/>
                </a:solidFill>
              </a:rPr>
              <a:t>Odmítnutí žádosti</a:t>
            </a:r>
          </a:p>
        </p:txBody>
      </p:sp>
      <p:sp>
        <p:nvSpPr>
          <p:cNvPr id="3" name="Zástupný symbol pro obsah 2">
            <a:extLst>
              <a:ext uri="{FF2B5EF4-FFF2-40B4-BE49-F238E27FC236}">
                <a16:creationId xmlns:a16="http://schemas.microsoft.com/office/drawing/2014/main" id="{533C33A5-9EDF-4CF2-9BF5-21D9815836B8}"/>
              </a:ext>
            </a:extLst>
          </p:cNvPr>
          <p:cNvSpPr>
            <a:spLocks noGrp="1"/>
          </p:cNvSpPr>
          <p:nvPr>
            <p:ph idx="1"/>
          </p:nvPr>
        </p:nvSpPr>
        <p:spPr/>
        <p:txBody>
          <a:bodyPr>
            <a:normAutofit fontScale="85000" lnSpcReduction="10000"/>
          </a:bodyPr>
          <a:lstStyle/>
          <a:p>
            <a:r>
              <a:rPr lang="cs-CZ" dirty="0"/>
              <a:t>Pokud je žádost nesrozumitelná nebo požadovaná informace neurčitá</a:t>
            </a:r>
          </a:p>
          <a:p>
            <a:pPr lvl="1"/>
            <a:r>
              <a:rPr lang="cs-CZ" dirty="0"/>
              <a:t>Je nutno vyzvat žadatele k upřesnění žádosti (do 7 dnů od doručení), pokud není do 30 dnů ode dne doručení výzvy upřesněno </a:t>
            </a:r>
            <a:r>
              <a:rPr lang="cs-CZ" dirty="0">
                <a:sym typeface="Symbol" panose="05050102010706020507" pitchFamily="18" charset="2"/>
              </a:rPr>
              <a:t> odmítnutí žádosti</a:t>
            </a:r>
          </a:p>
          <a:p>
            <a:r>
              <a:rPr lang="cs-CZ" dirty="0">
                <a:sym typeface="Symbol" panose="05050102010706020507" pitchFamily="18" charset="2"/>
              </a:rPr>
              <a:t>Z důvodů, že obec požadovanou informaci poskytnout nemůže podle zákona</a:t>
            </a:r>
          </a:p>
          <a:p>
            <a:pPr lvl="1"/>
            <a:r>
              <a:rPr lang="cs-CZ" dirty="0">
                <a:sym typeface="Symbol" panose="05050102010706020507" pitchFamily="18" charset="2"/>
              </a:rPr>
              <a:t>Utajované informace, rozpor s předpisy o ochraně OÚ, ochrana obchodního tajemství, důvěrnost majetkových poměrů, nové informace vzniklé při přípravě rozhodnutí (do doby kdy je příprava ukončena rozhodnutím), informace vztahující se k vnitřním pokynům a personálním předpisům a další – stanoveno v § 7 – 11 informačního zákona, ale může být stanoveno i v jiných zákonech (např. zákon č. 240/2000 Sb., o krizovém řízení)</a:t>
            </a:r>
          </a:p>
          <a:p>
            <a:pPr lvl="1"/>
            <a:r>
              <a:rPr lang="cs-CZ" dirty="0">
                <a:sym typeface="Symbol" panose="05050102010706020507" pitchFamily="18" charset="2"/>
              </a:rPr>
              <a:t>Naopak informace o příjemcích veřejných prostředků poskytnout lze (nikoliv sociální dávky)</a:t>
            </a:r>
          </a:p>
          <a:p>
            <a:pPr lvl="1"/>
            <a:r>
              <a:rPr lang="cs-CZ" dirty="0">
                <a:sym typeface="Symbol" panose="05050102010706020507" pitchFamily="18" charset="2"/>
              </a:rPr>
              <a:t>omezení trvá pouze po dobu trvání důvodů</a:t>
            </a:r>
          </a:p>
          <a:p>
            <a:pPr lvl="1"/>
            <a:r>
              <a:rPr lang="cs-CZ" dirty="0">
                <a:sym typeface="Symbol" panose="05050102010706020507" pitchFamily="18" charset="2"/>
              </a:rPr>
              <a:t>Pokud se ochrana vztahuje pouze na část informace, musí být zbývající část informace poskytnuta – např. anonymizovaná - § 12 informačního zákona</a:t>
            </a:r>
          </a:p>
          <a:p>
            <a:endParaRPr lang="cs-CZ" dirty="0"/>
          </a:p>
          <a:p>
            <a:endParaRPr lang="cs-CZ" dirty="0"/>
          </a:p>
          <a:p>
            <a:pPr lvl="1"/>
            <a:endParaRPr lang="cs-CZ" dirty="0"/>
          </a:p>
          <a:p>
            <a:pPr lvl="1">
              <a:buFont typeface="Courier New" panose="02070309020205020404" pitchFamily="49" charset="0"/>
              <a:buChar char="o"/>
            </a:pPr>
            <a:endParaRPr lang="cs-CZ" dirty="0"/>
          </a:p>
          <a:p>
            <a:pPr>
              <a:buFont typeface="Courier New" panose="02070309020205020404" pitchFamily="49" charset="0"/>
              <a:buChar char="o"/>
            </a:pPr>
            <a:endParaRPr lang="cs-CZ" dirty="0"/>
          </a:p>
          <a:p>
            <a:endParaRPr lang="cs-CZ" dirty="0"/>
          </a:p>
        </p:txBody>
      </p:sp>
    </p:spTree>
    <p:extLst>
      <p:ext uri="{BB962C8B-B14F-4D97-AF65-F5344CB8AC3E}">
        <p14:creationId xmlns:p14="http://schemas.microsoft.com/office/powerpoint/2010/main" val="362608372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ECB3B39-B286-477B-9AC1-95D3671F985C}"/>
              </a:ext>
            </a:extLst>
          </p:cNvPr>
          <p:cNvSpPr>
            <a:spLocks noGrp="1"/>
          </p:cNvSpPr>
          <p:nvPr>
            <p:ph type="title"/>
          </p:nvPr>
        </p:nvSpPr>
        <p:spPr/>
        <p:txBody>
          <a:bodyPr/>
          <a:lstStyle/>
          <a:p>
            <a:r>
              <a:rPr lang="cs-CZ" b="1" dirty="0">
                <a:solidFill>
                  <a:srgbClr val="0392C8"/>
                </a:solidFill>
              </a:rPr>
              <a:t>Odmítnutí žádosti - rozhodnutí</a:t>
            </a:r>
          </a:p>
        </p:txBody>
      </p:sp>
      <p:sp>
        <p:nvSpPr>
          <p:cNvPr id="3" name="Zástupný symbol pro obsah 2">
            <a:extLst>
              <a:ext uri="{FF2B5EF4-FFF2-40B4-BE49-F238E27FC236}">
                <a16:creationId xmlns:a16="http://schemas.microsoft.com/office/drawing/2014/main" id="{3BDE4B69-57B8-40B7-9AF1-D8DCAEC6D4CF}"/>
              </a:ext>
            </a:extLst>
          </p:cNvPr>
          <p:cNvSpPr>
            <a:spLocks noGrp="1"/>
          </p:cNvSpPr>
          <p:nvPr>
            <p:ph idx="1"/>
          </p:nvPr>
        </p:nvSpPr>
        <p:spPr/>
        <p:txBody>
          <a:bodyPr>
            <a:normAutofit/>
          </a:bodyPr>
          <a:lstStyle/>
          <a:p>
            <a:r>
              <a:rPr lang="cs-CZ" dirty="0">
                <a:solidFill>
                  <a:schemeClr val="tx1"/>
                </a:solidFill>
              </a:rPr>
              <a:t>O odmítnutí se vydává rozhodnutí o odmítnutí žádosti</a:t>
            </a:r>
          </a:p>
          <a:p>
            <a:pPr lvl="1"/>
            <a:r>
              <a:rPr lang="cs-CZ" dirty="0"/>
              <a:t>I pokud se jen z části nevyhoví (rozhodnutí o odmítnutí části žádosti) – v tomto případě ovšem poskytne v té části, která není omezena</a:t>
            </a:r>
          </a:p>
          <a:p>
            <a:r>
              <a:rPr lang="cs-CZ" dirty="0"/>
              <a:t>proti tomuto rozhodnutí je možné podat odvolání</a:t>
            </a:r>
          </a:p>
          <a:p>
            <a:pPr lvl="1"/>
            <a:r>
              <a:rPr lang="cs-CZ" dirty="0"/>
              <a:t>Použijí se ustanovení správního řádu </a:t>
            </a:r>
          </a:p>
          <a:p>
            <a:pPr lvl="1"/>
            <a:r>
              <a:rPr lang="cs-CZ" dirty="0"/>
              <a:t>Do 15 dnů ode dne oznámení rozhodnutí k subjektu, který rozhodnutí vydal</a:t>
            </a:r>
          </a:p>
          <a:p>
            <a:pPr lvl="1"/>
            <a:r>
              <a:rPr lang="cs-CZ" dirty="0"/>
              <a:t>Subjekt, který rozhodnutí vydal do 15 dnů ode dne doručení odvolání předloží toto odvolání se spisovým materiálem nadřízenému orgánu (krajskému úřadu)</a:t>
            </a:r>
          </a:p>
          <a:p>
            <a:pPr lvl="1"/>
            <a:r>
              <a:rPr lang="cs-CZ" dirty="0"/>
              <a:t>Soudní přezkum – soud může rozhodnut o odvolání zrušit a nařídit povinnému subjektu poskytnout informaci</a:t>
            </a:r>
          </a:p>
          <a:p>
            <a:pPr lvl="1"/>
            <a:endParaRPr lang="cs-CZ" dirty="0">
              <a:solidFill>
                <a:schemeClr val="tx1"/>
              </a:solidFill>
            </a:endParaRPr>
          </a:p>
          <a:p>
            <a:pPr lvl="1"/>
            <a:endParaRPr lang="cs-CZ" dirty="0">
              <a:solidFill>
                <a:schemeClr val="tx1"/>
              </a:solidFill>
            </a:endParaRPr>
          </a:p>
        </p:txBody>
      </p:sp>
    </p:spTree>
    <p:extLst>
      <p:ext uri="{BB962C8B-B14F-4D97-AF65-F5344CB8AC3E}">
        <p14:creationId xmlns:p14="http://schemas.microsoft.com/office/powerpoint/2010/main" val="133319036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ECB3B39-B286-477B-9AC1-95D3671F985C}"/>
              </a:ext>
            </a:extLst>
          </p:cNvPr>
          <p:cNvSpPr>
            <a:spLocks noGrp="1"/>
          </p:cNvSpPr>
          <p:nvPr>
            <p:ph type="title"/>
          </p:nvPr>
        </p:nvSpPr>
        <p:spPr/>
        <p:txBody>
          <a:bodyPr/>
          <a:lstStyle/>
          <a:p>
            <a:r>
              <a:rPr lang="cs-CZ" b="1" dirty="0">
                <a:solidFill>
                  <a:srgbClr val="0392C8"/>
                </a:solidFill>
              </a:rPr>
              <a:t>Stížnost</a:t>
            </a:r>
          </a:p>
        </p:txBody>
      </p:sp>
      <p:sp>
        <p:nvSpPr>
          <p:cNvPr id="3" name="Zástupný symbol pro obsah 2">
            <a:extLst>
              <a:ext uri="{FF2B5EF4-FFF2-40B4-BE49-F238E27FC236}">
                <a16:creationId xmlns:a16="http://schemas.microsoft.com/office/drawing/2014/main" id="{3BDE4B69-57B8-40B7-9AF1-D8DCAEC6D4CF}"/>
              </a:ext>
            </a:extLst>
          </p:cNvPr>
          <p:cNvSpPr>
            <a:spLocks noGrp="1"/>
          </p:cNvSpPr>
          <p:nvPr>
            <p:ph idx="1"/>
          </p:nvPr>
        </p:nvSpPr>
        <p:spPr/>
        <p:txBody>
          <a:bodyPr>
            <a:normAutofit fontScale="85000" lnSpcReduction="10000"/>
          </a:bodyPr>
          <a:lstStyle/>
          <a:p>
            <a:r>
              <a:rPr lang="cs-CZ" dirty="0"/>
              <a:t>Na postup při vyřizování žádosti může žadatel podat stížnost </a:t>
            </a:r>
          </a:p>
          <a:p>
            <a:r>
              <a:rPr lang="cs-CZ" dirty="0"/>
              <a:t>Písemně i ústně – pokud ústně a nelze hned vyřídit – sepíše se písemný záznam</a:t>
            </a:r>
          </a:p>
          <a:p>
            <a:r>
              <a:rPr lang="cs-CZ" dirty="0"/>
              <a:t>Podává se povinnému subjektu</a:t>
            </a:r>
          </a:p>
          <a:p>
            <a:r>
              <a:rPr lang="cs-CZ" dirty="0"/>
              <a:t>Rozhoduje nadřízený subjekt (krajský úřad) – do 7 dnů ode dne doručení předá povinný subjekt spisový materiál se stížností</a:t>
            </a:r>
          </a:p>
          <a:p>
            <a:r>
              <a:rPr lang="cs-CZ" dirty="0"/>
              <a:t>Povinný subjekt může stížnosti sám vyhovět/vydat rozhodnutí o odmítnutí žádosti o informace</a:t>
            </a:r>
          </a:p>
          <a:p>
            <a:r>
              <a:rPr lang="cs-CZ" dirty="0"/>
              <a:t>Je možné podat stížnost, při</a:t>
            </a:r>
          </a:p>
          <a:p>
            <a:pPr lvl="1"/>
            <a:r>
              <a:rPr lang="cs-CZ" dirty="0"/>
              <a:t>Nesouhlasu s odkazem na již zveřejněnou informaci</a:t>
            </a:r>
          </a:p>
          <a:p>
            <a:pPr lvl="1"/>
            <a:r>
              <a:rPr lang="cs-CZ" dirty="0"/>
              <a:t>Uplynutí lhůt a neposkytnutí informace</a:t>
            </a:r>
          </a:p>
          <a:p>
            <a:pPr lvl="1"/>
            <a:r>
              <a:rPr lang="cs-CZ" dirty="0"/>
              <a:t>Částečném odmítnutí </a:t>
            </a:r>
          </a:p>
          <a:p>
            <a:pPr lvl="1"/>
            <a:r>
              <a:rPr lang="cs-CZ" dirty="0"/>
              <a:t>Nesouhlasu s výší úhrady nákladů</a:t>
            </a:r>
          </a:p>
          <a:p>
            <a:endParaRPr lang="cs-CZ" dirty="0"/>
          </a:p>
          <a:p>
            <a:endParaRPr lang="cs-CZ" dirty="0">
              <a:solidFill>
                <a:srgbClr val="FF0000"/>
              </a:solidFill>
            </a:endParaRPr>
          </a:p>
        </p:txBody>
      </p:sp>
    </p:spTree>
    <p:extLst>
      <p:ext uri="{BB962C8B-B14F-4D97-AF65-F5344CB8AC3E}">
        <p14:creationId xmlns:p14="http://schemas.microsoft.com/office/powerpoint/2010/main" val="105262912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ECB3B39-B286-477B-9AC1-95D3671F985C}"/>
              </a:ext>
            </a:extLst>
          </p:cNvPr>
          <p:cNvSpPr>
            <a:spLocks noGrp="1"/>
          </p:cNvSpPr>
          <p:nvPr>
            <p:ph type="title"/>
          </p:nvPr>
        </p:nvSpPr>
        <p:spPr/>
        <p:txBody>
          <a:bodyPr/>
          <a:lstStyle/>
          <a:p>
            <a:r>
              <a:rPr lang="cs-CZ" b="1" dirty="0">
                <a:solidFill>
                  <a:srgbClr val="0392C8"/>
                </a:solidFill>
              </a:rPr>
              <a:t>Stížnost</a:t>
            </a:r>
          </a:p>
        </p:txBody>
      </p:sp>
      <p:sp>
        <p:nvSpPr>
          <p:cNvPr id="3" name="Zástupný symbol pro obsah 2">
            <a:extLst>
              <a:ext uri="{FF2B5EF4-FFF2-40B4-BE49-F238E27FC236}">
                <a16:creationId xmlns:a16="http://schemas.microsoft.com/office/drawing/2014/main" id="{3BDE4B69-57B8-40B7-9AF1-D8DCAEC6D4CF}"/>
              </a:ext>
            </a:extLst>
          </p:cNvPr>
          <p:cNvSpPr>
            <a:spLocks noGrp="1"/>
          </p:cNvSpPr>
          <p:nvPr>
            <p:ph idx="1"/>
          </p:nvPr>
        </p:nvSpPr>
        <p:spPr/>
        <p:txBody>
          <a:bodyPr>
            <a:normAutofit lnSpcReduction="10000"/>
          </a:bodyPr>
          <a:lstStyle/>
          <a:p>
            <a:r>
              <a:rPr lang="cs-CZ" dirty="0"/>
              <a:t>Nadřízený orgán přezkoumává postup povinného subjektu</a:t>
            </a:r>
          </a:p>
          <a:p>
            <a:r>
              <a:rPr lang="cs-CZ" dirty="0"/>
              <a:t>Může rozhodnout</a:t>
            </a:r>
          </a:p>
          <a:p>
            <a:pPr lvl="1"/>
            <a:r>
              <a:rPr lang="cs-CZ" dirty="0"/>
              <a:t>Potvrdit postup</a:t>
            </a:r>
          </a:p>
          <a:p>
            <a:pPr lvl="1"/>
            <a:r>
              <a:rPr lang="cs-CZ" dirty="0"/>
              <a:t>Přikázat ve stanovené lhůtě (ne delší než 15 dnů), aby žádost vyřídil</a:t>
            </a:r>
          </a:p>
          <a:p>
            <a:pPr lvl="1"/>
            <a:r>
              <a:rPr lang="cs-CZ" dirty="0"/>
              <a:t>Usnesením věc převzít a poskytnou informaci sám nebo vydat rozhodnutí o odmítnutí žádosti – nelze vůči orgánům ÚSC při výkonu samostatné působnosti</a:t>
            </a:r>
          </a:p>
          <a:p>
            <a:r>
              <a:rPr lang="cs-CZ" dirty="0"/>
              <a:t>Stížnost je prostředkem speciálním vůči § 80 SŘ použije se na případy, kdy nebyla žádost nijak vyřízena</a:t>
            </a:r>
          </a:p>
          <a:p>
            <a:pPr lvl="1"/>
            <a:r>
              <a:rPr lang="cs-CZ" dirty="0"/>
              <a:t>Na nedodržení lhůty (např. pro předání stížnosti nadřízenému orgánu se užije úprava ochrany před nečinností podle § 80 SŘ)</a:t>
            </a:r>
          </a:p>
          <a:p>
            <a:endParaRPr lang="cs-CZ" dirty="0">
              <a:solidFill>
                <a:srgbClr val="FF0000"/>
              </a:solidFill>
            </a:endParaRPr>
          </a:p>
        </p:txBody>
      </p:sp>
    </p:spTree>
    <p:extLst>
      <p:ext uri="{BB962C8B-B14F-4D97-AF65-F5344CB8AC3E}">
        <p14:creationId xmlns:p14="http://schemas.microsoft.com/office/powerpoint/2010/main" val="292658883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E69FE52-0954-4EF9-A217-CAB6D2C37A30}"/>
              </a:ext>
            </a:extLst>
          </p:cNvPr>
          <p:cNvSpPr>
            <a:spLocks noGrp="1"/>
          </p:cNvSpPr>
          <p:nvPr>
            <p:ph type="ctrTitle"/>
          </p:nvPr>
        </p:nvSpPr>
        <p:spPr/>
        <p:txBody>
          <a:bodyPr>
            <a:normAutofit/>
          </a:bodyPr>
          <a:lstStyle/>
          <a:p>
            <a:pPr algn="ctr"/>
            <a:r>
              <a:rPr lang="cs-CZ" sz="4400" b="1" dirty="0">
                <a:solidFill>
                  <a:srgbClr val="0392C8"/>
                </a:solidFill>
              </a:rPr>
              <a:t>Likvidace vozidel</a:t>
            </a:r>
            <a:endParaRPr lang="cs-CZ" sz="4900" b="1" dirty="0">
              <a:solidFill>
                <a:srgbClr val="0392C8"/>
              </a:solidFill>
            </a:endParaRPr>
          </a:p>
        </p:txBody>
      </p:sp>
      <p:sp>
        <p:nvSpPr>
          <p:cNvPr id="4" name="Podnadpis 3">
            <a:extLst>
              <a:ext uri="{FF2B5EF4-FFF2-40B4-BE49-F238E27FC236}">
                <a16:creationId xmlns:a16="http://schemas.microsoft.com/office/drawing/2014/main" id="{D801C676-D8EA-4418-8B49-CD1EA9E6D340}"/>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218312364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rgbClr val="0392C8"/>
                </a:solidFill>
              </a:rPr>
              <a:t>Právní předpisy</a:t>
            </a:r>
          </a:p>
        </p:txBody>
      </p:sp>
      <p:sp>
        <p:nvSpPr>
          <p:cNvPr id="3" name="Zástupný symbol pro obsah 2"/>
          <p:cNvSpPr>
            <a:spLocks noGrp="1"/>
          </p:cNvSpPr>
          <p:nvPr>
            <p:ph idx="1"/>
          </p:nvPr>
        </p:nvSpPr>
        <p:spPr/>
        <p:txBody>
          <a:bodyPr>
            <a:normAutofit/>
          </a:bodyPr>
          <a:lstStyle/>
          <a:p>
            <a:r>
              <a:rPr lang="cs-CZ" dirty="0"/>
              <a:t>Zákon č. 185/2001 Sb., o odpadech</a:t>
            </a:r>
          </a:p>
          <a:p>
            <a:r>
              <a:rPr lang="cs-CZ" dirty="0"/>
              <a:t>Zákon č. 56/2001 Sb., o podmínkách provozu vozidel na pozemních komunikacích</a:t>
            </a:r>
          </a:p>
          <a:p>
            <a:endParaRPr lang="cs-CZ" dirty="0"/>
          </a:p>
          <a:p>
            <a:endParaRPr lang="cs-CZ" dirty="0"/>
          </a:p>
          <a:p>
            <a:endParaRPr lang="cs-CZ" dirty="0"/>
          </a:p>
          <a:p>
            <a:endParaRPr lang="cs-CZ" dirty="0"/>
          </a:p>
          <a:p>
            <a:pPr lvl="1"/>
            <a:endParaRPr lang="cs-CZ" dirty="0"/>
          </a:p>
        </p:txBody>
      </p:sp>
    </p:spTree>
    <p:extLst>
      <p:ext uri="{BB962C8B-B14F-4D97-AF65-F5344CB8AC3E}">
        <p14:creationId xmlns:p14="http://schemas.microsoft.com/office/powerpoint/2010/main" val="273378329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05BAA8B-29EC-4C91-AE8D-ACBF8593F47F}"/>
              </a:ext>
            </a:extLst>
          </p:cNvPr>
          <p:cNvSpPr>
            <a:spLocks noGrp="1"/>
          </p:cNvSpPr>
          <p:nvPr>
            <p:ph type="title"/>
          </p:nvPr>
        </p:nvSpPr>
        <p:spPr/>
        <p:txBody>
          <a:bodyPr/>
          <a:lstStyle/>
          <a:p>
            <a:r>
              <a:rPr lang="cs-CZ" b="1" dirty="0">
                <a:solidFill>
                  <a:srgbClr val="0392C8"/>
                </a:solidFill>
              </a:rPr>
              <a:t>Autovraky</a:t>
            </a:r>
          </a:p>
        </p:txBody>
      </p:sp>
      <p:sp>
        <p:nvSpPr>
          <p:cNvPr id="3" name="Zástupný symbol pro obsah 2">
            <a:extLst>
              <a:ext uri="{FF2B5EF4-FFF2-40B4-BE49-F238E27FC236}">
                <a16:creationId xmlns:a16="http://schemas.microsoft.com/office/drawing/2014/main" id="{A05EA2FA-DE8A-4D48-944D-6506A7C2C9F1}"/>
              </a:ext>
            </a:extLst>
          </p:cNvPr>
          <p:cNvSpPr>
            <a:spLocks noGrp="1"/>
          </p:cNvSpPr>
          <p:nvPr>
            <p:ph idx="1"/>
          </p:nvPr>
        </p:nvSpPr>
        <p:spPr>
          <a:xfrm>
            <a:off x="838200" y="1690688"/>
            <a:ext cx="10515600" cy="4351338"/>
          </a:xfrm>
        </p:spPr>
        <p:txBody>
          <a:bodyPr>
            <a:normAutofit fontScale="77500" lnSpcReduction="20000"/>
          </a:bodyPr>
          <a:lstStyle/>
          <a:p>
            <a:pPr>
              <a:lnSpc>
                <a:spcPct val="110000"/>
              </a:lnSpc>
            </a:pPr>
            <a:r>
              <a:rPr lang="cs-CZ" sz="2400" dirty="0"/>
              <a:t>Postup podle § 37 zákona o odpadech</a:t>
            </a:r>
          </a:p>
          <a:p>
            <a:pPr>
              <a:lnSpc>
                <a:spcPct val="110000"/>
              </a:lnSpc>
            </a:pPr>
            <a:r>
              <a:rPr lang="cs-CZ" sz="2400" dirty="0"/>
              <a:t>Autovrak – úplné nebo neúplné motorové vozidlo, které bylo určeno k provozu na pozemních komunikacích pro přepravu a stalo se odpadem (splňuje definici odpadu)</a:t>
            </a:r>
          </a:p>
          <a:p>
            <a:pPr>
              <a:lnSpc>
                <a:spcPct val="110000"/>
              </a:lnSpc>
            </a:pPr>
            <a:r>
              <a:rPr lang="cs-CZ" sz="2400" dirty="0"/>
              <a:t>Autovrak je nutné předat provozovateli zařízení k odstranění autovraků</a:t>
            </a:r>
          </a:p>
          <a:p>
            <a:pPr>
              <a:lnSpc>
                <a:spcPct val="110000"/>
              </a:lnSpc>
            </a:pPr>
            <a:r>
              <a:rPr lang="cs-CZ" sz="2400" dirty="0"/>
              <a:t>Před tím, než je vozidlo předáno provozovateli zařízení k odstranění autovraků je nutné ho umístit na místo, kde neohrozí ŽP ani nenaruší estetický vzhled obce, přírody nebo krajiny</a:t>
            </a:r>
          </a:p>
          <a:p>
            <a:pPr marL="0" indent="0">
              <a:lnSpc>
                <a:spcPct val="110000"/>
              </a:lnSpc>
              <a:buNone/>
            </a:pPr>
            <a:r>
              <a:rPr lang="cs-CZ" sz="2400" dirty="0"/>
              <a:t> </a:t>
            </a:r>
            <a:r>
              <a:rPr lang="cs-CZ" sz="2400" dirty="0">
                <a:sym typeface="Symbol" panose="05050102010706020507" pitchFamily="18" charset="2"/>
              </a:rPr>
              <a:t> pokud tak neučiní vlastník – povinnost obecního úřadu na náklady vlastníka přemístit vozidlo na vybrané parkoviště + informaci vyvěsit na úřední desce + písemně informovat vlastníka</a:t>
            </a:r>
          </a:p>
          <a:p>
            <a:pPr>
              <a:lnSpc>
                <a:spcPct val="110000"/>
              </a:lnSpc>
            </a:pPr>
            <a:r>
              <a:rPr lang="cs-CZ" sz="2400" dirty="0"/>
              <a:t>Pokud si vlastník nevyzvedne do 2 měsíců od informování (popř. vyvěšení na úřední desce) – povinnost obce předat provozovateli zařízení k odstranění autovraků – náklady hradí poslední vlastník podle registru motorových vozidel</a:t>
            </a:r>
          </a:p>
          <a:p>
            <a:pPr>
              <a:lnSpc>
                <a:spcPct val="110000"/>
              </a:lnSpc>
            </a:pPr>
            <a:r>
              <a:rPr lang="cs-CZ" sz="2400" dirty="0"/>
              <a:t>V případě, že je vozidlo umístěno na pozemní komunikaci – postup podle § 19c zákona o pozemních komunikacích</a:t>
            </a:r>
          </a:p>
          <a:p>
            <a:pPr marL="0" indent="0">
              <a:lnSpc>
                <a:spcPct val="110000"/>
              </a:lnSpc>
              <a:buNone/>
            </a:pPr>
            <a:endParaRPr lang="cs-CZ" sz="2400" dirty="0"/>
          </a:p>
        </p:txBody>
      </p:sp>
    </p:spTree>
    <p:extLst>
      <p:ext uri="{BB962C8B-B14F-4D97-AF65-F5344CB8AC3E}">
        <p14:creationId xmlns:p14="http://schemas.microsoft.com/office/powerpoint/2010/main" val="243681992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05BAA8B-29EC-4C91-AE8D-ACBF8593F47F}"/>
              </a:ext>
            </a:extLst>
          </p:cNvPr>
          <p:cNvSpPr>
            <a:spLocks noGrp="1"/>
          </p:cNvSpPr>
          <p:nvPr>
            <p:ph type="title"/>
          </p:nvPr>
        </p:nvSpPr>
        <p:spPr/>
        <p:txBody>
          <a:bodyPr/>
          <a:lstStyle/>
          <a:p>
            <a:r>
              <a:rPr lang="cs-CZ" b="1" dirty="0">
                <a:solidFill>
                  <a:srgbClr val="0392C8"/>
                </a:solidFill>
              </a:rPr>
              <a:t>Vyřazení vozidla z evidence</a:t>
            </a:r>
          </a:p>
        </p:txBody>
      </p:sp>
      <p:sp>
        <p:nvSpPr>
          <p:cNvPr id="3" name="Zástupný symbol pro obsah 2">
            <a:extLst>
              <a:ext uri="{FF2B5EF4-FFF2-40B4-BE49-F238E27FC236}">
                <a16:creationId xmlns:a16="http://schemas.microsoft.com/office/drawing/2014/main" id="{A05EA2FA-DE8A-4D48-944D-6506A7C2C9F1}"/>
              </a:ext>
            </a:extLst>
          </p:cNvPr>
          <p:cNvSpPr>
            <a:spLocks noGrp="1"/>
          </p:cNvSpPr>
          <p:nvPr>
            <p:ph idx="1"/>
          </p:nvPr>
        </p:nvSpPr>
        <p:spPr>
          <a:xfrm>
            <a:off x="838200" y="1690688"/>
            <a:ext cx="10515600" cy="4351338"/>
          </a:xfrm>
        </p:spPr>
        <p:txBody>
          <a:bodyPr>
            <a:normAutofit/>
          </a:bodyPr>
          <a:lstStyle/>
          <a:p>
            <a:pPr>
              <a:lnSpc>
                <a:spcPct val="110000"/>
              </a:lnSpc>
            </a:pPr>
            <a:r>
              <a:rPr lang="cs-CZ" sz="2400" dirty="0"/>
              <a:t>V </a:t>
            </a:r>
            <a:r>
              <a:rPr lang="cs-CZ" dirty="0"/>
              <a:t>případě, že nebylo vozidlo ekologicky zlikvidováno (např. rozebrání vozidla)</a:t>
            </a:r>
          </a:p>
          <a:p>
            <a:pPr lvl="1">
              <a:lnSpc>
                <a:spcPct val="110000"/>
              </a:lnSpc>
            </a:pPr>
            <a:r>
              <a:rPr lang="cs-CZ" dirty="0"/>
              <a:t>Přestupek dle zákona o odpadech - § 69 odst. 1 </a:t>
            </a:r>
            <a:r>
              <a:rPr lang="cs-CZ" dirty="0">
                <a:sym typeface="Symbol" panose="05050102010706020507" pitchFamily="18" charset="2"/>
              </a:rPr>
              <a:t> </a:t>
            </a:r>
            <a:r>
              <a:rPr lang="cs-CZ" dirty="0"/>
              <a:t>rozhodnutí o přestupku – projednává obec</a:t>
            </a:r>
          </a:p>
          <a:p>
            <a:pPr lvl="1">
              <a:lnSpc>
                <a:spcPct val="110000"/>
              </a:lnSpc>
            </a:pPr>
            <a:r>
              <a:rPr lang="cs-CZ" dirty="0"/>
              <a:t>Rozhodnutí o tomto přestupku slouží jako podklad pro zápis zániku silničního vozidla podle § 13 odst. 1 písm. a) bodu 4. zákona o podmínkách provozu vozidel na pozemních komunikacích</a:t>
            </a:r>
          </a:p>
          <a:p>
            <a:pPr lvl="1">
              <a:lnSpc>
                <a:spcPct val="110000"/>
              </a:lnSpc>
            </a:pPr>
            <a:r>
              <a:rPr lang="cs-CZ" dirty="0"/>
              <a:t>Zápis zániku učiní na základě žádosti vlastníka obecní úřad obce s rozšířenou působností</a:t>
            </a:r>
          </a:p>
          <a:p>
            <a:pPr marL="0" indent="0">
              <a:lnSpc>
                <a:spcPct val="110000"/>
              </a:lnSpc>
              <a:buNone/>
            </a:pPr>
            <a:endParaRPr lang="cs-CZ" sz="2400" dirty="0"/>
          </a:p>
        </p:txBody>
      </p:sp>
    </p:spTree>
    <p:extLst>
      <p:ext uri="{BB962C8B-B14F-4D97-AF65-F5344CB8AC3E}">
        <p14:creationId xmlns:p14="http://schemas.microsoft.com/office/powerpoint/2010/main" val="19329664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E69FE52-0954-4EF9-A217-CAB6D2C37A30}"/>
              </a:ext>
            </a:extLst>
          </p:cNvPr>
          <p:cNvSpPr>
            <a:spLocks noGrp="1"/>
          </p:cNvSpPr>
          <p:nvPr>
            <p:ph type="ctrTitle"/>
          </p:nvPr>
        </p:nvSpPr>
        <p:spPr/>
        <p:txBody>
          <a:bodyPr>
            <a:normAutofit/>
          </a:bodyPr>
          <a:lstStyle/>
          <a:p>
            <a:pPr algn="ctr"/>
            <a:r>
              <a:rPr lang="cs-CZ" sz="4400" b="1" dirty="0">
                <a:solidFill>
                  <a:srgbClr val="0392C8"/>
                </a:solidFill>
              </a:rPr>
              <a:t>Oddávání</a:t>
            </a:r>
            <a:endParaRPr lang="cs-CZ" sz="4900" b="1" dirty="0">
              <a:solidFill>
                <a:srgbClr val="0392C8"/>
              </a:solidFill>
            </a:endParaRPr>
          </a:p>
        </p:txBody>
      </p:sp>
      <p:sp>
        <p:nvSpPr>
          <p:cNvPr id="4" name="Podnadpis 3">
            <a:extLst>
              <a:ext uri="{FF2B5EF4-FFF2-40B4-BE49-F238E27FC236}">
                <a16:creationId xmlns:a16="http://schemas.microsoft.com/office/drawing/2014/main" id="{D801C676-D8EA-4418-8B49-CD1EA9E6D340}"/>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274572997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solidFill>
                  <a:srgbClr val="0392C8"/>
                </a:solidFill>
              </a:rPr>
              <a:t>Právní předpisy</a:t>
            </a:r>
          </a:p>
        </p:txBody>
      </p:sp>
      <p:sp>
        <p:nvSpPr>
          <p:cNvPr id="3" name="Zástupný symbol pro obsah 2"/>
          <p:cNvSpPr>
            <a:spLocks noGrp="1"/>
          </p:cNvSpPr>
          <p:nvPr>
            <p:ph idx="1"/>
          </p:nvPr>
        </p:nvSpPr>
        <p:spPr/>
        <p:txBody>
          <a:bodyPr>
            <a:normAutofit/>
          </a:bodyPr>
          <a:lstStyle/>
          <a:p>
            <a:r>
              <a:rPr lang="cs-CZ" dirty="0"/>
              <a:t>Zákon č. 89/2012 Sb., občanský zákoník</a:t>
            </a:r>
          </a:p>
          <a:p>
            <a:r>
              <a:rPr lang="cs-CZ" dirty="0"/>
              <a:t>Zákon č. 301/2000 Sb., o matrikách, jménu a příjmení</a:t>
            </a:r>
          </a:p>
          <a:p>
            <a:endParaRPr lang="cs-CZ" dirty="0"/>
          </a:p>
          <a:p>
            <a:endParaRPr lang="cs-CZ" dirty="0"/>
          </a:p>
          <a:p>
            <a:endParaRPr lang="cs-CZ" dirty="0"/>
          </a:p>
          <a:p>
            <a:endParaRPr lang="cs-CZ" dirty="0"/>
          </a:p>
          <a:p>
            <a:pPr lvl="1"/>
            <a:endParaRPr lang="cs-CZ" dirty="0"/>
          </a:p>
        </p:txBody>
      </p:sp>
    </p:spTree>
    <p:extLst>
      <p:ext uri="{BB962C8B-B14F-4D97-AF65-F5344CB8AC3E}">
        <p14:creationId xmlns:p14="http://schemas.microsoft.com/office/powerpoint/2010/main" val="120604860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05BAA8B-29EC-4C91-AE8D-ACBF8593F47F}"/>
              </a:ext>
            </a:extLst>
          </p:cNvPr>
          <p:cNvSpPr>
            <a:spLocks noGrp="1"/>
          </p:cNvSpPr>
          <p:nvPr>
            <p:ph type="title"/>
          </p:nvPr>
        </p:nvSpPr>
        <p:spPr/>
        <p:txBody>
          <a:bodyPr/>
          <a:lstStyle/>
          <a:p>
            <a:r>
              <a:rPr lang="cs-CZ" b="1" dirty="0">
                <a:solidFill>
                  <a:srgbClr val="0392C8"/>
                </a:solidFill>
              </a:rPr>
              <a:t>Kdo oddává, podmínky</a:t>
            </a:r>
          </a:p>
        </p:txBody>
      </p:sp>
      <p:sp>
        <p:nvSpPr>
          <p:cNvPr id="3" name="Zástupný symbol pro obsah 2">
            <a:extLst>
              <a:ext uri="{FF2B5EF4-FFF2-40B4-BE49-F238E27FC236}">
                <a16:creationId xmlns:a16="http://schemas.microsoft.com/office/drawing/2014/main" id="{A05EA2FA-DE8A-4D48-944D-6506A7C2C9F1}"/>
              </a:ext>
            </a:extLst>
          </p:cNvPr>
          <p:cNvSpPr>
            <a:spLocks noGrp="1"/>
          </p:cNvSpPr>
          <p:nvPr>
            <p:ph idx="1"/>
          </p:nvPr>
        </p:nvSpPr>
        <p:spPr>
          <a:xfrm>
            <a:off x="838200" y="1690688"/>
            <a:ext cx="10515600" cy="4351338"/>
          </a:xfrm>
        </p:spPr>
        <p:txBody>
          <a:bodyPr>
            <a:normAutofit lnSpcReduction="10000"/>
          </a:bodyPr>
          <a:lstStyle/>
          <a:p>
            <a:pPr>
              <a:lnSpc>
                <a:spcPct val="110000"/>
              </a:lnSpc>
            </a:pPr>
            <a:r>
              <a:rPr lang="cs-CZ" sz="2400" dirty="0"/>
              <a:t>Oddávajícího stanoví § 11a zákona o matrikách</a:t>
            </a:r>
          </a:p>
          <a:p>
            <a:pPr lvl="1">
              <a:lnSpc>
                <a:spcPct val="110000"/>
              </a:lnSpc>
            </a:pPr>
            <a:r>
              <a:rPr lang="cs-CZ" sz="2000" dirty="0"/>
              <a:t>Starosta místostarosta, pověřený člen zastupitelstva obce, které jsou matričním úřadem</a:t>
            </a:r>
          </a:p>
          <a:p>
            <a:pPr lvl="1">
              <a:lnSpc>
                <a:spcPct val="110000"/>
              </a:lnSpc>
            </a:pPr>
            <a:r>
              <a:rPr lang="cs-CZ" sz="2000" dirty="0"/>
              <a:t>Starosta, místostarosta, pověřený člen zastupitelstva obce, které nejsou matričním úřadem, ale alespoň jeden ze snoubenců je k trvalému pobytu přihlášen ve správním obvodu</a:t>
            </a:r>
          </a:p>
          <a:p>
            <a:pPr>
              <a:lnSpc>
                <a:spcPct val="110000"/>
              </a:lnSpc>
            </a:pPr>
            <a:r>
              <a:rPr lang="cs-CZ" sz="2400" dirty="0"/>
              <a:t>Projev vůle musí být učiněn před matrikářem</a:t>
            </a:r>
          </a:p>
          <a:p>
            <a:pPr>
              <a:lnSpc>
                <a:spcPct val="110000"/>
              </a:lnSpc>
            </a:pPr>
            <a:r>
              <a:rPr lang="cs-CZ" sz="2400" dirty="0"/>
              <a:t>Uzavírá se v místě, které určí obec – matriční úřad může povolit jakékoliv místo a dobu</a:t>
            </a:r>
          </a:p>
          <a:p>
            <a:pPr>
              <a:lnSpc>
                <a:spcPct val="110000"/>
              </a:lnSpc>
            </a:pPr>
            <a:r>
              <a:rPr lang="cs-CZ" sz="2400" dirty="0"/>
              <a:t>Pokud je život snoubence přímo ohrožen – projevuje se vůle před starostou, místostarostou, pověřeným členem zastupitelstva nebo úředníkem zařazeným do obecního úřadu kdekoliv, bez přítomnosti matrikáře</a:t>
            </a:r>
          </a:p>
        </p:txBody>
      </p:sp>
    </p:spTree>
    <p:extLst>
      <p:ext uri="{BB962C8B-B14F-4D97-AF65-F5344CB8AC3E}">
        <p14:creationId xmlns:p14="http://schemas.microsoft.com/office/powerpoint/2010/main" val="72641134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05BAA8B-29EC-4C91-AE8D-ACBF8593F47F}"/>
              </a:ext>
            </a:extLst>
          </p:cNvPr>
          <p:cNvSpPr>
            <a:spLocks noGrp="1"/>
          </p:cNvSpPr>
          <p:nvPr>
            <p:ph type="title"/>
          </p:nvPr>
        </p:nvSpPr>
        <p:spPr/>
        <p:txBody>
          <a:bodyPr/>
          <a:lstStyle/>
          <a:p>
            <a:r>
              <a:rPr lang="cs-CZ" b="1" dirty="0">
                <a:solidFill>
                  <a:srgbClr val="0392C8"/>
                </a:solidFill>
              </a:rPr>
              <a:t>Uzavření manželství</a:t>
            </a:r>
          </a:p>
        </p:txBody>
      </p:sp>
      <p:sp>
        <p:nvSpPr>
          <p:cNvPr id="3" name="Zástupný symbol pro obsah 2">
            <a:extLst>
              <a:ext uri="{FF2B5EF4-FFF2-40B4-BE49-F238E27FC236}">
                <a16:creationId xmlns:a16="http://schemas.microsoft.com/office/drawing/2014/main" id="{A05EA2FA-DE8A-4D48-944D-6506A7C2C9F1}"/>
              </a:ext>
            </a:extLst>
          </p:cNvPr>
          <p:cNvSpPr>
            <a:spLocks noGrp="1"/>
          </p:cNvSpPr>
          <p:nvPr>
            <p:ph idx="1"/>
          </p:nvPr>
        </p:nvSpPr>
        <p:spPr>
          <a:xfrm>
            <a:off x="838200" y="1690688"/>
            <a:ext cx="10515600" cy="4351338"/>
          </a:xfrm>
        </p:spPr>
        <p:txBody>
          <a:bodyPr>
            <a:normAutofit fontScale="92500" lnSpcReduction="10000"/>
          </a:bodyPr>
          <a:lstStyle/>
          <a:p>
            <a:pPr>
              <a:lnSpc>
                <a:spcPct val="110000"/>
              </a:lnSpc>
            </a:pPr>
            <a:r>
              <a:rPr lang="cs-CZ" sz="2400" dirty="0"/>
              <a:t>Oddávající položí snoubencům otázku, zda spolu chtějí vstoupit do manželství – kladnou odpovědí </a:t>
            </a:r>
            <a:r>
              <a:rPr lang="cs-CZ" sz="2400" b="1" dirty="0"/>
              <a:t>vzniká manželství</a:t>
            </a:r>
            <a:endParaRPr lang="cs-CZ" sz="2400" dirty="0"/>
          </a:p>
          <a:p>
            <a:pPr lvl="1">
              <a:lnSpc>
                <a:spcPct val="110000"/>
              </a:lnSpc>
            </a:pPr>
            <a:r>
              <a:rPr lang="cs-CZ" sz="2000" dirty="0"/>
              <a:t>Postačí, je-li zřejmé, že snoubenci projevují svou vůli</a:t>
            </a:r>
          </a:p>
          <a:p>
            <a:pPr>
              <a:lnSpc>
                <a:spcPct val="110000"/>
              </a:lnSpc>
            </a:pPr>
            <a:r>
              <a:rPr lang="cs-CZ" sz="2400" dirty="0"/>
              <a:t>Snoubenci prohlásí, zda budou užívat společné příjmení, každý své, nebo jeden z nich bude připojovat ke společnému svoje původní</a:t>
            </a:r>
          </a:p>
          <a:p>
            <a:pPr lvl="1">
              <a:lnSpc>
                <a:spcPct val="110000"/>
              </a:lnSpc>
            </a:pPr>
            <a:r>
              <a:rPr lang="cs-CZ" sz="2000" dirty="0"/>
              <a:t>Popř. jaké bude společné příjmení jejich dětí</a:t>
            </a:r>
          </a:p>
          <a:p>
            <a:pPr>
              <a:lnSpc>
                <a:spcPct val="110000"/>
              </a:lnSpc>
            </a:pPr>
            <a:r>
              <a:rPr lang="cs-CZ" sz="2400" dirty="0"/>
              <a:t>Krajský úřad může povolit sňatek v zastoupení – pouze jeden ze snoubenců</a:t>
            </a:r>
          </a:p>
          <a:p>
            <a:pPr lvl="1">
              <a:lnSpc>
                <a:spcPct val="110000"/>
              </a:lnSpc>
            </a:pPr>
            <a:r>
              <a:rPr lang="cs-CZ" sz="2000" dirty="0"/>
              <a:t>Pokud jsou pro to důležité důvody</a:t>
            </a:r>
          </a:p>
          <a:p>
            <a:pPr lvl="1">
              <a:lnSpc>
                <a:spcPct val="110000"/>
              </a:lnSpc>
            </a:pPr>
            <a:r>
              <a:rPr lang="cs-CZ" sz="2000" dirty="0"/>
              <a:t>Plná moc musí obsahovat rozhodné skutečnosti o snoubencích, zmocněnci, příjmení, musí být uvedeno, že nejsou známy překážky, navzájem znají svůj zdravotní stav a zvážili majetkové poměry</a:t>
            </a:r>
          </a:p>
          <a:p>
            <a:pPr lvl="1">
              <a:lnSpc>
                <a:spcPct val="110000"/>
              </a:lnSpc>
            </a:pPr>
            <a:r>
              <a:rPr lang="cs-CZ" sz="2000" dirty="0"/>
              <a:t>Vyžaduje se písemná forma plné moci s úředně ověřenými podpisy</a:t>
            </a:r>
          </a:p>
        </p:txBody>
      </p:sp>
    </p:spTree>
    <p:extLst>
      <p:ext uri="{BB962C8B-B14F-4D97-AF65-F5344CB8AC3E}">
        <p14:creationId xmlns:p14="http://schemas.microsoft.com/office/powerpoint/2010/main" val="77313458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E7E9BDE-FC2A-4155-995C-AC9763F8A7FF}"/>
              </a:ext>
            </a:extLst>
          </p:cNvPr>
          <p:cNvSpPr>
            <a:spLocks noGrp="1"/>
          </p:cNvSpPr>
          <p:nvPr>
            <p:ph type="title"/>
          </p:nvPr>
        </p:nvSpPr>
        <p:spPr>
          <a:xfrm>
            <a:off x="838200" y="1960660"/>
            <a:ext cx="10515600" cy="1325563"/>
          </a:xfrm>
        </p:spPr>
        <p:txBody>
          <a:bodyPr>
            <a:normAutofit/>
          </a:bodyPr>
          <a:lstStyle/>
          <a:p>
            <a:pPr algn="ctr"/>
            <a:r>
              <a:rPr lang="cs-CZ" sz="6000" b="1" dirty="0">
                <a:solidFill>
                  <a:srgbClr val="0392C8"/>
                </a:solidFill>
              </a:rPr>
              <a:t>DĚKUJI ZA POZORNOST</a:t>
            </a:r>
          </a:p>
        </p:txBody>
      </p:sp>
    </p:spTree>
    <p:extLst>
      <p:ext uri="{BB962C8B-B14F-4D97-AF65-F5344CB8AC3E}">
        <p14:creationId xmlns:p14="http://schemas.microsoft.com/office/powerpoint/2010/main" val="386627566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dirty="0">
                <a:solidFill>
                  <a:srgbClr val="0070C0"/>
                </a:solidFill>
              </a:rPr>
              <a:t>Advokátní kancelář JUDr. Jakuba Blažka</a:t>
            </a:r>
            <a:endParaRPr lang="en-US" dirty="0"/>
          </a:p>
        </p:txBody>
      </p:sp>
      <p:sp>
        <p:nvSpPr>
          <p:cNvPr id="5" name="Zástupný symbol pro obsah 4"/>
          <p:cNvSpPr>
            <a:spLocks noGrp="1"/>
          </p:cNvSpPr>
          <p:nvPr>
            <p:ph idx="1"/>
          </p:nvPr>
        </p:nvSpPr>
        <p:spPr/>
        <p:txBody>
          <a:bodyPr>
            <a:normAutofit/>
          </a:bodyPr>
          <a:lstStyle/>
          <a:p>
            <a:endParaRPr lang="cs-CZ" dirty="0">
              <a:solidFill>
                <a:srgbClr val="0070C0"/>
              </a:solidFill>
              <a:latin typeface="Calibri" panose="020F0502020204030204" pitchFamily="34" charset="0"/>
              <a:hlinkClick r:id="" action="ppaction://noaction"/>
            </a:endParaRPr>
          </a:p>
          <a:p>
            <a:r>
              <a:rPr lang="cs-CZ" dirty="0">
                <a:solidFill>
                  <a:srgbClr val="0070C0"/>
                </a:solidFill>
                <a:latin typeface="+mj-lt"/>
                <a:hlinkClick r:id="" action="ppaction://noaction"/>
              </a:rPr>
              <a:t>www.blazekpartners.cz</a:t>
            </a:r>
          </a:p>
          <a:p>
            <a:r>
              <a:rPr lang="cs-CZ" dirty="0">
                <a:solidFill>
                  <a:srgbClr val="0070C0"/>
                </a:solidFill>
                <a:latin typeface="+mj-lt"/>
                <a:hlinkClick r:id="" action="ppaction://noaction"/>
              </a:rPr>
              <a:t>blazek@blazekpartners.cz</a:t>
            </a:r>
            <a:endParaRPr lang="cs-CZ" dirty="0">
              <a:solidFill>
                <a:srgbClr val="0070C0"/>
              </a:solidFill>
              <a:latin typeface="+mj-lt"/>
            </a:endParaRPr>
          </a:p>
          <a:p>
            <a:r>
              <a:rPr lang="cs-CZ" dirty="0">
                <a:solidFill>
                  <a:srgbClr val="0070C0"/>
                </a:solidFill>
                <a:latin typeface="+mj-lt"/>
              </a:rPr>
              <a:t>+ 420 721 886 021</a:t>
            </a:r>
          </a:p>
          <a:p>
            <a:r>
              <a:rPr lang="cs-CZ" dirty="0">
                <a:solidFill>
                  <a:srgbClr val="0070C0"/>
                </a:solidFill>
                <a:latin typeface="+mj-lt"/>
              </a:rPr>
              <a:t>Na Březince 1232/16, Praha 5, 150 00</a:t>
            </a:r>
          </a:p>
          <a:p>
            <a:endParaRPr lang="cs-CZ" dirty="0">
              <a:solidFill>
                <a:schemeClr val="tx1"/>
              </a:solidFill>
              <a:latin typeface="Calibri" panose="020F0502020204030204" pitchFamily="34" charset="0"/>
            </a:endParaRPr>
          </a:p>
          <a:p>
            <a:endParaRPr lang="cs-CZ" dirty="0"/>
          </a:p>
        </p:txBody>
      </p:sp>
    </p:spTree>
    <p:extLst>
      <p:ext uri="{BB962C8B-B14F-4D97-AF65-F5344CB8AC3E}">
        <p14:creationId xmlns:p14="http://schemas.microsoft.com/office/powerpoint/2010/main" val="1047119618"/>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1642</TotalTime>
  <Words>8680</Words>
  <Application>Microsoft Office PowerPoint</Application>
  <PresentationFormat>Širokoúhlá obrazovka</PresentationFormat>
  <Paragraphs>1610</Paragraphs>
  <Slides>85</Slides>
  <Notes>52</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85</vt:i4>
      </vt:variant>
    </vt:vector>
  </HeadingPairs>
  <TitlesOfParts>
    <vt:vector size="91" baseType="lpstr">
      <vt:lpstr>Arial</vt:lpstr>
      <vt:lpstr>Calibri</vt:lpstr>
      <vt:lpstr>Calibri Light</vt:lpstr>
      <vt:lpstr>Courier New</vt:lpstr>
      <vt:lpstr>Symbol</vt:lpstr>
      <vt:lpstr>Motiv Office</vt:lpstr>
      <vt:lpstr>Projekt „Podpora vzdělávání volených zástupců obcí I. typu“ reg. č. CZ.03.4.74/0.0/0.0/16_033/0002997 je spolufinancován z EU.</vt:lpstr>
      <vt:lpstr>Vybraná správní řízení pro obce I. typu</vt:lpstr>
      <vt:lpstr>Řízení o přestupku</vt:lpstr>
      <vt:lpstr>Právní předpisy</vt:lpstr>
      <vt:lpstr>Příslušnost</vt:lpstr>
      <vt:lpstr>Příslušnost</vt:lpstr>
      <vt:lpstr>Komise pro projednávání přestupků</vt:lpstr>
      <vt:lpstr>Činnost před zahájením řízení</vt:lpstr>
      <vt:lpstr>Oznámení o přestupku</vt:lpstr>
      <vt:lpstr>Předání věci</vt:lpstr>
      <vt:lpstr>Odložení věci</vt:lpstr>
      <vt:lpstr>Odložení věci</vt:lpstr>
      <vt:lpstr>Prezentace aplikace PowerPoint</vt:lpstr>
      <vt:lpstr>Procesní postup</vt:lpstr>
      <vt:lpstr>Zahájení řízení</vt:lpstr>
      <vt:lpstr>Prezentace aplikace PowerPoint</vt:lpstr>
      <vt:lpstr>Zahájení řízení</vt:lpstr>
      <vt:lpstr>Prezentace aplikace PowerPoint</vt:lpstr>
      <vt:lpstr>Účastníci řízení</vt:lpstr>
      <vt:lpstr>Společná řízení</vt:lpstr>
      <vt:lpstr>Doručování</vt:lpstr>
      <vt:lpstr>Ústní jednání</vt:lpstr>
      <vt:lpstr>Dokazování</vt:lpstr>
      <vt:lpstr>Prezentace aplikace PowerPoint</vt:lpstr>
      <vt:lpstr>Přerušení řízení – podle SŘ</vt:lpstr>
      <vt:lpstr>Přerušení řízení </vt:lpstr>
      <vt:lpstr>Prezentace aplikace PowerPoint</vt:lpstr>
      <vt:lpstr>Zastavení řízení</vt:lpstr>
      <vt:lpstr>Zastavení řízení</vt:lpstr>
      <vt:lpstr>Prezentace aplikace PowerPoint</vt:lpstr>
      <vt:lpstr>Rozhodnutí o přestupku</vt:lpstr>
      <vt:lpstr>Prezentace aplikace PowerPoint</vt:lpstr>
      <vt:lpstr>Rozhodnutí o přestupku - příkaz</vt:lpstr>
      <vt:lpstr>Prezentace aplikace PowerPoint</vt:lpstr>
      <vt:lpstr>Rozhodnutí o přestupku – příkaz na místě</vt:lpstr>
      <vt:lpstr>Prezentace aplikace PowerPoint</vt:lpstr>
      <vt:lpstr>Odvolací řízení</vt:lpstr>
      <vt:lpstr>Postup orgánu, který rozhodnutí vydal</vt:lpstr>
      <vt:lpstr>Adhezní řízení</vt:lpstr>
      <vt:lpstr>Prezentace aplikace PowerPoint</vt:lpstr>
      <vt:lpstr>Rozhodnutí v adhezním řízení</vt:lpstr>
      <vt:lpstr>Náhrada nákladů</vt:lpstr>
      <vt:lpstr>Evidence přestupků</vt:lpstr>
      <vt:lpstr>Zdroje</vt:lpstr>
      <vt:lpstr>Postavení obce v územním řízení a stavebním řízení</vt:lpstr>
      <vt:lpstr>Právní předpisy</vt:lpstr>
      <vt:lpstr>Základní pojmy – územní a stavební řízení</vt:lpstr>
      <vt:lpstr>Různé postavení obce v jednotlivých typech řízení – územní řízení</vt:lpstr>
      <vt:lpstr>Různé postavení obce v jednotlivých typech řízení – stavební řízení</vt:lpstr>
      <vt:lpstr>Místní poplatky</vt:lpstr>
      <vt:lpstr>Právní předpisy</vt:lpstr>
      <vt:lpstr>Specifika při vymáhání pohledávek obcí</vt:lpstr>
      <vt:lpstr>Specifika při vymáhání pohledávek obcí</vt:lpstr>
      <vt:lpstr>Rozdíly ve vymáhání místních poplatků</vt:lpstr>
      <vt:lpstr>Vymáhání místních poplatků - postup</vt:lpstr>
      <vt:lpstr>Prezentace aplikace PowerPoint</vt:lpstr>
      <vt:lpstr>Prominutí místního poplatku</vt:lpstr>
      <vt:lpstr>Zdroje</vt:lpstr>
      <vt:lpstr>Stanovení úhrady za nakládání s odpadem</vt:lpstr>
      <vt:lpstr>Úhrada za nakládání s odpadem </vt:lpstr>
      <vt:lpstr>Úhrada na základě smlouvy</vt:lpstr>
      <vt:lpstr>Poplatek za komunální odpad</vt:lpstr>
      <vt:lpstr>Místní poplatek za svoz komunálního odpadu</vt:lpstr>
      <vt:lpstr>Místní poplatek za svoz komunálního odpadu</vt:lpstr>
      <vt:lpstr>Poskytování informací podle informačního zákona</vt:lpstr>
      <vt:lpstr>Právní předpisy</vt:lpstr>
      <vt:lpstr>Poskytování informací podle informačního zákona</vt:lpstr>
      <vt:lpstr>Žádost</vt:lpstr>
      <vt:lpstr>Postup při vyřizování žádosti</vt:lpstr>
      <vt:lpstr>Postup při vyřizování žádosti – poskytnutí informace</vt:lpstr>
      <vt:lpstr>Odložení žádosti</vt:lpstr>
      <vt:lpstr>Odmítnutí žádosti</vt:lpstr>
      <vt:lpstr>Odmítnutí žádosti - rozhodnutí</vt:lpstr>
      <vt:lpstr>Stížnost</vt:lpstr>
      <vt:lpstr>Stížnost</vt:lpstr>
      <vt:lpstr>Likvidace vozidel</vt:lpstr>
      <vt:lpstr>Právní předpisy</vt:lpstr>
      <vt:lpstr>Autovraky</vt:lpstr>
      <vt:lpstr>Vyřazení vozidla z evidence</vt:lpstr>
      <vt:lpstr>Oddávání</vt:lpstr>
      <vt:lpstr>Právní předpisy</vt:lpstr>
      <vt:lpstr>Kdo oddává, podmínky</vt:lpstr>
      <vt:lpstr>Uzavření manželství</vt:lpstr>
      <vt:lpstr>DĚKUJI ZA POZORNOST</vt:lpstr>
      <vt:lpstr>Advokátní kancelář JUDr. Jakuba Blažka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Projekt „Podpora vzdělávání volených zástupců obcí I. typu“ reg. č. CZ.03.4.74/0.0/0.0/16_033/0002997 je spolufinancován z EU.</dc:title>
  <dc:creator>Studenti</dc:creator>
  <cp:lastModifiedBy>JUDr. Jakub Blažek</cp:lastModifiedBy>
  <cp:revision>86</cp:revision>
  <dcterms:created xsi:type="dcterms:W3CDTF">2018-11-13T14:49:43Z</dcterms:created>
  <dcterms:modified xsi:type="dcterms:W3CDTF">2018-11-16T10:16:10Z</dcterms:modified>
</cp:coreProperties>
</file>