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5"/>
  </p:notesMasterIdLst>
  <p:handoutMasterIdLst>
    <p:handoutMasterId r:id="rId36"/>
  </p:handoutMasterIdLst>
  <p:sldIdLst>
    <p:sldId id="337" r:id="rId2"/>
    <p:sldId id="338" r:id="rId3"/>
    <p:sldId id="339" r:id="rId4"/>
    <p:sldId id="340" r:id="rId5"/>
    <p:sldId id="341" r:id="rId6"/>
    <p:sldId id="342" r:id="rId7"/>
    <p:sldId id="343" r:id="rId8"/>
    <p:sldId id="344" r:id="rId9"/>
    <p:sldId id="345" r:id="rId10"/>
    <p:sldId id="346" r:id="rId11"/>
    <p:sldId id="347" r:id="rId12"/>
    <p:sldId id="348" r:id="rId13"/>
    <p:sldId id="349" r:id="rId14"/>
    <p:sldId id="350" r:id="rId15"/>
    <p:sldId id="351" r:id="rId16"/>
    <p:sldId id="352" r:id="rId17"/>
    <p:sldId id="353" r:id="rId18"/>
    <p:sldId id="354" r:id="rId19"/>
    <p:sldId id="355" r:id="rId20"/>
    <p:sldId id="356" r:id="rId21"/>
    <p:sldId id="357" r:id="rId22"/>
    <p:sldId id="358" r:id="rId23"/>
    <p:sldId id="359" r:id="rId24"/>
    <p:sldId id="360" r:id="rId25"/>
    <p:sldId id="361" r:id="rId26"/>
    <p:sldId id="362" r:id="rId27"/>
    <p:sldId id="363" r:id="rId28"/>
    <p:sldId id="364" r:id="rId29"/>
    <p:sldId id="365" r:id="rId30"/>
    <p:sldId id="366" r:id="rId31"/>
    <p:sldId id="367" r:id="rId32"/>
    <p:sldId id="368" r:id="rId33"/>
    <p:sldId id="369" r:id="rId34"/>
  </p:sldIdLst>
  <p:sldSz cx="12192000" cy="6858000"/>
  <p:notesSz cx="6865938" cy="9996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5D450B93-78BE-E74C-9C12-B2687FB28146}">
          <p14:sldIdLst>
            <p14:sldId id="337"/>
            <p14:sldId id="338"/>
            <p14:sldId id="339"/>
            <p14:sldId id="340"/>
            <p14:sldId id="341"/>
            <p14:sldId id="342"/>
            <p14:sldId id="343"/>
            <p14:sldId id="344"/>
            <p14:sldId id="345"/>
            <p14:sldId id="346"/>
            <p14:sldId id="347"/>
            <p14:sldId id="348"/>
            <p14:sldId id="349"/>
            <p14:sldId id="350"/>
            <p14:sldId id="351"/>
            <p14:sldId id="352"/>
            <p14:sldId id="353"/>
            <p14:sldId id="354"/>
            <p14:sldId id="355"/>
            <p14:sldId id="356"/>
            <p14:sldId id="357"/>
            <p14:sldId id="358"/>
            <p14:sldId id="359"/>
            <p14:sldId id="360"/>
            <p14:sldId id="361"/>
            <p14:sldId id="362"/>
            <p14:sldId id="363"/>
            <p14:sldId id="364"/>
            <p14:sldId id="365"/>
            <p14:sldId id="366"/>
            <p14:sldId id="367"/>
            <p14:sldId id="368"/>
            <p14:sldId id="36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92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6"/>
    <p:restoredTop sz="95321"/>
  </p:normalViewPr>
  <p:slideViewPr>
    <p:cSldViewPr snapToGrid="0" snapToObjects="1">
      <p:cViewPr varScale="1">
        <p:scale>
          <a:sx n="70" d="100"/>
          <a:sy n="70" d="100"/>
        </p:scale>
        <p:origin x="7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5988" cy="500384"/>
          </a:xfrm>
          <a:prstGeom prst="rect">
            <a:avLst/>
          </a:prstGeom>
        </p:spPr>
        <p:txBody>
          <a:bodyPr vert="horz" lIns="92190" tIns="46095" rIns="92190" bIns="46095" rtlCol="0"/>
          <a:lstStyle>
            <a:lvl1pPr algn="l">
              <a:defRPr sz="1200"/>
            </a:lvl1pPr>
          </a:lstStyle>
          <a:p>
            <a:endParaRPr lang="cs-CZ"/>
          </a:p>
        </p:txBody>
      </p:sp>
      <p:sp>
        <p:nvSpPr>
          <p:cNvPr id="3" name="Zástupný symbol pro datum 2"/>
          <p:cNvSpPr>
            <a:spLocks noGrp="1"/>
          </p:cNvSpPr>
          <p:nvPr>
            <p:ph type="dt" sz="quarter" idx="1"/>
          </p:nvPr>
        </p:nvSpPr>
        <p:spPr>
          <a:xfrm>
            <a:off x="3888347" y="0"/>
            <a:ext cx="2975988" cy="500384"/>
          </a:xfrm>
          <a:prstGeom prst="rect">
            <a:avLst/>
          </a:prstGeom>
        </p:spPr>
        <p:txBody>
          <a:bodyPr vert="horz" lIns="92190" tIns="46095" rIns="92190" bIns="46095" rtlCol="0"/>
          <a:lstStyle>
            <a:lvl1pPr algn="r">
              <a:defRPr sz="1200"/>
            </a:lvl1pPr>
          </a:lstStyle>
          <a:p>
            <a:fld id="{9921F269-8F5C-491B-8813-3D926652CCE1}" type="datetimeFigureOut">
              <a:rPr lang="cs-CZ" smtClean="0"/>
              <a:t>7. 2. 2018</a:t>
            </a:fld>
            <a:endParaRPr lang="cs-CZ"/>
          </a:p>
        </p:txBody>
      </p:sp>
      <p:sp>
        <p:nvSpPr>
          <p:cNvPr id="4" name="Zástupný symbol pro zápatí 3"/>
          <p:cNvSpPr>
            <a:spLocks noGrp="1"/>
          </p:cNvSpPr>
          <p:nvPr>
            <p:ph type="ftr" sz="quarter" idx="2"/>
          </p:nvPr>
        </p:nvSpPr>
        <p:spPr>
          <a:xfrm>
            <a:off x="0" y="9496104"/>
            <a:ext cx="2975988" cy="500384"/>
          </a:xfrm>
          <a:prstGeom prst="rect">
            <a:avLst/>
          </a:prstGeom>
        </p:spPr>
        <p:txBody>
          <a:bodyPr vert="horz" lIns="92190" tIns="46095" rIns="92190" bIns="46095"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88347" y="9496104"/>
            <a:ext cx="2975988" cy="500384"/>
          </a:xfrm>
          <a:prstGeom prst="rect">
            <a:avLst/>
          </a:prstGeom>
        </p:spPr>
        <p:txBody>
          <a:bodyPr vert="horz" lIns="92190" tIns="46095" rIns="92190" bIns="46095" rtlCol="0" anchor="b"/>
          <a:lstStyle>
            <a:lvl1pPr algn="r">
              <a:defRPr sz="1200"/>
            </a:lvl1pPr>
          </a:lstStyle>
          <a:p>
            <a:fld id="{3AB3776E-813E-4FC4-89DE-7A5D2847AB8B}" type="slidenum">
              <a:rPr lang="cs-CZ" smtClean="0"/>
              <a:t>‹#›</a:t>
            </a:fld>
            <a:endParaRPr lang="cs-CZ"/>
          </a:p>
        </p:txBody>
      </p:sp>
    </p:spTree>
    <p:extLst>
      <p:ext uri="{BB962C8B-B14F-4D97-AF65-F5344CB8AC3E}">
        <p14:creationId xmlns:p14="http://schemas.microsoft.com/office/powerpoint/2010/main" val="5416224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240" cy="501561"/>
          </a:xfrm>
          <a:prstGeom prst="rect">
            <a:avLst/>
          </a:prstGeom>
        </p:spPr>
        <p:txBody>
          <a:bodyPr vert="horz" lIns="92190" tIns="46095" rIns="92190" bIns="46095" rtlCol="0"/>
          <a:lstStyle>
            <a:lvl1pPr algn="l">
              <a:defRPr sz="1200"/>
            </a:lvl1pPr>
          </a:lstStyle>
          <a:p>
            <a:endParaRPr lang="en-US"/>
          </a:p>
        </p:txBody>
      </p:sp>
      <p:sp>
        <p:nvSpPr>
          <p:cNvPr id="3" name="Date Placeholder 2"/>
          <p:cNvSpPr>
            <a:spLocks noGrp="1"/>
          </p:cNvSpPr>
          <p:nvPr>
            <p:ph type="dt" idx="1"/>
          </p:nvPr>
        </p:nvSpPr>
        <p:spPr>
          <a:xfrm>
            <a:off x="3889110" y="0"/>
            <a:ext cx="2975240" cy="501561"/>
          </a:xfrm>
          <a:prstGeom prst="rect">
            <a:avLst/>
          </a:prstGeom>
        </p:spPr>
        <p:txBody>
          <a:bodyPr vert="horz" lIns="92190" tIns="46095" rIns="92190" bIns="46095" rtlCol="0"/>
          <a:lstStyle>
            <a:lvl1pPr algn="r">
              <a:defRPr sz="1200"/>
            </a:lvl1pPr>
          </a:lstStyle>
          <a:p>
            <a:fld id="{C3CE1B54-012A-0446-8E44-AA7995121DE3}" type="datetimeFigureOut">
              <a:rPr lang="en-US" smtClean="0"/>
              <a:t>2/7/2018</a:t>
            </a:fld>
            <a:endParaRPr lang="en-US"/>
          </a:p>
        </p:txBody>
      </p:sp>
      <p:sp>
        <p:nvSpPr>
          <p:cNvPr id="4" name="Slide Image Placeholder 3"/>
          <p:cNvSpPr>
            <a:spLocks noGrp="1" noRot="1" noChangeAspect="1"/>
          </p:cNvSpPr>
          <p:nvPr>
            <p:ph type="sldImg" idx="2"/>
          </p:nvPr>
        </p:nvSpPr>
        <p:spPr>
          <a:xfrm>
            <a:off x="434975" y="1250950"/>
            <a:ext cx="5995988" cy="3371850"/>
          </a:xfrm>
          <a:prstGeom prst="rect">
            <a:avLst/>
          </a:prstGeom>
          <a:noFill/>
          <a:ln w="12700">
            <a:solidFill>
              <a:prstClr val="black"/>
            </a:solidFill>
          </a:ln>
        </p:spPr>
        <p:txBody>
          <a:bodyPr vert="horz" lIns="92190" tIns="46095" rIns="92190" bIns="46095" rtlCol="0" anchor="ctr"/>
          <a:lstStyle/>
          <a:p>
            <a:endParaRPr lang="en-US"/>
          </a:p>
        </p:txBody>
      </p:sp>
      <p:sp>
        <p:nvSpPr>
          <p:cNvPr id="5" name="Notes Placeholder 4"/>
          <p:cNvSpPr>
            <a:spLocks noGrp="1"/>
          </p:cNvSpPr>
          <p:nvPr>
            <p:ph type="body" sz="quarter" idx="3"/>
          </p:nvPr>
        </p:nvSpPr>
        <p:spPr>
          <a:xfrm>
            <a:off x="686595" y="4810810"/>
            <a:ext cx="5492750" cy="3936117"/>
          </a:xfrm>
          <a:prstGeom prst="rect">
            <a:avLst/>
          </a:prstGeom>
        </p:spPr>
        <p:txBody>
          <a:bodyPr vert="horz" lIns="92190" tIns="46095" rIns="92190" bIns="46095" rtlCol="0"/>
          <a:lstStyle/>
          <a:p>
            <a:pPr lvl="0"/>
            <a:r>
              <a:rPr lang="cs-CZ"/>
              <a:t>Click to edit Master text styles</a:t>
            </a:r>
          </a:p>
          <a:p>
            <a:pPr lvl="1"/>
            <a:r>
              <a:rPr lang="cs-CZ"/>
              <a:t>Second level</a:t>
            </a:r>
          </a:p>
          <a:p>
            <a:pPr lvl="2"/>
            <a:r>
              <a:rPr lang="cs-CZ"/>
              <a:t>Third level</a:t>
            </a:r>
          </a:p>
          <a:p>
            <a:pPr lvl="3"/>
            <a:r>
              <a:rPr lang="cs-CZ"/>
              <a:t>Fourth level</a:t>
            </a:r>
          </a:p>
          <a:p>
            <a:pPr lvl="4"/>
            <a:r>
              <a:rPr lang="cs-CZ"/>
              <a:t>Fifth level</a:t>
            </a:r>
            <a:endParaRPr lang="en-US"/>
          </a:p>
        </p:txBody>
      </p:sp>
      <p:sp>
        <p:nvSpPr>
          <p:cNvPr id="6" name="Footer Placeholder 5"/>
          <p:cNvSpPr>
            <a:spLocks noGrp="1"/>
          </p:cNvSpPr>
          <p:nvPr>
            <p:ph type="ftr" sz="quarter" idx="4"/>
          </p:nvPr>
        </p:nvSpPr>
        <p:spPr>
          <a:xfrm>
            <a:off x="0" y="9494930"/>
            <a:ext cx="2975240" cy="501560"/>
          </a:xfrm>
          <a:prstGeom prst="rect">
            <a:avLst/>
          </a:prstGeom>
        </p:spPr>
        <p:txBody>
          <a:bodyPr vert="horz" lIns="92190" tIns="46095" rIns="92190" bIns="46095" rtlCol="0" anchor="b"/>
          <a:lstStyle>
            <a:lvl1pPr algn="l">
              <a:defRPr sz="1200"/>
            </a:lvl1pPr>
          </a:lstStyle>
          <a:p>
            <a:endParaRPr lang="en-US"/>
          </a:p>
        </p:txBody>
      </p:sp>
      <p:sp>
        <p:nvSpPr>
          <p:cNvPr id="7" name="Slide Number Placeholder 6"/>
          <p:cNvSpPr>
            <a:spLocks noGrp="1"/>
          </p:cNvSpPr>
          <p:nvPr>
            <p:ph type="sldNum" sz="quarter" idx="5"/>
          </p:nvPr>
        </p:nvSpPr>
        <p:spPr>
          <a:xfrm>
            <a:off x="3889110" y="9494930"/>
            <a:ext cx="2975240" cy="501560"/>
          </a:xfrm>
          <a:prstGeom prst="rect">
            <a:avLst/>
          </a:prstGeom>
        </p:spPr>
        <p:txBody>
          <a:bodyPr vert="horz" lIns="92190" tIns="46095" rIns="92190" bIns="46095" rtlCol="0" anchor="b"/>
          <a:lstStyle>
            <a:lvl1pPr algn="r">
              <a:defRPr sz="1200"/>
            </a:lvl1pPr>
          </a:lstStyle>
          <a:p>
            <a:fld id="{B00A83E7-03C7-E941-A025-3BF86B114C3C}" type="slidenum">
              <a:rPr lang="en-US" smtClean="0"/>
              <a:t>‹#›</a:t>
            </a:fld>
            <a:endParaRPr lang="en-US"/>
          </a:p>
        </p:txBody>
      </p:sp>
    </p:spTree>
    <p:extLst>
      <p:ext uri="{BB962C8B-B14F-4D97-AF65-F5344CB8AC3E}">
        <p14:creationId xmlns:p14="http://schemas.microsoft.com/office/powerpoint/2010/main" val="1966172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0A83E7-03C7-E941-A025-3BF86B114C3C}" type="slidenum">
              <a:rPr lang="en-US" smtClean="0"/>
              <a:t>2</a:t>
            </a:fld>
            <a:endParaRPr lang="en-US" dirty="0"/>
          </a:p>
        </p:txBody>
      </p:sp>
    </p:spTree>
    <p:extLst>
      <p:ext uri="{BB962C8B-B14F-4D97-AF65-F5344CB8AC3E}">
        <p14:creationId xmlns:p14="http://schemas.microsoft.com/office/powerpoint/2010/main" val="2124835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B00A83E7-03C7-E941-A025-3BF86B114C3C}" type="slidenum">
              <a:rPr lang="en-US" smtClean="0"/>
              <a:t>33</a:t>
            </a:fld>
            <a:endParaRPr lang="en-US"/>
          </a:p>
        </p:txBody>
      </p:sp>
    </p:spTree>
    <p:extLst>
      <p:ext uri="{BB962C8B-B14F-4D97-AF65-F5344CB8AC3E}">
        <p14:creationId xmlns:p14="http://schemas.microsoft.com/office/powerpoint/2010/main" val="2986573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2387598"/>
          </a:xfrm>
        </p:spPr>
        <p:txBody>
          <a:bodyPr anchor="b" anchorCtr="1"/>
          <a:lstStyle>
            <a:lvl1pPr algn="ctr">
              <a:defRPr sz="6000"/>
            </a:lvl1pPr>
          </a:lstStyle>
          <a:p>
            <a:pPr lvl="0"/>
            <a:r>
              <a:rPr lang="cs-CZ"/>
              <a:t>Kliknutím lze upravit styl.</a:t>
            </a:r>
          </a:p>
        </p:txBody>
      </p:sp>
      <p:sp>
        <p:nvSpPr>
          <p:cNvPr id="3" name="Podnadpis 2"/>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cs-CZ"/>
              <a:t>Kliknutím lze upravit styl předlohy.</a:t>
            </a:r>
          </a:p>
        </p:txBody>
      </p:sp>
      <p:sp>
        <p:nvSpPr>
          <p:cNvPr id="4" name="Zástupný symbol pro datum 3"/>
          <p:cNvSpPr txBox="1">
            <a:spLocks noGrp="1"/>
          </p:cNvSpPr>
          <p:nvPr>
            <p:ph type="dt" sz="half" idx="7"/>
          </p:nvPr>
        </p:nvSpPr>
        <p:spPr/>
        <p:txBody>
          <a:bodyPr/>
          <a:lstStyle>
            <a:lvl1pPr>
              <a:defRPr/>
            </a:lvl1pPr>
          </a:lstStyle>
          <a:p>
            <a:fld id="{C2504948-7C78-475D-A0B5-3C0A7827051A}"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F4397AF1-911E-4DE1-AE65-F452735E25E4}" type="slidenum">
              <a:rPr/>
              <a:pPr/>
              <a:t>‹#›</a:t>
            </a:fld>
            <a:endParaRPr/>
          </a:p>
        </p:txBody>
      </p:sp>
    </p:spTree>
    <p:extLst>
      <p:ext uri="{BB962C8B-B14F-4D97-AF65-F5344CB8AC3E}">
        <p14:creationId xmlns:p14="http://schemas.microsoft.com/office/powerpoint/2010/main" val="2605823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obsah 2"/>
          <p:cNvSpPr txBox="1">
            <a:spLocks noGrp="1"/>
          </p:cNvSpPr>
          <p:nvPr>
            <p:ph idx="1"/>
          </p:nvPr>
        </p:nvSpPr>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fld id="{75427E3B-3DDE-4386-89BC-1FB983789EBB}"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85AB7D3C-FFD4-4BD4-B79E-938598B3A21F}" type="slidenum">
              <a:rPr/>
              <a:pPr/>
              <a:t>‹#›</a:t>
            </a:fld>
            <a:endParaRPr/>
          </a:p>
        </p:txBody>
      </p:sp>
    </p:spTree>
    <p:extLst>
      <p:ext uri="{BB962C8B-B14F-4D97-AF65-F5344CB8AC3E}">
        <p14:creationId xmlns:p14="http://schemas.microsoft.com/office/powerpoint/2010/main" val="18707566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txBox="1">
            <a:spLocks noGrp="1"/>
          </p:cNvSpPr>
          <p:nvPr>
            <p:ph type="title"/>
          </p:nvPr>
        </p:nvSpPr>
        <p:spPr>
          <a:xfrm>
            <a:off x="831847" y="1709735"/>
            <a:ext cx="10515600" cy="2852735"/>
          </a:xfrm>
        </p:spPr>
        <p:txBody>
          <a:bodyPr anchor="b"/>
          <a:lstStyle>
            <a:lvl1pPr>
              <a:defRPr sz="6000"/>
            </a:lvl1pPr>
          </a:lstStyle>
          <a:p>
            <a:pPr lvl="0"/>
            <a:r>
              <a:rPr lang="cs-CZ"/>
              <a:t>Kliknutím lze upravit styl.</a:t>
            </a:r>
          </a:p>
        </p:txBody>
      </p:sp>
      <p:sp>
        <p:nvSpPr>
          <p:cNvPr id="3" name="Zástupný symbol pro text 2"/>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cs-CZ"/>
              <a:t>Kliknutím lze upravit styly předlohy textu.</a:t>
            </a:r>
          </a:p>
        </p:txBody>
      </p:sp>
      <p:sp>
        <p:nvSpPr>
          <p:cNvPr id="4" name="Zástupný symbol pro datum 3"/>
          <p:cNvSpPr txBox="1">
            <a:spLocks noGrp="1"/>
          </p:cNvSpPr>
          <p:nvPr>
            <p:ph type="dt" sz="half" idx="7"/>
          </p:nvPr>
        </p:nvSpPr>
        <p:spPr/>
        <p:txBody>
          <a:bodyPr/>
          <a:lstStyle>
            <a:lvl1pPr>
              <a:defRPr/>
            </a:lvl1pPr>
          </a:lstStyle>
          <a:p>
            <a:fld id="{AE63823B-585B-4862-81AA-02B1C8E25B3F}"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8CA547EC-0A2A-46E1-B407-6B2DBADBDEDD}" type="slidenum">
              <a:rPr/>
              <a:pPr/>
              <a:t>‹#›</a:t>
            </a:fld>
            <a:endParaRPr/>
          </a:p>
        </p:txBody>
      </p:sp>
    </p:spTree>
    <p:extLst>
      <p:ext uri="{BB962C8B-B14F-4D97-AF65-F5344CB8AC3E}">
        <p14:creationId xmlns:p14="http://schemas.microsoft.com/office/powerpoint/2010/main" val="2347014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obsah 2"/>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txBox="1">
            <a:spLocks noGrp="1"/>
          </p:cNvSpPr>
          <p:nvPr>
            <p:ph type="dt" sz="half" idx="7"/>
          </p:nvPr>
        </p:nvSpPr>
        <p:spPr/>
        <p:txBody>
          <a:bodyPr/>
          <a:lstStyle>
            <a:lvl1pPr>
              <a:defRPr/>
            </a:lvl1pPr>
          </a:lstStyle>
          <a:p>
            <a:fld id="{8ECDBA31-E1A3-4C40-AFFE-AA2D2D17E0F3}" type="datetime1">
              <a:rPr lang="cs-CZ"/>
              <a:pPr/>
              <a:t>7. 2. 2018</a:t>
            </a:fld>
            <a:endParaRPr/>
          </a:p>
        </p:txBody>
      </p:sp>
      <p:sp>
        <p:nvSpPr>
          <p:cNvPr id="6" name="Zástupný symbol pro zápatí 5"/>
          <p:cNvSpPr txBox="1">
            <a:spLocks noGrp="1"/>
          </p:cNvSpPr>
          <p:nvPr>
            <p:ph type="ftr" sz="quarter" idx="9"/>
          </p:nvPr>
        </p:nvSpPr>
        <p:spPr/>
        <p:txBody>
          <a:bodyPr/>
          <a:lstStyle>
            <a:lvl1pPr>
              <a:defRPr/>
            </a:lvl1pPr>
          </a:lstStyle>
          <a:p>
            <a:endParaRPr/>
          </a:p>
        </p:txBody>
      </p:sp>
      <p:sp>
        <p:nvSpPr>
          <p:cNvPr id="7" name="Zástupný symbol pro číslo snímku 6"/>
          <p:cNvSpPr txBox="1">
            <a:spLocks noGrp="1"/>
          </p:cNvSpPr>
          <p:nvPr>
            <p:ph type="sldNum" sz="quarter" idx="8"/>
          </p:nvPr>
        </p:nvSpPr>
        <p:spPr/>
        <p:txBody>
          <a:bodyPr/>
          <a:lstStyle>
            <a:lvl1pPr>
              <a:defRPr/>
            </a:lvl1pPr>
          </a:lstStyle>
          <a:p>
            <a:fld id="{E466EE9B-0B84-4630-A8B2-78F3F592B681}" type="slidenum">
              <a:rPr/>
              <a:pPr/>
              <a:t>‹#›</a:t>
            </a:fld>
            <a:endParaRPr/>
          </a:p>
        </p:txBody>
      </p:sp>
    </p:spTree>
    <p:extLst>
      <p:ext uri="{BB962C8B-B14F-4D97-AF65-F5344CB8AC3E}">
        <p14:creationId xmlns:p14="http://schemas.microsoft.com/office/powerpoint/2010/main" val="2664987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txBox="1">
            <a:spLocks noGrp="1"/>
          </p:cNvSpPr>
          <p:nvPr>
            <p:ph type="title"/>
          </p:nvPr>
        </p:nvSpPr>
        <p:spPr>
          <a:xfrm>
            <a:off x="839784" y="365129"/>
            <a:ext cx="10515600" cy="1325559"/>
          </a:xfrm>
        </p:spPr>
        <p:txBody>
          <a:bodyPr/>
          <a:lstStyle>
            <a:lvl1pPr>
              <a:defRPr/>
            </a:lvl1pPr>
          </a:lstStyle>
          <a:p>
            <a:pPr lvl="0"/>
            <a:r>
              <a:rPr lang="cs-CZ"/>
              <a:t>Kliknutím lze upravit styl.</a:t>
            </a:r>
          </a:p>
        </p:txBody>
      </p:sp>
      <p:sp>
        <p:nvSpPr>
          <p:cNvPr id="3" name="Zástupný symbol pro text 2"/>
          <p:cNvSpPr txBox="1">
            <a:spLocks noGrp="1"/>
          </p:cNvSpPr>
          <p:nvPr>
            <p:ph type="body" idx="1"/>
          </p:nvPr>
        </p:nvSpPr>
        <p:spPr>
          <a:xfrm>
            <a:off x="839784" y="1681160"/>
            <a:ext cx="5157782" cy="823910"/>
          </a:xfrm>
        </p:spPr>
        <p:txBody>
          <a:bodyPr anchor="b"/>
          <a:lstStyle>
            <a:lvl1pPr marL="0" indent="0">
              <a:buNone/>
              <a:defRPr sz="2400" b="1"/>
            </a:lvl1pPr>
          </a:lstStyle>
          <a:p>
            <a:pPr lvl="0"/>
            <a:r>
              <a:rPr lang="cs-CZ"/>
              <a:t>Kliknutím lze upravit styly předlohy textu.</a:t>
            </a:r>
          </a:p>
        </p:txBody>
      </p:sp>
      <p:sp>
        <p:nvSpPr>
          <p:cNvPr id="4" name="Zástupný symbol pro obsah 3"/>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txBox="1">
            <a:spLocks noGrp="1"/>
          </p:cNvSpPr>
          <p:nvPr>
            <p:ph type="body" idx="3"/>
          </p:nvPr>
        </p:nvSpPr>
        <p:spPr>
          <a:xfrm>
            <a:off x="6172200" y="1681160"/>
            <a:ext cx="5183184" cy="823910"/>
          </a:xfrm>
        </p:spPr>
        <p:txBody>
          <a:bodyPr anchor="b"/>
          <a:lstStyle>
            <a:lvl1pPr marL="0" indent="0">
              <a:buNone/>
              <a:defRPr sz="2400" b="1"/>
            </a:lvl1pPr>
          </a:lstStyle>
          <a:p>
            <a:pPr lvl="0"/>
            <a:r>
              <a:rPr lang="cs-CZ"/>
              <a:t>Kliknutím lze upravit styly předlohy textu.</a:t>
            </a:r>
          </a:p>
        </p:txBody>
      </p:sp>
      <p:sp>
        <p:nvSpPr>
          <p:cNvPr id="6" name="Zástupný symbol pro obsah 5"/>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txBox="1">
            <a:spLocks noGrp="1"/>
          </p:cNvSpPr>
          <p:nvPr>
            <p:ph type="dt" sz="half" idx="7"/>
          </p:nvPr>
        </p:nvSpPr>
        <p:spPr/>
        <p:txBody>
          <a:bodyPr/>
          <a:lstStyle>
            <a:lvl1pPr>
              <a:defRPr/>
            </a:lvl1pPr>
          </a:lstStyle>
          <a:p>
            <a:fld id="{E6B2C3E1-E2F1-42E5-A186-05CD5157EF5A}" type="datetime1">
              <a:rPr lang="cs-CZ"/>
              <a:pPr/>
              <a:t>7. 2. 2018</a:t>
            </a:fld>
            <a:endParaRPr/>
          </a:p>
        </p:txBody>
      </p:sp>
      <p:sp>
        <p:nvSpPr>
          <p:cNvPr id="8" name="Zástupný symbol pro zápatí 7"/>
          <p:cNvSpPr txBox="1">
            <a:spLocks noGrp="1"/>
          </p:cNvSpPr>
          <p:nvPr>
            <p:ph type="ftr" sz="quarter" idx="9"/>
          </p:nvPr>
        </p:nvSpPr>
        <p:spPr/>
        <p:txBody>
          <a:bodyPr/>
          <a:lstStyle>
            <a:lvl1pPr>
              <a:defRPr/>
            </a:lvl1pPr>
          </a:lstStyle>
          <a:p>
            <a:endParaRPr/>
          </a:p>
        </p:txBody>
      </p:sp>
      <p:sp>
        <p:nvSpPr>
          <p:cNvPr id="9" name="Zástupný symbol pro číslo snímku 8"/>
          <p:cNvSpPr txBox="1">
            <a:spLocks noGrp="1"/>
          </p:cNvSpPr>
          <p:nvPr>
            <p:ph type="sldNum" sz="quarter" idx="8"/>
          </p:nvPr>
        </p:nvSpPr>
        <p:spPr/>
        <p:txBody>
          <a:bodyPr/>
          <a:lstStyle>
            <a:lvl1pPr>
              <a:defRPr/>
            </a:lvl1pPr>
          </a:lstStyle>
          <a:p>
            <a:fld id="{C3790388-E7A2-4C1B-ADE5-EDFEF2205ECD}" type="slidenum">
              <a:rPr/>
              <a:pPr/>
              <a:t>‹#›</a:t>
            </a:fld>
            <a:endParaRPr/>
          </a:p>
        </p:txBody>
      </p:sp>
    </p:spTree>
    <p:extLst>
      <p:ext uri="{BB962C8B-B14F-4D97-AF65-F5344CB8AC3E}">
        <p14:creationId xmlns:p14="http://schemas.microsoft.com/office/powerpoint/2010/main" val="798660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datum 2"/>
          <p:cNvSpPr txBox="1">
            <a:spLocks noGrp="1"/>
          </p:cNvSpPr>
          <p:nvPr>
            <p:ph type="dt" sz="half" idx="7"/>
          </p:nvPr>
        </p:nvSpPr>
        <p:spPr/>
        <p:txBody>
          <a:bodyPr/>
          <a:lstStyle>
            <a:lvl1pPr>
              <a:defRPr/>
            </a:lvl1pPr>
          </a:lstStyle>
          <a:p>
            <a:fld id="{D7C830DB-12B3-4EF3-AF81-97C12277B4AD}" type="datetime1">
              <a:rPr lang="cs-CZ"/>
              <a:pPr/>
              <a:t>7. 2. 2018</a:t>
            </a:fld>
            <a:endParaRPr/>
          </a:p>
        </p:txBody>
      </p:sp>
      <p:sp>
        <p:nvSpPr>
          <p:cNvPr id="4" name="Zástupný symbol pro zápatí 3"/>
          <p:cNvSpPr txBox="1">
            <a:spLocks noGrp="1"/>
          </p:cNvSpPr>
          <p:nvPr>
            <p:ph type="ftr" sz="quarter" idx="9"/>
          </p:nvPr>
        </p:nvSpPr>
        <p:spPr/>
        <p:txBody>
          <a:bodyPr/>
          <a:lstStyle>
            <a:lvl1pPr>
              <a:defRPr/>
            </a:lvl1pPr>
          </a:lstStyle>
          <a:p>
            <a:endParaRPr/>
          </a:p>
        </p:txBody>
      </p:sp>
      <p:sp>
        <p:nvSpPr>
          <p:cNvPr id="5" name="Zástupný symbol pro číslo snímku 4"/>
          <p:cNvSpPr txBox="1">
            <a:spLocks noGrp="1"/>
          </p:cNvSpPr>
          <p:nvPr>
            <p:ph type="sldNum" sz="quarter" idx="8"/>
          </p:nvPr>
        </p:nvSpPr>
        <p:spPr/>
        <p:txBody>
          <a:bodyPr/>
          <a:lstStyle>
            <a:lvl1pPr>
              <a:defRPr/>
            </a:lvl1pPr>
          </a:lstStyle>
          <a:p>
            <a:fld id="{8559FAC4-F102-47A6-9F3A-91F1C3C05741}" type="slidenum">
              <a:rPr/>
              <a:pPr/>
              <a:t>‹#›</a:t>
            </a:fld>
            <a:endParaRPr/>
          </a:p>
        </p:txBody>
      </p:sp>
    </p:spTree>
    <p:extLst>
      <p:ext uri="{BB962C8B-B14F-4D97-AF65-F5344CB8AC3E}">
        <p14:creationId xmlns:p14="http://schemas.microsoft.com/office/powerpoint/2010/main" val="3297987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txBox="1">
            <a:spLocks noGrp="1"/>
          </p:cNvSpPr>
          <p:nvPr>
            <p:ph type="dt" sz="half" idx="7"/>
          </p:nvPr>
        </p:nvSpPr>
        <p:spPr/>
        <p:txBody>
          <a:bodyPr/>
          <a:lstStyle>
            <a:lvl1pPr>
              <a:defRPr/>
            </a:lvl1pPr>
          </a:lstStyle>
          <a:p>
            <a:fld id="{742FDF54-7D8A-47DA-B051-E6BF8171DD4D}" type="datetime1">
              <a:rPr lang="cs-CZ"/>
              <a:pPr/>
              <a:t>7. 2. 2018</a:t>
            </a:fld>
            <a:endParaRPr/>
          </a:p>
        </p:txBody>
      </p:sp>
      <p:sp>
        <p:nvSpPr>
          <p:cNvPr id="3" name="Zástupný symbol pro zápatí 2"/>
          <p:cNvSpPr txBox="1">
            <a:spLocks noGrp="1"/>
          </p:cNvSpPr>
          <p:nvPr>
            <p:ph type="ftr" sz="quarter" idx="9"/>
          </p:nvPr>
        </p:nvSpPr>
        <p:spPr/>
        <p:txBody>
          <a:bodyPr/>
          <a:lstStyle>
            <a:lvl1pPr>
              <a:defRPr/>
            </a:lvl1pPr>
          </a:lstStyle>
          <a:p>
            <a:endParaRPr/>
          </a:p>
        </p:txBody>
      </p:sp>
      <p:sp>
        <p:nvSpPr>
          <p:cNvPr id="4" name="Zástupný symbol pro číslo snímku 3"/>
          <p:cNvSpPr txBox="1">
            <a:spLocks noGrp="1"/>
          </p:cNvSpPr>
          <p:nvPr>
            <p:ph type="sldNum" sz="quarter" idx="8"/>
          </p:nvPr>
        </p:nvSpPr>
        <p:spPr/>
        <p:txBody>
          <a:bodyPr/>
          <a:lstStyle>
            <a:lvl1pPr>
              <a:defRPr/>
            </a:lvl1pPr>
          </a:lstStyle>
          <a:p>
            <a:fld id="{679C5256-04F0-4E5B-BB2B-23493FC20127}" type="slidenum">
              <a:rPr/>
              <a:pPr/>
              <a:t>‹#›</a:t>
            </a:fld>
            <a:endParaRPr/>
          </a:p>
        </p:txBody>
      </p:sp>
    </p:spTree>
    <p:extLst>
      <p:ext uri="{BB962C8B-B14F-4D97-AF65-F5344CB8AC3E}">
        <p14:creationId xmlns:p14="http://schemas.microsoft.com/office/powerpoint/2010/main" val="623080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txBox="1">
            <a:spLocks noGrp="1"/>
          </p:cNvSpPr>
          <p:nvPr>
            <p:ph type="title"/>
          </p:nvPr>
        </p:nvSpPr>
        <p:spPr>
          <a:xfrm>
            <a:off x="839784" y="457200"/>
            <a:ext cx="3932240" cy="1600200"/>
          </a:xfrm>
        </p:spPr>
        <p:txBody>
          <a:bodyPr anchor="b"/>
          <a:lstStyle>
            <a:lvl1pPr>
              <a:defRPr sz="3200"/>
            </a:lvl1pPr>
          </a:lstStyle>
          <a:p>
            <a:pPr lvl="0"/>
            <a:r>
              <a:rPr lang="cs-CZ"/>
              <a:t>Kliknutím lze upravit styl.</a:t>
            </a:r>
          </a:p>
        </p:txBody>
      </p:sp>
      <p:sp>
        <p:nvSpPr>
          <p:cNvPr id="3" name="Zástupný symbol pro obsah 2"/>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txBox="1">
            <a:spLocks noGrp="1"/>
          </p:cNvSpPr>
          <p:nvPr>
            <p:ph type="body" idx="2"/>
          </p:nvPr>
        </p:nvSpPr>
        <p:spPr>
          <a:xfrm>
            <a:off x="839784" y="2057400"/>
            <a:ext cx="3932240" cy="3811584"/>
          </a:xfrm>
        </p:spPr>
        <p:txBody>
          <a:bodyPr/>
          <a:lstStyle>
            <a:lvl1pPr marL="0" indent="0">
              <a:buNone/>
              <a:defRPr sz="1600"/>
            </a:lvl1pPr>
          </a:lstStyle>
          <a:p>
            <a:pPr lvl="0"/>
            <a:r>
              <a:rPr lang="cs-CZ"/>
              <a:t>Kliknutím lze upravit styly předlohy textu.</a:t>
            </a:r>
          </a:p>
        </p:txBody>
      </p:sp>
      <p:sp>
        <p:nvSpPr>
          <p:cNvPr id="5" name="Zástupný symbol pro datum 4"/>
          <p:cNvSpPr txBox="1">
            <a:spLocks noGrp="1"/>
          </p:cNvSpPr>
          <p:nvPr>
            <p:ph type="dt" sz="half" idx="7"/>
          </p:nvPr>
        </p:nvSpPr>
        <p:spPr/>
        <p:txBody>
          <a:bodyPr/>
          <a:lstStyle>
            <a:lvl1pPr>
              <a:defRPr/>
            </a:lvl1pPr>
          </a:lstStyle>
          <a:p>
            <a:fld id="{2FCDE71B-BF57-41F1-8C55-2AE1EEFFCCAA}" type="datetime1">
              <a:rPr lang="cs-CZ"/>
              <a:pPr/>
              <a:t>7. 2. 2018</a:t>
            </a:fld>
            <a:endParaRPr/>
          </a:p>
        </p:txBody>
      </p:sp>
      <p:sp>
        <p:nvSpPr>
          <p:cNvPr id="6" name="Zástupný symbol pro zápatí 5"/>
          <p:cNvSpPr txBox="1">
            <a:spLocks noGrp="1"/>
          </p:cNvSpPr>
          <p:nvPr>
            <p:ph type="ftr" sz="quarter" idx="9"/>
          </p:nvPr>
        </p:nvSpPr>
        <p:spPr/>
        <p:txBody>
          <a:bodyPr/>
          <a:lstStyle>
            <a:lvl1pPr>
              <a:defRPr/>
            </a:lvl1pPr>
          </a:lstStyle>
          <a:p>
            <a:endParaRPr/>
          </a:p>
        </p:txBody>
      </p:sp>
      <p:sp>
        <p:nvSpPr>
          <p:cNvPr id="7" name="Zástupný symbol pro číslo snímku 6"/>
          <p:cNvSpPr txBox="1">
            <a:spLocks noGrp="1"/>
          </p:cNvSpPr>
          <p:nvPr>
            <p:ph type="sldNum" sz="quarter" idx="8"/>
          </p:nvPr>
        </p:nvSpPr>
        <p:spPr/>
        <p:txBody>
          <a:bodyPr/>
          <a:lstStyle>
            <a:lvl1pPr>
              <a:defRPr/>
            </a:lvl1pPr>
          </a:lstStyle>
          <a:p>
            <a:fld id="{8F8ABD80-2545-4634-AC38-80908E5EE7EE}" type="slidenum">
              <a:rPr/>
              <a:pPr/>
              <a:t>‹#›</a:t>
            </a:fld>
            <a:endParaRPr/>
          </a:p>
        </p:txBody>
      </p:sp>
    </p:spTree>
    <p:extLst>
      <p:ext uri="{BB962C8B-B14F-4D97-AF65-F5344CB8AC3E}">
        <p14:creationId xmlns:p14="http://schemas.microsoft.com/office/powerpoint/2010/main" val="1447232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txBox="1">
            <a:spLocks noGrp="1"/>
          </p:cNvSpPr>
          <p:nvPr>
            <p:ph type="title"/>
          </p:nvPr>
        </p:nvSpPr>
        <p:spPr>
          <a:xfrm>
            <a:off x="839784" y="457200"/>
            <a:ext cx="3932240" cy="1600200"/>
          </a:xfrm>
        </p:spPr>
        <p:txBody>
          <a:bodyPr anchor="b"/>
          <a:lstStyle>
            <a:lvl1pPr>
              <a:defRPr sz="3200"/>
            </a:lvl1pPr>
          </a:lstStyle>
          <a:p>
            <a:pPr lvl="0"/>
            <a:r>
              <a:rPr lang="cs-CZ"/>
              <a:t>Kliknutím lze upravit styl.</a:t>
            </a:r>
          </a:p>
        </p:txBody>
      </p:sp>
      <p:sp>
        <p:nvSpPr>
          <p:cNvPr id="3" name="Zástupný symbol pro obrázek 2"/>
          <p:cNvSpPr txBox="1">
            <a:spLocks noGrp="1"/>
          </p:cNvSpPr>
          <p:nvPr>
            <p:ph type="pic" idx="1"/>
          </p:nvPr>
        </p:nvSpPr>
        <p:spPr>
          <a:xfrm>
            <a:off x="5183184" y="987423"/>
            <a:ext cx="6172200" cy="4873623"/>
          </a:xfrm>
        </p:spPr>
        <p:txBody>
          <a:bodyPr/>
          <a:lstStyle>
            <a:lvl1pPr marL="0" indent="0">
              <a:buNone/>
              <a:defRPr sz="3200"/>
            </a:lvl1pPr>
          </a:lstStyle>
          <a:p>
            <a:pPr lvl="0"/>
            <a:endParaRPr lang="cs-CZ"/>
          </a:p>
        </p:txBody>
      </p:sp>
      <p:sp>
        <p:nvSpPr>
          <p:cNvPr id="4" name="Zástupný symbol pro text 3"/>
          <p:cNvSpPr txBox="1">
            <a:spLocks noGrp="1"/>
          </p:cNvSpPr>
          <p:nvPr>
            <p:ph type="body" idx="2"/>
          </p:nvPr>
        </p:nvSpPr>
        <p:spPr>
          <a:xfrm>
            <a:off x="839784" y="2057400"/>
            <a:ext cx="3932240" cy="3811584"/>
          </a:xfrm>
        </p:spPr>
        <p:txBody>
          <a:bodyPr/>
          <a:lstStyle>
            <a:lvl1pPr marL="0" indent="0">
              <a:buNone/>
              <a:defRPr sz="1600"/>
            </a:lvl1pPr>
          </a:lstStyle>
          <a:p>
            <a:pPr lvl="0"/>
            <a:r>
              <a:rPr lang="cs-CZ"/>
              <a:t>Kliknutím lze upravit styly předlohy textu.</a:t>
            </a:r>
          </a:p>
        </p:txBody>
      </p:sp>
      <p:sp>
        <p:nvSpPr>
          <p:cNvPr id="5" name="Zástupný symbol pro datum 4"/>
          <p:cNvSpPr txBox="1">
            <a:spLocks noGrp="1"/>
          </p:cNvSpPr>
          <p:nvPr>
            <p:ph type="dt" sz="half" idx="7"/>
          </p:nvPr>
        </p:nvSpPr>
        <p:spPr/>
        <p:txBody>
          <a:bodyPr/>
          <a:lstStyle>
            <a:lvl1pPr>
              <a:defRPr/>
            </a:lvl1pPr>
          </a:lstStyle>
          <a:p>
            <a:fld id="{04B125E6-80D0-4D13-9705-3B1B95AEC0A1}" type="datetime1">
              <a:rPr lang="cs-CZ"/>
              <a:pPr/>
              <a:t>7. 2. 2018</a:t>
            </a:fld>
            <a:endParaRPr/>
          </a:p>
        </p:txBody>
      </p:sp>
      <p:sp>
        <p:nvSpPr>
          <p:cNvPr id="6" name="Zástupný symbol pro zápatí 5"/>
          <p:cNvSpPr txBox="1">
            <a:spLocks noGrp="1"/>
          </p:cNvSpPr>
          <p:nvPr>
            <p:ph type="ftr" sz="quarter" idx="9"/>
          </p:nvPr>
        </p:nvSpPr>
        <p:spPr/>
        <p:txBody>
          <a:bodyPr/>
          <a:lstStyle>
            <a:lvl1pPr>
              <a:defRPr/>
            </a:lvl1pPr>
          </a:lstStyle>
          <a:p>
            <a:endParaRPr/>
          </a:p>
        </p:txBody>
      </p:sp>
      <p:sp>
        <p:nvSpPr>
          <p:cNvPr id="7" name="Zástupný symbol pro číslo snímku 6"/>
          <p:cNvSpPr txBox="1">
            <a:spLocks noGrp="1"/>
          </p:cNvSpPr>
          <p:nvPr>
            <p:ph type="sldNum" sz="quarter" idx="8"/>
          </p:nvPr>
        </p:nvSpPr>
        <p:spPr/>
        <p:txBody>
          <a:bodyPr/>
          <a:lstStyle>
            <a:lvl1pPr>
              <a:defRPr/>
            </a:lvl1pPr>
          </a:lstStyle>
          <a:p>
            <a:fld id="{9A4AFEED-79AF-45AC-9A33-8B5F40AB8132}" type="slidenum">
              <a:rPr/>
              <a:pPr/>
              <a:t>‹#›</a:t>
            </a:fld>
            <a:endParaRPr/>
          </a:p>
        </p:txBody>
      </p:sp>
    </p:spTree>
    <p:extLst>
      <p:ext uri="{BB962C8B-B14F-4D97-AF65-F5344CB8AC3E}">
        <p14:creationId xmlns:p14="http://schemas.microsoft.com/office/powerpoint/2010/main" val="2681830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txBox="1">
            <a:spLocks noGrp="1"/>
          </p:cNvSpPr>
          <p:nvPr>
            <p:ph type="title"/>
          </p:nvPr>
        </p:nvSpPr>
        <p:spPr/>
        <p:txBody>
          <a:bodyPr/>
          <a:lstStyle>
            <a:lvl1pPr>
              <a:defRPr/>
            </a:lvl1pPr>
          </a:lstStyle>
          <a:p>
            <a:pPr lvl="0"/>
            <a:r>
              <a:rPr lang="cs-CZ"/>
              <a:t>Kliknutím lze upravit styl.</a:t>
            </a:r>
          </a:p>
        </p:txBody>
      </p:sp>
      <p:sp>
        <p:nvSpPr>
          <p:cNvPr id="3" name="Zástupný symbol pro svislý text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fld id="{B081F347-9D06-460B-9035-BEC6C417717C}"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0F04309A-5633-4EFC-BBE0-D781EAD60B14}" type="slidenum">
              <a:rPr/>
              <a:pPr/>
              <a:t>‹#›</a:t>
            </a:fld>
            <a:endParaRPr/>
          </a:p>
        </p:txBody>
      </p:sp>
    </p:spTree>
    <p:extLst>
      <p:ext uri="{BB962C8B-B14F-4D97-AF65-F5344CB8AC3E}">
        <p14:creationId xmlns:p14="http://schemas.microsoft.com/office/powerpoint/2010/main" val="3549446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txBox="1">
            <a:spLocks noGrp="1"/>
          </p:cNvSpPr>
          <p:nvPr>
            <p:ph type="title" orient="vert"/>
          </p:nvPr>
        </p:nvSpPr>
        <p:spPr>
          <a:xfrm>
            <a:off x="8724903" y="365129"/>
            <a:ext cx="2628899" cy="5811834"/>
          </a:xfrm>
        </p:spPr>
        <p:txBody>
          <a:bodyPr vert="eaVert"/>
          <a:lstStyle>
            <a:lvl1pPr>
              <a:defRPr/>
            </a:lvl1pPr>
          </a:lstStyle>
          <a:p>
            <a:pPr lvl="0"/>
            <a:r>
              <a:rPr lang="cs-CZ"/>
              <a:t>Kliknutím lze upravit styl.</a:t>
            </a:r>
          </a:p>
        </p:txBody>
      </p:sp>
      <p:sp>
        <p:nvSpPr>
          <p:cNvPr id="3" name="Zástupný symbol pro svislý text 2"/>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7"/>
          </p:nvPr>
        </p:nvSpPr>
        <p:spPr/>
        <p:txBody>
          <a:bodyPr/>
          <a:lstStyle>
            <a:lvl1pPr>
              <a:defRPr/>
            </a:lvl1pPr>
          </a:lstStyle>
          <a:p>
            <a:fld id="{FD3E48F9-8229-43F0-BC82-6E00420800C1}" type="datetime1">
              <a:rPr lang="cs-CZ"/>
              <a:pPr/>
              <a:t>7. 2. 2018</a:t>
            </a:fld>
            <a:endParaRPr/>
          </a:p>
        </p:txBody>
      </p:sp>
      <p:sp>
        <p:nvSpPr>
          <p:cNvPr id="5" name="Zástupný symbol pro zápatí 4"/>
          <p:cNvSpPr txBox="1">
            <a:spLocks noGrp="1"/>
          </p:cNvSpPr>
          <p:nvPr>
            <p:ph type="ftr" sz="quarter" idx="9"/>
          </p:nvPr>
        </p:nvSpPr>
        <p:spPr/>
        <p:txBody>
          <a:bodyPr/>
          <a:lstStyle>
            <a:lvl1pPr>
              <a:defRPr/>
            </a:lvl1pPr>
          </a:lstStyle>
          <a:p>
            <a:endParaRPr/>
          </a:p>
        </p:txBody>
      </p:sp>
      <p:sp>
        <p:nvSpPr>
          <p:cNvPr id="6" name="Zástupný symbol pro číslo snímku 5"/>
          <p:cNvSpPr txBox="1">
            <a:spLocks noGrp="1"/>
          </p:cNvSpPr>
          <p:nvPr>
            <p:ph type="sldNum" sz="quarter" idx="8"/>
          </p:nvPr>
        </p:nvSpPr>
        <p:spPr/>
        <p:txBody>
          <a:bodyPr/>
          <a:lstStyle>
            <a:lvl1pPr>
              <a:defRPr/>
            </a:lvl1pPr>
          </a:lstStyle>
          <a:p>
            <a:fld id="{0A47EC3C-A2F6-4959-A496-60B76F625E82}" type="slidenum">
              <a:rPr/>
              <a:pPr/>
              <a:t>‹#›</a:t>
            </a:fld>
            <a:endParaRPr/>
          </a:p>
        </p:txBody>
      </p:sp>
    </p:spTree>
    <p:extLst>
      <p:ext uri="{BB962C8B-B14F-4D97-AF65-F5344CB8AC3E}">
        <p14:creationId xmlns:p14="http://schemas.microsoft.com/office/powerpoint/2010/main" val="33911962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Zástupný symbol pro nadpis 1"/>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cs-CZ"/>
              <a:t>Kliknutím lze upravit styl.</a:t>
            </a:r>
          </a:p>
        </p:txBody>
      </p:sp>
      <p:sp>
        <p:nvSpPr>
          <p:cNvPr id="3" name="Zástupný symbol pro text 2"/>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defRPr>
            </a:lvl1pPr>
          </a:lstStyle>
          <a:p>
            <a:fld id="{124A306A-BC34-4D63-89AE-7706040DDC10}" type="datetime1">
              <a:rPr lang="cs-CZ" smtClean="0"/>
              <a:pPr/>
              <a:t>7. 2. 2018</a:t>
            </a:fld>
            <a:endParaRPr smtClean="0"/>
          </a:p>
        </p:txBody>
      </p:sp>
      <p:sp>
        <p:nvSpPr>
          <p:cNvPr id="5" name="Zástupný symbol pro zápatí 4"/>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defRPr>
            </a:lvl1pPr>
          </a:lstStyle>
          <a:p>
            <a:endParaRPr smtClean="0"/>
          </a:p>
        </p:txBody>
      </p:sp>
      <p:sp>
        <p:nvSpPr>
          <p:cNvPr id="6" name="Zástupný symbol pro číslo snímku 5"/>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cs-CZ" sz="1200" b="0" i="0" u="none" strike="noStrike" kern="1200" cap="none" spc="0" baseline="0">
                <a:solidFill>
                  <a:srgbClr val="898989"/>
                </a:solidFill>
                <a:uFillTx/>
                <a:latin typeface="Calibri"/>
              </a:defRPr>
            </a:lvl1pPr>
          </a:lstStyle>
          <a:p>
            <a:fld id="{3AD766A9-51B8-486F-BB66-479BFF86D521}" type="slidenum">
              <a:rPr smtClean="0"/>
              <a:pPr/>
              <a:t>‹#›</a:t>
            </a:fld>
            <a:endParaRPr smtClean="0"/>
          </a:p>
        </p:txBody>
      </p:sp>
    </p:spTree>
    <p:extLst>
      <p:ext uri="{BB962C8B-B14F-4D97-AF65-F5344CB8AC3E}">
        <p14:creationId xmlns:p14="http://schemas.microsoft.com/office/powerpoint/2010/main" val="1713213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l" defTabSz="914400" rtl="0" fontAlgn="auto" hangingPunct="1">
        <a:lnSpc>
          <a:spcPct val="90000"/>
        </a:lnSpc>
        <a:spcBef>
          <a:spcPts val="0"/>
        </a:spcBef>
        <a:spcAft>
          <a:spcPts val="0"/>
        </a:spcAft>
        <a:buNone/>
        <a:tabLst/>
        <a:defRPr lang="cs-CZ"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cs-CZ"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cs-CZ"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cs-CZ"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cs-CZ"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cs-CZ"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business.center.cz/business/pravo/zakony/nemocenske-pojisteni/cast3h5.aspx#par39"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noGrp="1"/>
          </p:cNvSpPr>
          <p:nvPr>
            <p:ph type="ctrTitle"/>
          </p:nvPr>
        </p:nvSpPr>
        <p:spPr>
          <a:xfrm>
            <a:off x="1524003" y="1122361"/>
            <a:ext cx="9144000" cy="1849438"/>
          </a:xfrm>
        </p:spPr>
        <p:txBody>
          <a:bodyPr/>
          <a:lstStyle/>
          <a:p>
            <a:pPr lvl="0"/>
            <a:r>
              <a:rPr lang="cs-CZ" sz="2000" b="1"/>
              <a:t>Projekt „Podpora vzdělávání volených zástupců obcí I. typu“ reg. č. CZ.03.4.74/0.0/0.0/16_033/0002997 je spolufinancován z EU.</a:t>
            </a:r>
            <a:endParaRPr lang="cs-CZ" sz="2000"/>
          </a:p>
        </p:txBody>
      </p:sp>
      <p:sp>
        <p:nvSpPr>
          <p:cNvPr id="3" name="Podnadpis 2"/>
          <p:cNvSpPr txBox="1">
            <a:spLocks noGrp="1"/>
          </p:cNvSpPr>
          <p:nvPr>
            <p:ph type="subTitle" idx="1"/>
          </p:nvPr>
        </p:nvSpPr>
        <p:spPr>
          <a:xfrm>
            <a:off x="1524003" y="3227292"/>
            <a:ext cx="9731191" cy="2487707"/>
          </a:xfrm>
        </p:spPr>
        <p:txBody>
          <a:bodyPr/>
          <a:lstStyle/>
          <a:p>
            <a:pPr lvl="0">
              <a:lnSpc>
                <a:spcPct val="80000"/>
              </a:lnSpc>
            </a:pPr>
            <a:r>
              <a:rPr lang="cs-CZ" sz="3500" dirty="0"/>
              <a:t>Webinář na téma </a:t>
            </a:r>
          </a:p>
          <a:p>
            <a:pPr lvl="0">
              <a:lnSpc>
                <a:spcPct val="80000"/>
              </a:lnSpc>
            </a:pPr>
            <a:r>
              <a:rPr lang="cs-CZ" sz="3500" dirty="0" smtClean="0"/>
              <a:t>„Obec v pracovněprávních vztazích“ </a:t>
            </a:r>
            <a:endParaRPr lang="cs-CZ" sz="3500" dirty="0"/>
          </a:p>
          <a:p>
            <a:pPr lvl="0">
              <a:lnSpc>
                <a:spcPct val="80000"/>
              </a:lnSpc>
            </a:pPr>
            <a:endParaRPr lang="cs-CZ" sz="1500" dirty="0"/>
          </a:p>
          <a:p>
            <a:pPr lvl="0">
              <a:lnSpc>
                <a:spcPct val="80000"/>
              </a:lnSpc>
            </a:pPr>
            <a:r>
              <a:rPr lang="cs-CZ" sz="2000" dirty="0"/>
              <a:t>Webinář je realizován v rámci aktivity Metodicko-právní poradenství (vzdělávání), která je součástí projektu „Podpora volených zástupců obcí I. typu“.</a:t>
            </a:r>
          </a:p>
        </p:txBody>
      </p:sp>
      <p:pic>
        <p:nvPicPr>
          <p:cNvPr id="4" name="Obrázek 6" descr="W:\PUBLICITA\VIZUÁLNÍ_IDENTITA\loga\OPZ\logo_OPZ_barevne.jpg"/>
          <p:cNvPicPr>
            <a:picLocks noChangeAspect="1"/>
          </p:cNvPicPr>
          <p:nvPr/>
        </p:nvPicPr>
        <p:blipFill>
          <a:blip r:embed="rId2"/>
          <a:srcRect/>
          <a:stretch>
            <a:fillRect/>
          </a:stretch>
        </p:blipFill>
        <p:spPr>
          <a:xfrm>
            <a:off x="1750755" y="1242751"/>
            <a:ext cx="4690067" cy="971998"/>
          </a:xfrm>
          <a:prstGeom prst="rect">
            <a:avLst/>
          </a:prstGeom>
          <a:noFill/>
          <a:ln cap="flat">
            <a:noFill/>
          </a:ln>
        </p:spPr>
      </p:pic>
      <p:pic>
        <p:nvPicPr>
          <p:cNvPr id="5" name="Obrázek 8"/>
          <p:cNvPicPr>
            <a:picLocks noChangeAspect="1"/>
          </p:cNvPicPr>
          <p:nvPr/>
        </p:nvPicPr>
        <p:blipFill>
          <a:blip r:embed="rId3"/>
          <a:srcRect/>
          <a:stretch>
            <a:fillRect/>
          </a:stretch>
        </p:blipFill>
        <p:spPr>
          <a:xfrm>
            <a:off x="8934602" y="1206843"/>
            <a:ext cx="1733400" cy="971998"/>
          </a:xfrm>
          <a:prstGeom prst="rect">
            <a:avLst/>
          </a:prstGeom>
          <a:noFill/>
          <a:ln cap="flat">
            <a:noFill/>
          </a:ln>
        </p:spPr>
      </p:pic>
    </p:spTree>
    <p:extLst>
      <p:ext uri="{BB962C8B-B14F-4D97-AF65-F5344CB8AC3E}">
        <p14:creationId xmlns:p14="http://schemas.microsoft.com/office/powerpoint/2010/main" val="3340925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chor="ctr">
            <a:normAutofit/>
          </a:bodyPr>
          <a:lstStyle/>
          <a:p>
            <a:r>
              <a:rPr lang="cs-CZ" sz="4400" dirty="0"/>
              <a:t>OBEC V PRACOVNĚPRÁVNÍCH VZTAZÍCH</a:t>
            </a:r>
            <a:endParaRPr lang="en-US" sz="4400" dirty="0"/>
          </a:p>
        </p:txBody>
      </p:sp>
      <p:sp>
        <p:nvSpPr>
          <p:cNvPr id="7" name="Subtitle 6"/>
          <p:cNvSpPr>
            <a:spLocks noGrp="1"/>
          </p:cNvSpPr>
          <p:nvPr>
            <p:ph type="subTitle" idx="1"/>
          </p:nvPr>
        </p:nvSpPr>
        <p:spPr/>
        <p:txBody>
          <a:bodyPr/>
          <a:lstStyle/>
          <a:p>
            <a:r>
              <a:rPr lang="cs-CZ" sz="3600" dirty="0">
                <a:solidFill>
                  <a:schemeClr val="tx1"/>
                </a:solidFill>
                <a:latin typeface="Calibri" panose="020F0502020204030204" pitchFamily="34" charset="0"/>
              </a:rPr>
              <a:t>JUDr. Jakub Blažek, advokát</a:t>
            </a:r>
          </a:p>
          <a:p>
            <a:endParaRPr lang="en-US" dirty="0"/>
          </a:p>
        </p:txBody>
      </p:sp>
    </p:spTree>
    <p:extLst>
      <p:ext uri="{BB962C8B-B14F-4D97-AF65-F5344CB8AC3E}">
        <p14:creationId xmlns:p14="http://schemas.microsoft.com/office/powerpoint/2010/main" val="7236666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Právní předpisy</a:t>
            </a:r>
          </a:p>
        </p:txBody>
      </p:sp>
      <p:sp>
        <p:nvSpPr>
          <p:cNvPr id="3" name="Zástupný symbol pro obsah 2"/>
          <p:cNvSpPr>
            <a:spLocks noGrp="1"/>
          </p:cNvSpPr>
          <p:nvPr>
            <p:ph idx="1"/>
          </p:nvPr>
        </p:nvSpPr>
        <p:spPr/>
        <p:txBody>
          <a:bodyPr>
            <a:normAutofit fontScale="92500" lnSpcReduction="10000"/>
          </a:bodyPr>
          <a:lstStyle/>
          <a:p>
            <a:r>
              <a:rPr lang="cs-CZ" dirty="0"/>
              <a:t>zákon č. 262/2006 Sb., zákoník práce</a:t>
            </a:r>
          </a:p>
          <a:p>
            <a:r>
              <a:rPr lang="cs-CZ" dirty="0"/>
              <a:t>zákon č. 312/2002 Sb., o úřednících územních samosprávných celků a o změně některých zákonů</a:t>
            </a:r>
          </a:p>
          <a:p>
            <a:r>
              <a:rPr lang="cs-CZ" dirty="0"/>
              <a:t>zákon č. 128/2000 Sb., o obcích</a:t>
            </a:r>
          </a:p>
          <a:p>
            <a:r>
              <a:rPr lang="cs-CZ" dirty="0"/>
              <a:t>zákon č. 491/2001 Sb., o volbách do zastupitelstev obcí a o změně některých zákonů</a:t>
            </a:r>
          </a:p>
          <a:p>
            <a:pPr marL="0" indent="0">
              <a:buNone/>
            </a:pPr>
            <a:r>
              <a:rPr lang="cs-CZ" dirty="0"/>
              <a:t>   X</a:t>
            </a:r>
          </a:p>
          <a:p>
            <a:r>
              <a:rPr lang="cs-CZ" dirty="0"/>
              <a:t>zákon č. 234/2014 Sb., o státní službě, se na zaměstnance územních samosprávných celků nevztahuje (bez ohledu na to, zda se podílejí na výkonu správní činnosti v oblasti přenesené působnosti – státní správy či nikoliv)</a:t>
            </a:r>
          </a:p>
          <a:p>
            <a:pPr lvl="1"/>
            <a:endParaRPr lang="cs-CZ" dirty="0"/>
          </a:p>
        </p:txBody>
      </p:sp>
    </p:spTree>
    <p:extLst>
      <p:ext uri="{BB962C8B-B14F-4D97-AF65-F5344CB8AC3E}">
        <p14:creationId xmlns:p14="http://schemas.microsoft.com/office/powerpoint/2010/main" val="33150239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6231BC68-181C-454A-9F56-649AED821B95}"/>
              </a:ext>
            </a:extLst>
          </p:cNvPr>
          <p:cNvSpPr>
            <a:spLocks noGrp="1"/>
          </p:cNvSpPr>
          <p:nvPr>
            <p:ph type="title"/>
          </p:nvPr>
        </p:nvSpPr>
        <p:spPr/>
        <p:txBody>
          <a:bodyPr/>
          <a:lstStyle/>
          <a:p>
            <a:r>
              <a:rPr lang="cs-CZ" dirty="0"/>
              <a:t>Aplikace právních předpisů</a:t>
            </a:r>
          </a:p>
        </p:txBody>
      </p:sp>
      <p:sp>
        <p:nvSpPr>
          <p:cNvPr id="3" name="Zástupný symbol pro obsah 2">
            <a:extLst>
              <a:ext uri="{FF2B5EF4-FFF2-40B4-BE49-F238E27FC236}">
                <a16:creationId xmlns="" xmlns:a16="http://schemas.microsoft.com/office/drawing/2014/main" id="{53172038-0DBF-4152-B925-E1BFD0EE989A}"/>
              </a:ext>
            </a:extLst>
          </p:cNvPr>
          <p:cNvSpPr>
            <a:spLocks noGrp="1"/>
          </p:cNvSpPr>
          <p:nvPr>
            <p:ph idx="1"/>
          </p:nvPr>
        </p:nvSpPr>
        <p:spPr/>
        <p:txBody>
          <a:bodyPr/>
          <a:lstStyle/>
          <a:p>
            <a:r>
              <a:rPr lang="cs-CZ" dirty="0"/>
              <a:t>Zákon o úřednících územních samosprávných celků se podle § 1 nevztahuje na zaměstnance:</a:t>
            </a:r>
          </a:p>
          <a:p>
            <a:pPr marL="0" indent="0">
              <a:buNone/>
            </a:pPr>
            <a:r>
              <a:rPr lang="cs-CZ" dirty="0"/>
              <a:t>	a) zařazené v jeho organizačních složkách (Obecní policie),</a:t>
            </a:r>
          </a:p>
          <a:p>
            <a:pPr marL="0" indent="0">
              <a:buNone/>
            </a:pPr>
            <a:r>
              <a:rPr lang="cs-CZ" dirty="0"/>
              <a:t>	b) zařazené jen v jeho zvláštních orgánech (přestupková komise),</a:t>
            </a:r>
          </a:p>
          <a:p>
            <a:pPr marL="0" indent="0">
              <a:buNone/>
            </a:pPr>
            <a:r>
              <a:rPr lang="cs-CZ" dirty="0"/>
              <a:t>	c) kteří vykonávají výhradně pomocné, servisní nebo manuální 	práce nebo kteří výkon takových prací řídí (uklízečka, řidič apod.)</a:t>
            </a:r>
          </a:p>
          <a:p>
            <a:r>
              <a:rPr lang="cs-CZ" dirty="0"/>
              <a:t>Subsidiárně se použije zákoník práce</a:t>
            </a:r>
          </a:p>
          <a:p>
            <a:endParaRPr lang="cs-CZ" dirty="0"/>
          </a:p>
        </p:txBody>
      </p:sp>
    </p:spTree>
    <p:extLst>
      <p:ext uri="{BB962C8B-B14F-4D97-AF65-F5344CB8AC3E}">
        <p14:creationId xmlns:p14="http://schemas.microsoft.com/office/powerpoint/2010/main" val="18960293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8B82D0F5-A6BA-4A8D-952F-3FF6657ADE61}"/>
              </a:ext>
            </a:extLst>
          </p:cNvPr>
          <p:cNvSpPr>
            <a:spLocks noGrp="1"/>
          </p:cNvSpPr>
          <p:nvPr>
            <p:ph type="title"/>
          </p:nvPr>
        </p:nvSpPr>
        <p:spPr/>
        <p:txBody>
          <a:bodyPr/>
          <a:lstStyle/>
          <a:p>
            <a:r>
              <a:rPr lang="cs-CZ" dirty="0"/>
              <a:t>Kdo vystupuje za obec jako zaměstnavatele</a:t>
            </a:r>
          </a:p>
        </p:txBody>
      </p:sp>
      <p:sp>
        <p:nvSpPr>
          <p:cNvPr id="3" name="Zástupný symbol pro obsah 2">
            <a:extLst>
              <a:ext uri="{FF2B5EF4-FFF2-40B4-BE49-F238E27FC236}">
                <a16:creationId xmlns="" xmlns:a16="http://schemas.microsoft.com/office/drawing/2014/main" id="{749F072B-8961-44F2-B395-98DE367F0649}"/>
              </a:ext>
            </a:extLst>
          </p:cNvPr>
          <p:cNvSpPr>
            <a:spLocks noGrp="1"/>
          </p:cNvSpPr>
          <p:nvPr>
            <p:ph idx="1"/>
          </p:nvPr>
        </p:nvSpPr>
        <p:spPr/>
        <p:txBody>
          <a:bodyPr>
            <a:normAutofit/>
          </a:bodyPr>
          <a:lstStyle/>
          <a:p>
            <a:pPr lvl="0"/>
            <a:r>
              <a:rPr lang="cs-CZ" dirty="0"/>
              <a:t>Tajemník obecního úřadu – u zaměstnanců zařazených do obecního úřadu</a:t>
            </a:r>
          </a:p>
          <a:p>
            <a:pPr lvl="0"/>
            <a:r>
              <a:rPr lang="cs-CZ" dirty="0"/>
              <a:t>Starosta obce – u zaměstnanců nezařazených do OÚ</a:t>
            </a:r>
          </a:p>
          <a:p>
            <a:pPr lvl="0"/>
            <a:r>
              <a:rPr lang="cs-CZ" dirty="0"/>
              <a:t>Pokud není tajemník OÚ ustanoven – starosta u všech zaměstnanců</a:t>
            </a:r>
          </a:p>
          <a:p>
            <a:pPr lvl="0"/>
            <a:r>
              <a:rPr lang="cs-CZ" dirty="0"/>
              <a:t>Tajemníka jmenuje a odvolává starosta se souhlasem ředitele krajského úřadu a stanoví jeho plat podle zvláštních předpisů; bez souhlasu ředitele krajského úřadu je jmenování a odvolání tajemníka obecního úřadu neplatné.</a:t>
            </a:r>
          </a:p>
          <a:p>
            <a:pPr lvl="1"/>
            <a:endParaRPr lang="cs-CZ" dirty="0"/>
          </a:p>
        </p:txBody>
      </p:sp>
    </p:spTree>
    <p:extLst>
      <p:ext uri="{BB962C8B-B14F-4D97-AF65-F5344CB8AC3E}">
        <p14:creationId xmlns:p14="http://schemas.microsoft.com/office/powerpoint/2010/main" val="22775512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4CA6FDB8-072B-43AF-90B4-63C5800DC2D4}"/>
              </a:ext>
            </a:extLst>
          </p:cNvPr>
          <p:cNvSpPr>
            <a:spLocks noGrp="1"/>
          </p:cNvSpPr>
          <p:nvPr>
            <p:ph type="ctrTitle"/>
          </p:nvPr>
        </p:nvSpPr>
        <p:spPr/>
        <p:txBody>
          <a:bodyPr/>
          <a:lstStyle/>
          <a:p>
            <a:r>
              <a:rPr lang="cs-CZ" dirty="0"/>
              <a:t>Obecná úprava dle zákoníku práce</a:t>
            </a:r>
          </a:p>
        </p:txBody>
      </p:sp>
      <p:sp>
        <p:nvSpPr>
          <p:cNvPr id="3" name="Podnadpis 2">
            <a:extLst>
              <a:ext uri="{FF2B5EF4-FFF2-40B4-BE49-F238E27FC236}">
                <a16:creationId xmlns="" xmlns:a16="http://schemas.microsoft.com/office/drawing/2014/main" id="{211FFF6E-9806-4731-9929-E98923FCB0B3}"/>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3431129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7CB584FD-F6B7-4107-8F42-ACF9CE0DAE8D}"/>
              </a:ext>
            </a:extLst>
          </p:cNvPr>
          <p:cNvSpPr>
            <a:spLocks noGrp="1"/>
          </p:cNvSpPr>
          <p:nvPr>
            <p:ph type="title"/>
          </p:nvPr>
        </p:nvSpPr>
        <p:spPr/>
        <p:txBody>
          <a:bodyPr/>
          <a:lstStyle/>
          <a:p>
            <a:r>
              <a:rPr lang="cs-CZ" dirty="0"/>
              <a:t>Sjednání pracovního poměru</a:t>
            </a:r>
          </a:p>
        </p:txBody>
      </p:sp>
      <p:sp>
        <p:nvSpPr>
          <p:cNvPr id="3" name="Zástupný symbol pro obsah 2">
            <a:extLst>
              <a:ext uri="{FF2B5EF4-FFF2-40B4-BE49-F238E27FC236}">
                <a16:creationId xmlns="" xmlns:a16="http://schemas.microsoft.com/office/drawing/2014/main" id="{C23C3F8A-A4E0-47BF-A629-192805DDDE48}"/>
              </a:ext>
            </a:extLst>
          </p:cNvPr>
          <p:cNvSpPr>
            <a:spLocks noGrp="1"/>
          </p:cNvSpPr>
          <p:nvPr>
            <p:ph idx="1"/>
          </p:nvPr>
        </p:nvSpPr>
        <p:spPr/>
        <p:txBody>
          <a:bodyPr/>
          <a:lstStyle/>
          <a:p>
            <a:r>
              <a:rPr lang="cs-CZ" dirty="0"/>
              <a:t>Znaky pracovního poměru</a:t>
            </a:r>
          </a:p>
          <a:p>
            <a:pPr lvl="1"/>
            <a:r>
              <a:rPr lang="cs-CZ" dirty="0"/>
              <a:t>Závislá práce </a:t>
            </a:r>
          </a:p>
          <a:p>
            <a:pPr lvl="1"/>
            <a:r>
              <a:rPr lang="cs-CZ" dirty="0"/>
              <a:t>Vykonávaná osobně, ve vztahu nadřízenosti a podřízenosti, jménem a dle pokynů zaměstnavatele</a:t>
            </a:r>
          </a:p>
          <a:p>
            <a:r>
              <a:rPr lang="cs-CZ" dirty="0"/>
              <a:t>Náležitosti pracovní smlouvy</a:t>
            </a:r>
          </a:p>
          <a:p>
            <a:pPr lvl="1"/>
            <a:r>
              <a:rPr lang="cs-CZ" dirty="0"/>
              <a:t>Obecné (identifikace účastníků, podpisy, písemnost, datum vyhotovení)</a:t>
            </a:r>
          </a:p>
          <a:p>
            <a:pPr lvl="1"/>
            <a:r>
              <a:rPr lang="cs-CZ" dirty="0"/>
              <a:t>Místo výkonu práce</a:t>
            </a:r>
          </a:p>
          <a:p>
            <a:pPr lvl="1"/>
            <a:r>
              <a:rPr lang="cs-CZ" dirty="0"/>
              <a:t>Druh práce</a:t>
            </a:r>
          </a:p>
          <a:p>
            <a:pPr lvl="1"/>
            <a:r>
              <a:rPr lang="cs-CZ" dirty="0"/>
              <a:t>Den nástupu do práce</a:t>
            </a:r>
          </a:p>
          <a:p>
            <a:pPr lvl="1"/>
            <a:endParaRPr lang="cs-CZ" dirty="0"/>
          </a:p>
        </p:txBody>
      </p:sp>
    </p:spTree>
    <p:extLst>
      <p:ext uri="{BB962C8B-B14F-4D97-AF65-F5344CB8AC3E}">
        <p14:creationId xmlns:p14="http://schemas.microsoft.com/office/powerpoint/2010/main" val="287554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714C435C-65F1-4032-8134-1AD523D24286}"/>
              </a:ext>
            </a:extLst>
          </p:cNvPr>
          <p:cNvSpPr>
            <a:spLocks noGrp="1"/>
          </p:cNvSpPr>
          <p:nvPr>
            <p:ph type="title"/>
          </p:nvPr>
        </p:nvSpPr>
        <p:spPr/>
        <p:txBody>
          <a:bodyPr/>
          <a:lstStyle/>
          <a:p>
            <a:r>
              <a:rPr lang="cs-CZ" dirty="0"/>
              <a:t>Plat</a:t>
            </a:r>
          </a:p>
        </p:txBody>
      </p:sp>
      <p:sp>
        <p:nvSpPr>
          <p:cNvPr id="3" name="Zástupný symbol pro obsah 2">
            <a:extLst>
              <a:ext uri="{FF2B5EF4-FFF2-40B4-BE49-F238E27FC236}">
                <a16:creationId xmlns="" xmlns:a16="http://schemas.microsoft.com/office/drawing/2014/main" id="{3EACD9FE-551B-44FA-9D16-DB3294DD7157}"/>
              </a:ext>
            </a:extLst>
          </p:cNvPr>
          <p:cNvSpPr>
            <a:spLocks noGrp="1"/>
          </p:cNvSpPr>
          <p:nvPr>
            <p:ph idx="1"/>
          </p:nvPr>
        </p:nvSpPr>
        <p:spPr>
          <a:xfrm>
            <a:off x="838200" y="1841111"/>
            <a:ext cx="10515600" cy="4351338"/>
          </a:xfrm>
        </p:spPr>
        <p:txBody>
          <a:bodyPr>
            <a:normAutofit/>
          </a:bodyPr>
          <a:lstStyle/>
          <a:p>
            <a:r>
              <a:rPr lang="cs-CZ" dirty="0"/>
              <a:t>Způsob stanovení platu</a:t>
            </a:r>
          </a:p>
          <a:p>
            <a:pPr lvl="1"/>
            <a:r>
              <a:rPr lang="cs-CZ" dirty="0"/>
              <a:t>Platovým výměrem </a:t>
            </a:r>
          </a:p>
          <a:p>
            <a:pPr lvl="2"/>
            <a:r>
              <a:rPr lang="cs-CZ" dirty="0"/>
              <a:t>V platovém výměru je zaměstnavatel povinen uvést </a:t>
            </a:r>
            <a:r>
              <a:rPr lang="cs-CZ" u="sng" dirty="0"/>
              <a:t>údaje o platové třídě a platovém stupni</a:t>
            </a:r>
            <a:r>
              <a:rPr lang="cs-CZ" dirty="0"/>
              <a:t>, do nichž je zaměstnanec zařazen, a </a:t>
            </a:r>
            <a:r>
              <a:rPr lang="cs-CZ" u="sng" dirty="0"/>
              <a:t>o výši platového tarifu a ostatních pravidelně měsíčně poskytovaných složek platu</a:t>
            </a:r>
            <a:r>
              <a:rPr lang="cs-CZ" dirty="0"/>
              <a:t>. </a:t>
            </a:r>
            <a:r>
              <a:rPr lang="cs-CZ" u="sng" dirty="0"/>
              <a:t>Termín a místo výplaty</a:t>
            </a:r>
            <a:r>
              <a:rPr lang="cs-CZ" dirty="0"/>
              <a:t> je nutno v platovém výměru uvést, pokud tyto údaje neobsahuje smlouva nebo vnitřní předpis. </a:t>
            </a:r>
          </a:p>
          <a:p>
            <a:r>
              <a:rPr lang="cs-CZ" dirty="0"/>
              <a:t>Příplatky</a:t>
            </a:r>
          </a:p>
          <a:p>
            <a:pPr lvl="1"/>
            <a:r>
              <a:rPr lang="cs-CZ" dirty="0"/>
              <a:t>za práci přesčas (25 %), za práci ve svátek (ve výši průměrné mzdy), za práci ve  ztíženém prostředí (10 %), za práci v noci (10 %), za práci v sobotu a v neděli (10 </a:t>
            </a:r>
            <a:r>
              <a:rPr lang="cs-CZ" dirty="0" smtClean="0"/>
              <a:t>%), za vedení (5-60%) </a:t>
            </a:r>
            <a:r>
              <a:rPr lang="cs-CZ" dirty="0"/>
              <a:t>a další</a:t>
            </a:r>
          </a:p>
          <a:p>
            <a:pPr lvl="1"/>
            <a:r>
              <a:rPr lang="cs-CZ" dirty="0"/>
              <a:t>Podmínky odebrání: odůvodnění, písemně, doručení</a:t>
            </a:r>
          </a:p>
        </p:txBody>
      </p:sp>
    </p:spTree>
    <p:extLst>
      <p:ext uri="{BB962C8B-B14F-4D97-AF65-F5344CB8AC3E}">
        <p14:creationId xmlns:p14="http://schemas.microsoft.com/office/powerpoint/2010/main" val="700005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03AA987B-C8A7-4BE1-B408-AAA7F9FC02A7}"/>
              </a:ext>
            </a:extLst>
          </p:cNvPr>
          <p:cNvSpPr>
            <a:spLocks noGrp="1"/>
          </p:cNvSpPr>
          <p:nvPr>
            <p:ph type="title"/>
          </p:nvPr>
        </p:nvSpPr>
        <p:spPr/>
        <p:txBody>
          <a:bodyPr/>
          <a:lstStyle/>
          <a:p>
            <a:r>
              <a:rPr lang="cs-CZ" dirty="0"/>
              <a:t>Dovolená</a:t>
            </a:r>
          </a:p>
        </p:txBody>
      </p:sp>
      <p:sp>
        <p:nvSpPr>
          <p:cNvPr id="3" name="Zástupný symbol pro obsah 2">
            <a:extLst>
              <a:ext uri="{FF2B5EF4-FFF2-40B4-BE49-F238E27FC236}">
                <a16:creationId xmlns="" xmlns:a16="http://schemas.microsoft.com/office/drawing/2014/main" id="{AC4FA535-D3FF-4A9C-A0ED-B5D05A968B46}"/>
              </a:ext>
            </a:extLst>
          </p:cNvPr>
          <p:cNvSpPr>
            <a:spLocks noGrp="1"/>
          </p:cNvSpPr>
          <p:nvPr>
            <p:ph idx="1"/>
          </p:nvPr>
        </p:nvSpPr>
        <p:spPr/>
        <p:txBody>
          <a:bodyPr/>
          <a:lstStyle/>
          <a:p>
            <a:pPr lvl="0"/>
            <a:r>
              <a:rPr lang="cs-CZ" dirty="0"/>
              <a:t>Dobu čerpání dovolené je povinen zaměstnavatel určit podle písemného rozvrhu čerpání dovolené</a:t>
            </a:r>
          </a:p>
          <a:p>
            <a:pPr lvl="0"/>
            <a:r>
              <a:rPr lang="cs-CZ" dirty="0"/>
              <a:t>Dobu čerpání dovolené je zaměstnavatel povinen oznámit písemně zaměstnanci alespoň 14 dní předem, pokud se nedohodnou jinak</a:t>
            </a:r>
          </a:p>
          <a:p>
            <a:r>
              <a:rPr lang="cs-CZ" dirty="0"/>
              <a:t>Zaměstnancům obcí náleží 5 týdnů dovolené v kalendářním roce</a:t>
            </a:r>
          </a:p>
          <a:p>
            <a:pPr lvl="0"/>
            <a:r>
              <a:rPr lang="cs-CZ" dirty="0"/>
              <a:t>Výjimkou je dovolená uvolněného člena zastupitelstva, která se řídí §79 zákona o </a:t>
            </a:r>
            <a:r>
              <a:rPr lang="cs-CZ" dirty="0" smtClean="0"/>
              <a:t>obcích (v zásadě 5 týdnů za kalendářní rok)</a:t>
            </a:r>
            <a:endParaRPr lang="cs-CZ" dirty="0"/>
          </a:p>
          <a:p>
            <a:endParaRPr lang="cs-CZ" dirty="0"/>
          </a:p>
        </p:txBody>
      </p:sp>
    </p:spTree>
    <p:extLst>
      <p:ext uri="{BB962C8B-B14F-4D97-AF65-F5344CB8AC3E}">
        <p14:creationId xmlns:p14="http://schemas.microsoft.com/office/powerpoint/2010/main" val="3903377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F88D3D10-0FBB-4036-AA86-C825571C7A1E}"/>
              </a:ext>
            </a:extLst>
          </p:cNvPr>
          <p:cNvSpPr>
            <a:spLocks noGrp="1"/>
          </p:cNvSpPr>
          <p:nvPr>
            <p:ph type="title"/>
          </p:nvPr>
        </p:nvSpPr>
        <p:spPr/>
        <p:txBody>
          <a:bodyPr/>
          <a:lstStyle/>
          <a:p>
            <a:r>
              <a:rPr lang="cs-CZ" dirty="0"/>
              <a:t>Ukončení pracovního poměru</a:t>
            </a:r>
          </a:p>
        </p:txBody>
      </p:sp>
      <p:sp>
        <p:nvSpPr>
          <p:cNvPr id="3" name="Zástupný symbol pro obsah 2">
            <a:extLst>
              <a:ext uri="{FF2B5EF4-FFF2-40B4-BE49-F238E27FC236}">
                <a16:creationId xmlns="" xmlns:a16="http://schemas.microsoft.com/office/drawing/2014/main" id="{BF7E8A5A-8A0A-4772-9B02-BE1339A61A6F}"/>
              </a:ext>
            </a:extLst>
          </p:cNvPr>
          <p:cNvSpPr>
            <a:spLocks noGrp="1"/>
          </p:cNvSpPr>
          <p:nvPr>
            <p:ph idx="1"/>
          </p:nvPr>
        </p:nvSpPr>
        <p:spPr/>
        <p:txBody>
          <a:bodyPr>
            <a:normAutofit fontScale="92500" lnSpcReduction="20000"/>
          </a:bodyPr>
          <a:lstStyle/>
          <a:p>
            <a:r>
              <a:rPr lang="cs-CZ" dirty="0"/>
              <a:t>Způsoby</a:t>
            </a:r>
          </a:p>
          <a:p>
            <a:pPr lvl="1"/>
            <a:r>
              <a:rPr lang="cs-CZ" dirty="0"/>
              <a:t>Dohodou – písemně </a:t>
            </a:r>
          </a:p>
          <a:p>
            <a:pPr lvl="1"/>
            <a:r>
              <a:rPr lang="cs-CZ" dirty="0"/>
              <a:t>Výpovědí</a:t>
            </a:r>
          </a:p>
          <a:p>
            <a:pPr lvl="2"/>
            <a:r>
              <a:rPr lang="cs-CZ" dirty="0"/>
              <a:t>Ze strany zaměstnavatele – jen ze zákonem vymezených důvodů § 52 ZP, zákaz výpovědi v ochranné </a:t>
            </a:r>
            <a:r>
              <a:rPr lang="cs-CZ" dirty="0" smtClean="0"/>
              <a:t>době (např. mateřská, DPN, atd.)</a:t>
            </a:r>
            <a:endParaRPr lang="cs-CZ" dirty="0"/>
          </a:p>
          <a:p>
            <a:pPr lvl="2"/>
            <a:r>
              <a:rPr lang="cs-CZ" dirty="0"/>
              <a:t>Ze strany zaměstnance – z jakýchkoli důvodů</a:t>
            </a:r>
          </a:p>
          <a:p>
            <a:pPr lvl="1"/>
            <a:r>
              <a:rPr lang="cs-CZ" dirty="0"/>
              <a:t>Okamžitým zrušením</a:t>
            </a:r>
          </a:p>
          <a:p>
            <a:pPr lvl="2"/>
            <a:r>
              <a:rPr lang="cs-CZ" dirty="0"/>
              <a:t>Ze strany zaměstnavatele – a) byl-li zaměstnanec pravomocně odsouzen pro úmyslný trestný čin k nepodmíněnému trestu odnětí svobody na dobu delší než 1 rok, nebo byl-li pravomocně odsouzen pro úmyslný trestný čin spáchaný při plnění pracovních úkolů nebo v přímé souvislosti s ním k nepodmíněnému trestu odnětí svobody na dobu nejméně 6 měsíců, b) porušil-li zaměstnanec povinnost vyplývající z právních předpisů vztahujících se k jím vykonávané práci zvlášť hrubým způsobem</a:t>
            </a:r>
          </a:p>
          <a:p>
            <a:pPr lvl="2"/>
            <a:r>
              <a:rPr lang="cs-CZ" dirty="0"/>
              <a:t>Ze strany zaměstnance – a) nemůže dále konat práci ze zdravotních důvodů, b) zaměstnavatel nevyplatil mzdu</a:t>
            </a:r>
          </a:p>
          <a:p>
            <a:pPr lvl="1"/>
            <a:r>
              <a:rPr lang="cs-CZ" dirty="0"/>
              <a:t>Zrušením ve zkušební době</a:t>
            </a:r>
          </a:p>
          <a:p>
            <a:pPr lvl="1"/>
            <a:r>
              <a:rPr lang="cs-CZ" dirty="0"/>
              <a:t>Uplynutím doby poměru na dobu určitou</a:t>
            </a:r>
          </a:p>
        </p:txBody>
      </p:sp>
    </p:spTree>
    <p:extLst>
      <p:ext uri="{BB962C8B-B14F-4D97-AF65-F5344CB8AC3E}">
        <p14:creationId xmlns:p14="http://schemas.microsoft.com/office/powerpoint/2010/main" val="355484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6BB195BA-4CEC-487E-ADD4-9107546C501E}"/>
              </a:ext>
            </a:extLst>
          </p:cNvPr>
          <p:cNvSpPr>
            <a:spLocks noGrp="1"/>
          </p:cNvSpPr>
          <p:nvPr>
            <p:ph type="title"/>
          </p:nvPr>
        </p:nvSpPr>
        <p:spPr>
          <a:xfrm>
            <a:off x="838200" y="365125"/>
            <a:ext cx="10515600" cy="213373"/>
          </a:xfrm>
        </p:spPr>
        <p:txBody>
          <a:bodyPr>
            <a:normAutofit fontScale="90000"/>
          </a:bodyPr>
          <a:lstStyle/>
          <a:p>
            <a:r>
              <a:rPr lang="cs-CZ" dirty="0"/>
              <a:t> </a:t>
            </a:r>
          </a:p>
        </p:txBody>
      </p:sp>
      <p:sp>
        <p:nvSpPr>
          <p:cNvPr id="3" name="Zástupný symbol pro obsah 2">
            <a:extLst>
              <a:ext uri="{FF2B5EF4-FFF2-40B4-BE49-F238E27FC236}">
                <a16:creationId xmlns="" xmlns:a16="http://schemas.microsoft.com/office/drawing/2014/main" id="{446EBE8A-D354-4214-B943-A4A03E4D9C32}"/>
              </a:ext>
            </a:extLst>
          </p:cNvPr>
          <p:cNvSpPr>
            <a:spLocks noGrp="1"/>
          </p:cNvSpPr>
          <p:nvPr>
            <p:ph idx="1"/>
          </p:nvPr>
        </p:nvSpPr>
        <p:spPr>
          <a:xfrm>
            <a:off x="838200" y="1001949"/>
            <a:ext cx="10515600" cy="5038928"/>
          </a:xfrm>
        </p:spPr>
        <p:txBody>
          <a:bodyPr>
            <a:normAutofit fontScale="77500" lnSpcReduction="20000"/>
          </a:bodyPr>
          <a:lstStyle/>
          <a:p>
            <a:r>
              <a:rPr lang="cs-CZ" dirty="0"/>
              <a:t>Odvolání z vedoucího místa</a:t>
            </a:r>
          </a:p>
          <a:p>
            <a:pPr lvl="1"/>
            <a:r>
              <a:rPr lang="cs-CZ" dirty="0"/>
              <a:t>Možnost odvolání musí být sjednána písemně (jinak odvolat nelze), před odvoláním musí být dána možnost vzdát se pozice</a:t>
            </a:r>
          </a:p>
          <a:p>
            <a:pPr lvl="1"/>
            <a:r>
              <a:rPr lang="cs-CZ" dirty="0"/>
              <a:t>Odvoláním pracovní poměr nekončí, povinnost nabídnout zařazení odpovídající jeho kvalifikaci, není-li, je dán důvod propuštění pro nadbytečnost bez odstupného</a:t>
            </a:r>
          </a:p>
          <a:p>
            <a:r>
              <a:rPr lang="cs-CZ" dirty="0"/>
              <a:t>Odstupné</a:t>
            </a:r>
          </a:p>
          <a:p>
            <a:pPr lvl="1"/>
            <a:r>
              <a:rPr lang="cs-CZ" dirty="0"/>
              <a:t>Z organizačních důvodů </a:t>
            </a:r>
          </a:p>
          <a:p>
            <a:pPr lvl="1"/>
            <a:r>
              <a:rPr lang="cs-CZ" dirty="0"/>
              <a:t>ve výši:</a:t>
            </a:r>
          </a:p>
          <a:p>
            <a:pPr lvl="2"/>
            <a:r>
              <a:rPr lang="cs-CZ" dirty="0"/>
              <a:t>jednonásobku jeho průměrného výdělku, jestliže jeho pracovní poměr u zaměstnavatele trval méně než 1 rok,</a:t>
            </a:r>
          </a:p>
          <a:p>
            <a:pPr lvl="2"/>
            <a:r>
              <a:rPr lang="cs-CZ" dirty="0"/>
              <a:t>dvojnásobku jeho průměrného výdělku, jestliže jeho pracovní poměr u zaměstnavatele trval alespoň 1 rok a méně než 2 roky,</a:t>
            </a:r>
          </a:p>
          <a:p>
            <a:pPr lvl="2"/>
            <a:r>
              <a:rPr lang="cs-CZ" dirty="0"/>
              <a:t>trojnásobku jeho průměrného výdělku, jestliže jeho pracovní poměr u zaměstnavatele trval alespoň 2 roky,</a:t>
            </a:r>
          </a:p>
          <a:p>
            <a:r>
              <a:rPr lang="cs-CZ" dirty="0" smtClean="0"/>
              <a:t>Postup </a:t>
            </a:r>
            <a:r>
              <a:rPr lang="cs-CZ" dirty="0"/>
              <a:t>při neplatném rozvázání pracovního poměru</a:t>
            </a:r>
          </a:p>
          <a:p>
            <a:pPr lvl="1"/>
            <a:r>
              <a:rPr lang="cs-CZ" dirty="0"/>
              <a:t>Zaměstnavatelem: oznámil-li zaměstnanec zaměstnavateli bez zbytečného odkladu písemně, že trvá na tom, aby ho dále zaměstnával, jeho pracovní poměr trvá i nadále a zaměstnavatel je povinen poskytnout mu náhradu mzdy nebo platu; jinak platí, že poměr skončil dohodou uplynutím výpovědní doby nebo doby zkušební</a:t>
            </a:r>
          </a:p>
          <a:p>
            <a:pPr lvl="1"/>
            <a:r>
              <a:rPr lang="cs-CZ" dirty="0"/>
              <a:t>Zaměstnancem: oznámil-li zaměstnavatel zaměstnanci bez zbytečného odkladu písemně, že trvá na tom, aby dále konal svou práci, pracovní poměr trvá i nadále; jinak platí, že poměr skončil dohodou uplynutím výpovědní doby nebo doby zkušební</a:t>
            </a:r>
          </a:p>
        </p:txBody>
      </p:sp>
    </p:spTree>
    <p:extLst>
      <p:ext uri="{BB962C8B-B14F-4D97-AF65-F5344CB8AC3E}">
        <p14:creationId xmlns:p14="http://schemas.microsoft.com/office/powerpoint/2010/main" val="3783532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0112115C-E6D2-4B90-923A-BF8AFA62B58A}"/>
              </a:ext>
            </a:extLst>
          </p:cNvPr>
          <p:cNvSpPr>
            <a:spLocks noGrp="1"/>
          </p:cNvSpPr>
          <p:nvPr>
            <p:ph type="title"/>
          </p:nvPr>
        </p:nvSpPr>
        <p:spPr/>
        <p:txBody>
          <a:bodyPr/>
          <a:lstStyle/>
          <a:p>
            <a:r>
              <a:rPr lang="cs-CZ" dirty="0"/>
              <a:t>Překážky v práci na straně zaměstnance</a:t>
            </a:r>
          </a:p>
        </p:txBody>
      </p:sp>
      <p:sp>
        <p:nvSpPr>
          <p:cNvPr id="3" name="Zástupný symbol pro obsah 2">
            <a:extLst>
              <a:ext uri="{FF2B5EF4-FFF2-40B4-BE49-F238E27FC236}">
                <a16:creationId xmlns="" xmlns:a16="http://schemas.microsoft.com/office/drawing/2014/main" id="{8FBF9BC7-9E4E-4AFE-B29E-4633D6BD7911}"/>
              </a:ext>
            </a:extLst>
          </p:cNvPr>
          <p:cNvSpPr>
            <a:spLocks noGrp="1"/>
          </p:cNvSpPr>
          <p:nvPr>
            <p:ph idx="1"/>
          </p:nvPr>
        </p:nvSpPr>
        <p:spPr/>
        <p:txBody>
          <a:bodyPr>
            <a:normAutofit fontScale="85000" lnSpcReduction="20000"/>
          </a:bodyPr>
          <a:lstStyle/>
          <a:p>
            <a:r>
              <a:rPr lang="cs-CZ" dirty="0"/>
              <a:t>Důležité osobní překážky</a:t>
            </a:r>
          </a:p>
          <a:p>
            <a:pPr lvl="1"/>
            <a:r>
              <a:rPr lang="cs-CZ" dirty="0"/>
              <a:t>po dobu dočasné pracovní neschopnosti, po dobu karantény, po dobu mateřské nebo rodičovské dovolené, po dobu ošetřování dítěte mladšího než 10 let nebo jiného člena domácnosti a po dobu péče o dítě mladší než 10 let z důvodů stanovených v </a:t>
            </a:r>
            <a:r>
              <a:rPr lang="cs-CZ" u="sng" dirty="0">
                <a:hlinkClick r:id="rId2"/>
              </a:rPr>
              <a:t>§ 39 zákona o nemocenském pojištění</a:t>
            </a:r>
            <a:r>
              <a:rPr lang="cs-CZ" dirty="0"/>
              <a:t> </a:t>
            </a:r>
            <a:r>
              <a:rPr lang="cs-CZ" dirty="0" smtClean="0"/>
              <a:t>(úraz, onemocnění, školské zařízení zavřené, apod.) nebo </a:t>
            </a:r>
            <a:r>
              <a:rPr lang="cs-CZ" dirty="0"/>
              <a:t>z důvodu, kdy se fyzická osoba, která o dítě jinak pečuje, podrobila vyšetření nebo ošetření u poskytovatele zdravotních služeb, které nebylo možno zabezpečit mimo pracovní dobu zaměstnance, a proto nemůže o dítě pečovat </a:t>
            </a:r>
          </a:p>
          <a:p>
            <a:r>
              <a:rPr lang="cs-CZ" dirty="0"/>
              <a:t>Jiné důležité osobní překážky</a:t>
            </a:r>
          </a:p>
          <a:p>
            <a:pPr lvl="1"/>
            <a:r>
              <a:rPr lang="cs-CZ" dirty="0"/>
              <a:t>Případy a podmínky stanoví nařízení vlády </a:t>
            </a:r>
            <a:r>
              <a:rPr lang="cs-CZ" dirty="0" smtClean="0"/>
              <a:t>590/2006 Sb. (svatba</a:t>
            </a:r>
            <a:r>
              <a:rPr lang="cs-CZ" dirty="0"/>
              <a:t>, narození dítěte apod.)</a:t>
            </a:r>
          </a:p>
          <a:p>
            <a:r>
              <a:rPr lang="cs-CZ" dirty="0"/>
              <a:t>Překážky v práci z důvodu obecného zájmu</a:t>
            </a:r>
          </a:p>
          <a:p>
            <a:pPr lvl="1"/>
            <a:r>
              <a:rPr lang="cs-CZ" dirty="0"/>
              <a:t>v nezbytně nutném rozsahu k výkonu veřejných funkcí, občanských povinností a jiných úkonů; náhrada platu nepřísluší</a:t>
            </a:r>
          </a:p>
          <a:p>
            <a:r>
              <a:rPr lang="cs-CZ" dirty="0"/>
              <a:t>Překážky v práci z důvodu školení, jiné formy přípravy nebo studia </a:t>
            </a:r>
          </a:p>
          <a:p>
            <a:pPr lvl="1"/>
            <a:r>
              <a:rPr lang="cs-CZ" dirty="0"/>
              <a:t>Přísluší náhrada platu</a:t>
            </a:r>
          </a:p>
          <a:p>
            <a:pPr lvl="1"/>
            <a:endParaRPr lang="cs-CZ" dirty="0"/>
          </a:p>
          <a:p>
            <a:pPr lvl="1"/>
            <a:endParaRPr lang="cs-CZ" dirty="0"/>
          </a:p>
          <a:p>
            <a:pPr marL="457200" lvl="1" indent="0">
              <a:buNone/>
            </a:pPr>
            <a:endParaRPr lang="cs-CZ" dirty="0"/>
          </a:p>
        </p:txBody>
      </p:sp>
    </p:spTree>
    <p:extLst>
      <p:ext uri="{BB962C8B-B14F-4D97-AF65-F5344CB8AC3E}">
        <p14:creationId xmlns:p14="http://schemas.microsoft.com/office/powerpoint/2010/main" val="1883017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E61AABBD-B3A3-4906-91F7-905BB7621274}"/>
              </a:ext>
            </a:extLst>
          </p:cNvPr>
          <p:cNvSpPr>
            <a:spLocks noGrp="1"/>
          </p:cNvSpPr>
          <p:nvPr>
            <p:ph type="title"/>
          </p:nvPr>
        </p:nvSpPr>
        <p:spPr/>
        <p:txBody>
          <a:bodyPr/>
          <a:lstStyle/>
          <a:p>
            <a:r>
              <a:rPr lang="cs-CZ" dirty="0"/>
              <a:t>Délka pracovního poměru</a:t>
            </a:r>
          </a:p>
        </p:txBody>
      </p:sp>
      <p:sp>
        <p:nvSpPr>
          <p:cNvPr id="3" name="Zástupný symbol pro obsah 2">
            <a:extLst>
              <a:ext uri="{FF2B5EF4-FFF2-40B4-BE49-F238E27FC236}">
                <a16:creationId xmlns="" xmlns:a16="http://schemas.microsoft.com/office/drawing/2014/main" id="{BA9C398F-6702-4619-9373-D451E6F1C958}"/>
              </a:ext>
            </a:extLst>
          </p:cNvPr>
          <p:cNvSpPr>
            <a:spLocks noGrp="1"/>
          </p:cNvSpPr>
          <p:nvPr>
            <p:ph idx="1"/>
          </p:nvPr>
        </p:nvSpPr>
        <p:spPr/>
        <p:txBody>
          <a:bodyPr>
            <a:normAutofit fontScale="92500" lnSpcReduction="20000"/>
          </a:bodyPr>
          <a:lstStyle/>
          <a:p>
            <a:r>
              <a:rPr lang="cs-CZ" dirty="0"/>
              <a:t>Zkušební doba</a:t>
            </a:r>
          </a:p>
          <a:p>
            <a:pPr lvl="1"/>
            <a:r>
              <a:rPr lang="cs-CZ" dirty="0"/>
              <a:t>Je-li sjednána zkušební doba, pak nesmí být delší než</a:t>
            </a:r>
          </a:p>
          <a:p>
            <a:pPr lvl="2"/>
            <a:r>
              <a:rPr lang="cs-CZ" dirty="0"/>
              <a:t>a) 3 měsíce po sobě jdoucí ode dne vzniku pracovního poměru,</a:t>
            </a:r>
          </a:p>
          <a:p>
            <a:pPr lvl="2"/>
            <a:r>
              <a:rPr lang="cs-CZ" dirty="0"/>
              <a:t>b) 6 měsíců po sobě jdoucích ode dne vzniku pracovního poměru u vedoucího zaměstnance.</a:t>
            </a:r>
          </a:p>
          <a:p>
            <a:pPr lvl="2"/>
            <a:r>
              <a:rPr lang="cs-CZ" dirty="0"/>
              <a:t>Avšak nikdy ne delší, než je polovina sjednané doby trvání pracovního poměru</a:t>
            </a:r>
          </a:p>
          <a:p>
            <a:pPr lvl="1"/>
            <a:r>
              <a:rPr lang="cs-CZ" dirty="0"/>
              <a:t>Zkušební dobu je možné sjednat nejpozději v den, který byl sjednán jako den nástupu do práce, nebo v den, který byl uveden jako den jmenování na pracovní místo vedoucího zaměstnance.</a:t>
            </a:r>
          </a:p>
          <a:p>
            <a:pPr lvl="1"/>
            <a:r>
              <a:rPr lang="cs-CZ" dirty="0"/>
              <a:t>Sjednaná zkušební doba nesmí být dodatečně prodlužována; prodlužuje se pouze o dobu celodenních překážek v práci, pro které zaměstnanec nekoná práci v průběhu zkušební doby, a o dobu celodenní dovolené </a:t>
            </a:r>
          </a:p>
          <a:p>
            <a:pPr lvl="1"/>
            <a:r>
              <a:rPr lang="cs-CZ" dirty="0"/>
              <a:t>písemně</a:t>
            </a:r>
          </a:p>
          <a:p>
            <a:r>
              <a:rPr lang="cs-CZ" dirty="0"/>
              <a:t>Pracovní poměr na dobu určitou</a:t>
            </a:r>
          </a:p>
          <a:p>
            <a:pPr lvl="1"/>
            <a:r>
              <a:rPr lang="cs-CZ" dirty="0"/>
              <a:t>Lze sjednat maximálně na 3 roky a prodloužit maximálně </a:t>
            </a:r>
            <a:r>
              <a:rPr lang="cs-CZ" dirty="0" smtClean="0"/>
              <a:t>dvakrát, celková doba nesmí přesáhnout 3 roky – musí být pauza 3 roky</a:t>
            </a:r>
            <a:endParaRPr lang="cs-CZ" dirty="0"/>
          </a:p>
        </p:txBody>
      </p:sp>
    </p:spTree>
    <p:extLst>
      <p:ext uri="{BB962C8B-B14F-4D97-AF65-F5344CB8AC3E}">
        <p14:creationId xmlns:p14="http://schemas.microsoft.com/office/powerpoint/2010/main" val="2882079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331C500A-E8EE-4E44-8387-5856C651422A}"/>
              </a:ext>
            </a:extLst>
          </p:cNvPr>
          <p:cNvSpPr>
            <a:spLocks noGrp="1"/>
          </p:cNvSpPr>
          <p:nvPr>
            <p:ph type="title"/>
          </p:nvPr>
        </p:nvSpPr>
        <p:spPr/>
        <p:txBody>
          <a:bodyPr/>
          <a:lstStyle/>
          <a:p>
            <a:r>
              <a:rPr lang="cs-CZ" dirty="0"/>
              <a:t>Dohody o pracích konaných mimo pracovní poměr</a:t>
            </a:r>
          </a:p>
        </p:txBody>
      </p:sp>
      <p:sp>
        <p:nvSpPr>
          <p:cNvPr id="3" name="Zástupný symbol pro obsah 2">
            <a:extLst>
              <a:ext uri="{FF2B5EF4-FFF2-40B4-BE49-F238E27FC236}">
                <a16:creationId xmlns="" xmlns:a16="http://schemas.microsoft.com/office/drawing/2014/main" id="{8F0F30D7-F1AE-44E2-ACFF-631948D4D42C}"/>
              </a:ext>
            </a:extLst>
          </p:cNvPr>
          <p:cNvSpPr>
            <a:spLocks noGrp="1"/>
          </p:cNvSpPr>
          <p:nvPr>
            <p:ph idx="1"/>
          </p:nvPr>
        </p:nvSpPr>
        <p:spPr/>
        <p:txBody>
          <a:bodyPr>
            <a:normAutofit lnSpcReduction="10000"/>
          </a:bodyPr>
          <a:lstStyle/>
          <a:p>
            <a:r>
              <a:rPr lang="cs-CZ" dirty="0"/>
              <a:t>Dohoda o provedení práce</a:t>
            </a:r>
          </a:p>
          <a:p>
            <a:pPr lvl="1"/>
            <a:r>
              <a:rPr lang="cs-CZ" dirty="0"/>
              <a:t>Maximálně 300 hodin v kalendářním roce</a:t>
            </a:r>
          </a:p>
          <a:p>
            <a:pPr lvl="1"/>
            <a:r>
              <a:rPr lang="cs-CZ" dirty="0"/>
              <a:t>do rozsahu práce se započítává také doba práce konaná zaměstnancem pro zaměstnavatele v témže kalendářním roce na základě jiné dohody o provedení práce</a:t>
            </a:r>
          </a:p>
          <a:p>
            <a:r>
              <a:rPr lang="cs-CZ" dirty="0"/>
              <a:t>Dohoda o pracovní činnosti</a:t>
            </a:r>
          </a:p>
          <a:p>
            <a:pPr lvl="1"/>
            <a:r>
              <a:rPr lang="cs-CZ" dirty="0"/>
              <a:t>lze uzavřít, i když rozsah práce nebude přesahovat v témže kalendářním roce 300 hodin</a:t>
            </a:r>
          </a:p>
          <a:p>
            <a:pPr lvl="1"/>
            <a:r>
              <a:rPr lang="cs-CZ" dirty="0"/>
              <a:t>není možné vykonávat práci v rozsahu překračujícím v průměru polovinu stanovené týdenní pracovní doby </a:t>
            </a:r>
          </a:p>
          <a:p>
            <a:pPr lvl="1"/>
            <a:r>
              <a:rPr lang="cs-CZ" dirty="0"/>
              <a:t>musí být uvedeny sjednané práce, sjednaný rozsah pracovní doby a doba, na kterou se dohoda uzavírá</a:t>
            </a:r>
          </a:p>
        </p:txBody>
      </p:sp>
    </p:spTree>
    <p:extLst>
      <p:ext uri="{BB962C8B-B14F-4D97-AF65-F5344CB8AC3E}">
        <p14:creationId xmlns:p14="http://schemas.microsoft.com/office/powerpoint/2010/main" val="2423553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D0486A81-743F-432A-B563-347C9D73582F}"/>
              </a:ext>
            </a:extLst>
          </p:cNvPr>
          <p:cNvSpPr>
            <a:spLocks noGrp="1"/>
          </p:cNvSpPr>
          <p:nvPr>
            <p:ph type="title"/>
          </p:nvPr>
        </p:nvSpPr>
        <p:spPr/>
        <p:txBody>
          <a:bodyPr/>
          <a:lstStyle/>
          <a:p>
            <a:r>
              <a:rPr lang="cs-CZ" dirty="0"/>
              <a:t>Pracovní doba a přesčasy</a:t>
            </a:r>
          </a:p>
        </p:txBody>
      </p:sp>
      <p:sp>
        <p:nvSpPr>
          <p:cNvPr id="3" name="Zástupný symbol pro obsah 2">
            <a:extLst>
              <a:ext uri="{FF2B5EF4-FFF2-40B4-BE49-F238E27FC236}">
                <a16:creationId xmlns="" xmlns:a16="http://schemas.microsoft.com/office/drawing/2014/main" id="{0572BD94-70BB-4DD5-86D0-88E81CF8FA03}"/>
              </a:ext>
            </a:extLst>
          </p:cNvPr>
          <p:cNvSpPr>
            <a:spLocks noGrp="1"/>
          </p:cNvSpPr>
          <p:nvPr>
            <p:ph idx="1"/>
          </p:nvPr>
        </p:nvSpPr>
        <p:spPr/>
        <p:txBody>
          <a:bodyPr>
            <a:normAutofit fontScale="92500" lnSpcReduction="20000"/>
          </a:bodyPr>
          <a:lstStyle/>
          <a:p>
            <a:r>
              <a:rPr lang="cs-CZ" dirty="0"/>
              <a:t>Pracovní doba</a:t>
            </a:r>
          </a:p>
          <a:p>
            <a:pPr lvl="1"/>
            <a:r>
              <a:rPr lang="cs-CZ" dirty="0"/>
              <a:t>nejvýše 40 hodin týdně</a:t>
            </a:r>
          </a:p>
          <a:p>
            <a:pPr lvl="1"/>
            <a:r>
              <a:rPr lang="cs-CZ" dirty="0"/>
              <a:t>Pauza po 6 hodinách na minimálně 30 minut</a:t>
            </a:r>
          </a:p>
          <a:p>
            <a:pPr lvl="1"/>
            <a:r>
              <a:rPr lang="cs-CZ" dirty="0"/>
              <a:t>Nepřetržitý odpočinek v týdnu minimálně 35 hodin</a:t>
            </a:r>
          </a:p>
          <a:p>
            <a:pPr lvl="1"/>
            <a:r>
              <a:rPr lang="cs-CZ" dirty="0"/>
              <a:t>Ve dnech pracovního klidu nelze konat jiné práce než stanovené zákonem (naléhavé opravné práce, inventurní a závěrkové práce, práce k odvrácení hrozícího nebezpečí pro život nebo zdraví nebo při živelních událostech a v jiných obdobných mimořádných případech apod.)</a:t>
            </a:r>
          </a:p>
          <a:p>
            <a:r>
              <a:rPr lang="cs-CZ" dirty="0"/>
              <a:t>Přesčasy</a:t>
            </a:r>
          </a:p>
          <a:p>
            <a:pPr lvl="1"/>
            <a:r>
              <a:rPr lang="cs-CZ" dirty="0"/>
              <a:t>jen ve výjimečných případech, jde-li o vážné provozní důvody, a to i na dobu nepřetržitého odpočinku mezi dvěma směnami, popřípadě i na dny pracovního klidu</a:t>
            </a:r>
          </a:p>
          <a:p>
            <a:pPr lvl="1"/>
            <a:r>
              <a:rPr lang="cs-CZ" dirty="0"/>
              <a:t>Ne více než osm hodin v jednotlivých týdnech a 150 hodin v kalendářním </a:t>
            </a:r>
            <a:r>
              <a:rPr lang="cs-CZ" dirty="0" smtClean="0"/>
              <a:t>roce </a:t>
            </a:r>
            <a:endParaRPr lang="cs-CZ" dirty="0"/>
          </a:p>
          <a:p>
            <a:pPr lvl="1"/>
            <a:r>
              <a:rPr lang="cs-CZ" dirty="0"/>
              <a:t>Do počtu hodin nejvýše přípustné práce přesčas v roce se nezahrnují práce přesčas, za které bylo zaměstnanci poskytnuto náhradní volno</a:t>
            </a:r>
          </a:p>
        </p:txBody>
      </p:sp>
    </p:spTree>
    <p:extLst>
      <p:ext uri="{BB962C8B-B14F-4D97-AF65-F5344CB8AC3E}">
        <p14:creationId xmlns:p14="http://schemas.microsoft.com/office/powerpoint/2010/main" val="1025522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0E680976-2398-42BB-8643-1E3D07807C0F}"/>
              </a:ext>
            </a:extLst>
          </p:cNvPr>
          <p:cNvSpPr>
            <a:spLocks noGrp="1"/>
          </p:cNvSpPr>
          <p:nvPr>
            <p:ph type="title"/>
          </p:nvPr>
        </p:nvSpPr>
        <p:spPr/>
        <p:txBody>
          <a:bodyPr/>
          <a:lstStyle/>
          <a:p>
            <a:r>
              <a:rPr lang="cs-CZ" dirty="0"/>
              <a:t>Odpovědnost za škodu způsobenou zaměstnancem</a:t>
            </a:r>
          </a:p>
        </p:txBody>
      </p:sp>
      <p:sp>
        <p:nvSpPr>
          <p:cNvPr id="3" name="Zástupný symbol pro obsah 2">
            <a:extLst>
              <a:ext uri="{FF2B5EF4-FFF2-40B4-BE49-F238E27FC236}">
                <a16:creationId xmlns="" xmlns:a16="http://schemas.microsoft.com/office/drawing/2014/main" id="{A459707F-73C2-460E-B556-502CD85FF2EC}"/>
              </a:ext>
            </a:extLst>
          </p:cNvPr>
          <p:cNvSpPr>
            <a:spLocks noGrp="1"/>
          </p:cNvSpPr>
          <p:nvPr>
            <p:ph idx="1"/>
          </p:nvPr>
        </p:nvSpPr>
        <p:spPr/>
        <p:txBody>
          <a:bodyPr>
            <a:normAutofit fontScale="92500" lnSpcReduction="20000"/>
          </a:bodyPr>
          <a:lstStyle/>
          <a:p>
            <a:r>
              <a:rPr lang="cs-CZ" dirty="0"/>
              <a:t>povinnost nahradit zaměstnavateli škodu, kterou mu způsobil zaviněným porušením povinností při plnění pracovních úkolů nebo v přímé souvislosti s ním</a:t>
            </a:r>
          </a:p>
          <a:p>
            <a:r>
              <a:rPr lang="cs-CZ" dirty="0"/>
              <a:t>Subjektivní odpovědnost</a:t>
            </a:r>
          </a:p>
          <a:p>
            <a:r>
              <a:rPr lang="cs-CZ" dirty="0"/>
              <a:t>Limit 4,5 násobek jeho průměrného měsíčního výdělku</a:t>
            </a:r>
          </a:p>
          <a:p>
            <a:r>
              <a:rPr lang="cs-CZ" dirty="0"/>
              <a:t>V případě úmyslu </a:t>
            </a:r>
            <a:r>
              <a:rPr lang="cs-CZ" dirty="0" smtClean="0"/>
              <a:t>se limit neuplatní a hradí se </a:t>
            </a:r>
            <a:r>
              <a:rPr lang="cs-CZ" dirty="0"/>
              <a:t>náhrada ušlého zisku zaměstnavatele</a:t>
            </a:r>
          </a:p>
          <a:p>
            <a:r>
              <a:rPr lang="cs-CZ" dirty="0"/>
              <a:t>Výjimky</a:t>
            </a:r>
          </a:p>
          <a:p>
            <a:pPr lvl="1"/>
            <a:r>
              <a:rPr lang="cs-CZ" dirty="0"/>
              <a:t>Schodek na svěřených hodnotách, které je zaměstnanec povinen vyúčtovat</a:t>
            </a:r>
          </a:p>
          <a:p>
            <a:pPr lvl="2"/>
            <a:r>
              <a:rPr lang="cs-CZ" dirty="0"/>
              <a:t>Uzavření dohody o odpovědnosti k ochraně hodnot svěřených zaměstnanci k vyúčtování</a:t>
            </a:r>
          </a:p>
          <a:p>
            <a:pPr lvl="1"/>
            <a:r>
              <a:rPr lang="cs-CZ" dirty="0"/>
              <a:t>Ztráta svěřených věcí</a:t>
            </a:r>
          </a:p>
          <a:p>
            <a:pPr lvl="2"/>
            <a:r>
              <a:rPr lang="cs-CZ" dirty="0"/>
              <a:t>Uzavření dohody o odpovědnosti za ztrátu svěřených věcí </a:t>
            </a:r>
          </a:p>
          <a:p>
            <a:endParaRPr lang="cs-CZ" dirty="0"/>
          </a:p>
        </p:txBody>
      </p:sp>
    </p:spTree>
    <p:extLst>
      <p:ext uri="{BB962C8B-B14F-4D97-AF65-F5344CB8AC3E}">
        <p14:creationId xmlns:p14="http://schemas.microsoft.com/office/powerpoint/2010/main" val="4158603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E17A4848-11B3-4A77-98B4-9B4C6EC9346A}"/>
              </a:ext>
            </a:extLst>
          </p:cNvPr>
          <p:cNvSpPr>
            <a:spLocks noGrp="1"/>
          </p:cNvSpPr>
          <p:nvPr>
            <p:ph type="title"/>
          </p:nvPr>
        </p:nvSpPr>
        <p:spPr/>
        <p:txBody>
          <a:bodyPr/>
          <a:lstStyle/>
          <a:p>
            <a:r>
              <a:rPr lang="cs-CZ" dirty="0"/>
              <a:t>Odpovědnost za škodu způsobenou zaměstnavatelem</a:t>
            </a:r>
          </a:p>
        </p:txBody>
      </p:sp>
      <p:sp>
        <p:nvSpPr>
          <p:cNvPr id="3" name="Zástupný symbol pro obsah 2">
            <a:extLst>
              <a:ext uri="{FF2B5EF4-FFF2-40B4-BE49-F238E27FC236}">
                <a16:creationId xmlns="" xmlns:a16="http://schemas.microsoft.com/office/drawing/2014/main" id="{DF43AA1E-3AE9-4D0A-8177-8774D5A8CCB5}"/>
              </a:ext>
            </a:extLst>
          </p:cNvPr>
          <p:cNvSpPr>
            <a:spLocks noGrp="1"/>
          </p:cNvSpPr>
          <p:nvPr>
            <p:ph idx="1"/>
          </p:nvPr>
        </p:nvSpPr>
        <p:spPr/>
        <p:txBody>
          <a:bodyPr>
            <a:normAutofit fontScale="92500" lnSpcReduction="20000"/>
          </a:bodyPr>
          <a:lstStyle/>
          <a:p>
            <a:r>
              <a:rPr lang="cs-CZ" dirty="0"/>
              <a:t>Pracovní úraz a nemoc</a:t>
            </a:r>
          </a:p>
          <a:p>
            <a:pPr lvl="1"/>
            <a:r>
              <a:rPr lang="cs-CZ" dirty="0"/>
              <a:t>Jestliže škoda nebo nemajetková újma vznikla při plnění pracovních úkolů nebo v přímé souvislosti s ním</a:t>
            </a:r>
          </a:p>
          <a:p>
            <a:pPr lvl="1"/>
            <a:r>
              <a:rPr lang="cs-CZ" dirty="0"/>
              <a:t>Jestliže zaměstnanec naposledy před jejím zjištěním pracoval u zaměstnavatele za podmínek, za nichž vzniká nemoc z povolání, kterou byl postižen</a:t>
            </a:r>
          </a:p>
          <a:p>
            <a:pPr lvl="1"/>
            <a:r>
              <a:rPr lang="cs-CZ" dirty="0"/>
              <a:t>Zaměstnavatel je povinen nahradit škodu nebo nemajetkovou újmu, i když dodržel povinnosti vyplývající z právních a ostatních předpisů k zajištění bezpečnosti a ochrany zdraví při práci, pokud se povinnosti nahradit škodu nebo nemajetkovou újmu zcela nebo zčásti nezprostí (zaměstnanec sám porušil předpisy, opilost zaměstnance)</a:t>
            </a:r>
          </a:p>
          <a:p>
            <a:r>
              <a:rPr lang="cs-CZ" dirty="0"/>
              <a:t>Náhrady</a:t>
            </a:r>
          </a:p>
          <a:p>
            <a:pPr lvl="1"/>
            <a:r>
              <a:rPr lang="pl-PL" dirty="0"/>
              <a:t>za ztrátu na výdělku po dobu pracovní neschopnosti, za ztrátu na výdělku po skončení pracovní neschopnosti, za bolest a ztížení společenského uplatnění, účelně vynaložené náklady spojené s léčením, náhrada věcné </a:t>
            </a:r>
            <a:r>
              <a:rPr lang="pl-PL" dirty="0" smtClean="0"/>
              <a:t>škody, v případě smrit náhrada pozůstalým</a:t>
            </a:r>
            <a:endParaRPr lang="cs-CZ" dirty="0"/>
          </a:p>
          <a:p>
            <a:endParaRPr lang="cs-CZ" dirty="0"/>
          </a:p>
        </p:txBody>
      </p:sp>
    </p:spTree>
    <p:extLst>
      <p:ext uri="{BB962C8B-B14F-4D97-AF65-F5344CB8AC3E}">
        <p14:creationId xmlns:p14="http://schemas.microsoft.com/office/powerpoint/2010/main" val="1496499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E03F9BA9-322D-46B1-8356-FE0AF99E6175}"/>
              </a:ext>
            </a:extLst>
          </p:cNvPr>
          <p:cNvSpPr>
            <a:spLocks noGrp="1"/>
          </p:cNvSpPr>
          <p:nvPr>
            <p:ph type="ctrTitle"/>
          </p:nvPr>
        </p:nvSpPr>
        <p:spPr/>
        <p:txBody>
          <a:bodyPr/>
          <a:lstStyle/>
          <a:p>
            <a:r>
              <a:rPr lang="cs-CZ" dirty="0"/>
              <a:t>Speciální úprava pro úředníky ÚSC</a:t>
            </a:r>
          </a:p>
        </p:txBody>
      </p:sp>
      <p:sp>
        <p:nvSpPr>
          <p:cNvPr id="3" name="Podnadpis 2">
            <a:extLst>
              <a:ext uri="{FF2B5EF4-FFF2-40B4-BE49-F238E27FC236}">
                <a16:creationId xmlns="" xmlns:a16="http://schemas.microsoft.com/office/drawing/2014/main" id="{1D1A3BC5-6BCE-43BA-84E7-10826722988B}"/>
              </a:ext>
            </a:extLst>
          </p:cNvPr>
          <p:cNvSpPr>
            <a:spLocks noGrp="1"/>
          </p:cNvSpPr>
          <p:nvPr>
            <p:ph type="subTitle" idx="1"/>
          </p:nvPr>
        </p:nvSpPr>
        <p:spPr/>
        <p:txBody>
          <a:bodyPr/>
          <a:lstStyle/>
          <a:p>
            <a:endParaRPr lang="cs-CZ"/>
          </a:p>
        </p:txBody>
      </p:sp>
    </p:spTree>
    <p:extLst>
      <p:ext uri="{BB962C8B-B14F-4D97-AF65-F5344CB8AC3E}">
        <p14:creationId xmlns:p14="http://schemas.microsoft.com/office/powerpoint/2010/main" val="38843190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Předpoklady vzniku pracovního poměru úředníka</a:t>
            </a:r>
          </a:p>
        </p:txBody>
      </p:sp>
      <p:sp>
        <p:nvSpPr>
          <p:cNvPr id="3" name="Zástupný symbol pro obsah 2"/>
          <p:cNvSpPr>
            <a:spLocks noGrp="1"/>
          </p:cNvSpPr>
          <p:nvPr>
            <p:ph idx="1"/>
          </p:nvPr>
        </p:nvSpPr>
        <p:spPr/>
        <p:txBody>
          <a:bodyPr>
            <a:normAutofit/>
          </a:bodyPr>
          <a:lstStyle/>
          <a:p>
            <a:pPr lvl="0"/>
            <a:r>
              <a:rPr lang="cs-CZ" dirty="0"/>
              <a:t>FO, dosažení věku 18 let, způsobilost k právním úkonům</a:t>
            </a:r>
          </a:p>
          <a:p>
            <a:pPr lvl="0"/>
            <a:r>
              <a:rPr lang="cs-CZ" dirty="0"/>
              <a:t>Občanství ČR nebo cizí státní občan s trvalým pobytem v ČR</a:t>
            </a:r>
          </a:p>
          <a:p>
            <a:pPr lvl="0"/>
            <a:r>
              <a:rPr lang="cs-CZ" dirty="0"/>
              <a:t>Bezúhonnost (bez úmyslného TČ, nedbalostního souvisejícího s výkonem veřejné správy)</a:t>
            </a:r>
          </a:p>
          <a:p>
            <a:pPr lvl="0"/>
            <a:r>
              <a:rPr lang="cs-CZ" dirty="0"/>
              <a:t>Ovládá jednací jazyk</a:t>
            </a:r>
          </a:p>
          <a:p>
            <a:pPr lvl="1"/>
            <a:endParaRPr lang="cs-CZ" dirty="0"/>
          </a:p>
        </p:txBody>
      </p:sp>
    </p:spTree>
    <p:extLst>
      <p:ext uri="{BB962C8B-B14F-4D97-AF65-F5344CB8AC3E}">
        <p14:creationId xmlns:p14="http://schemas.microsoft.com/office/powerpoint/2010/main" val="138722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123D35B8-31E1-432A-965C-5C4E8650216B}"/>
              </a:ext>
            </a:extLst>
          </p:cNvPr>
          <p:cNvSpPr>
            <a:spLocks noGrp="1"/>
          </p:cNvSpPr>
          <p:nvPr>
            <p:ph type="title"/>
          </p:nvPr>
        </p:nvSpPr>
        <p:spPr/>
        <p:txBody>
          <a:bodyPr/>
          <a:lstStyle/>
          <a:p>
            <a:r>
              <a:rPr lang="cs-CZ" dirty="0"/>
              <a:t>Předpoklady pro jmenování vedoucího úřadu</a:t>
            </a:r>
          </a:p>
        </p:txBody>
      </p:sp>
      <p:sp>
        <p:nvSpPr>
          <p:cNvPr id="3" name="Zástupný symbol pro obsah 2">
            <a:extLst>
              <a:ext uri="{FF2B5EF4-FFF2-40B4-BE49-F238E27FC236}">
                <a16:creationId xmlns="" xmlns:a16="http://schemas.microsoft.com/office/drawing/2014/main" id="{3C858EAD-C504-46BF-AEF3-13440B34344D}"/>
              </a:ext>
            </a:extLst>
          </p:cNvPr>
          <p:cNvSpPr>
            <a:spLocks noGrp="1"/>
          </p:cNvSpPr>
          <p:nvPr>
            <p:ph idx="1"/>
          </p:nvPr>
        </p:nvSpPr>
        <p:spPr/>
        <p:txBody>
          <a:bodyPr>
            <a:normAutofit/>
          </a:bodyPr>
          <a:lstStyle/>
          <a:p>
            <a:pPr lvl="0"/>
            <a:r>
              <a:rPr lang="cs-CZ" dirty="0"/>
              <a:t>FO splňující předchozí podmínky s minimálně tříletou praxí </a:t>
            </a:r>
          </a:p>
          <a:p>
            <a:pPr lvl="1"/>
            <a:r>
              <a:rPr lang="cs-CZ" dirty="0"/>
              <a:t>jako vedoucí zaměstnanec, nebo</a:t>
            </a:r>
          </a:p>
          <a:p>
            <a:pPr lvl="1"/>
            <a:r>
              <a:rPr lang="cs-CZ" dirty="0"/>
              <a:t>při výkonu správních činností v pracovním poměru k územnímu samosprávnému celku nebo při výkonu státní správy v pracovním nebo služebním poměru ke státu,</a:t>
            </a:r>
          </a:p>
          <a:p>
            <a:pPr lvl="1"/>
            <a:r>
              <a:rPr lang="cs-CZ" dirty="0"/>
              <a:t>ve funkci člena zastupitelstva územního samosprávného celku dlouhodobě uvolněného pro výkon této funkce.</a:t>
            </a:r>
          </a:p>
          <a:p>
            <a:pPr lvl="0"/>
            <a:r>
              <a:rPr lang="cs-CZ" dirty="0"/>
              <a:t>Podmínka praxe musí být splněna v 8 letech bezprostředně předcházejících jmenování</a:t>
            </a:r>
          </a:p>
          <a:p>
            <a:endParaRPr lang="cs-CZ" dirty="0"/>
          </a:p>
        </p:txBody>
      </p:sp>
    </p:spTree>
    <p:extLst>
      <p:ext uri="{BB962C8B-B14F-4D97-AF65-F5344CB8AC3E}">
        <p14:creationId xmlns:p14="http://schemas.microsoft.com/office/powerpoint/2010/main" val="882589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s-CZ" dirty="0"/>
              <a:t>Specifika uzavření pracovní smlouvy</a:t>
            </a:r>
          </a:p>
        </p:txBody>
      </p:sp>
      <p:sp>
        <p:nvSpPr>
          <p:cNvPr id="3" name="Content Placeholder 2"/>
          <p:cNvSpPr>
            <a:spLocks noGrp="1"/>
          </p:cNvSpPr>
          <p:nvPr>
            <p:ph idx="1"/>
          </p:nvPr>
        </p:nvSpPr>
        <p:spPr/>
        <p:txBody>
          <a:bodyPr>
            <a:normAutofit fontScale="92500" lnSpcReduction="10000"/>
          </a:bodyPr>
          <a:lstStyle/>
          <a:p>
            <a:pPr lvl="0"/>
            <a:r>
              <a:rPr lang="cs-CZ" dirty="0"/>
              <a:t>Uzavření pracovní smlouvy s úředníkem musí předcházet </a:t>
            </a:r>
            <a:r>
              <a:rPr lang="cs-CZ" b="1" dirty="0"/>
              <a:t>veřejná výzva k přihlášení zájemců</a:t>
            </a:r>
          </a:p>
          <a:p>
            <a:pPr lvl="1"/>
            <a:r>
              <a:rPr lang="cs-CZ" dirty="0"/>
              <a:t>toto neplatí pro uzavření pracovního poměru na dobu určitou</a:t>
            </a:r>
          </a:p>
          <a:p>
            <a:pPr lvl="1"/>
            <a:r>
              <a:rPr lang="cs-CZ" dirty="0"/>
              <a:t>Výzva obce i přihlášky zájemců musejí splňovat náležitosti (k doplnění úřad vyzve)</a:t>
            </a:r>
          </a:p>
          <a:p>
            <a:pPr lvl="0"/>
            <a:r>
              <a:rPr lang="cs-CZ" dirty="0"/>
              <a:t>Veřejná výzva se vyvěsí na úřední desce úřadu nejméně 15 dnů přede dnem pro podání přihlášek způsobem umožňujícím dálkový přístup</a:t>
            </a:r>
          </a:p>
          <a:p>
            <a:pPr lvl="0"/>
            <a:r>
              <a:rPr lang="cs-CZ" dirty="0"/>
              <a:t>Pracovní smlouvu lze uzavřít pouze se zájemcem, který splňuje předpoklady a podmínky stanovené ve veřejné výzvě a podal úplnou přihlášku</a:t>
            </a:r>
          </a:p>
          <a:p>
            <a:pPr lvl="0"/>
            <a:r>
              <a:rPr lang="cs-CZ" dirty="0"/>
              <a:t>Do 15 dnů od uzavření pracovní smlouvy se zájemcem na základě veřejné výzvy nebo od rozhodnutí, že s žádným ze zájemců nebude uzavřena pracovní smlouva, vedoucí úřadu pořídí o posouzení a hodnocení zájemců zprávu</a:t>
            </a:r>
          </a:p>
        </p:txBody>
      </p:sp>
    </p:spTree>
    <p:extLst>
      <p:ext uri="{BB962C8B-B14F-4D97-AF65-F5344CB8AC3E}">
        <p14:creationId xmlns:p14="http://schemas.microsoft.com/office/powerpoint/2010/main" val="20481675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E6C941D2-F255-4A97-BD15-904D9028AD40}"/>
              </a:ext>
            </a:extLst>
          </p:cNvPr>
          <p:cNvSpPr>
            <a:spLocks noGrp="1"/>
          </p:cNvSpPr>
          <p:nvPr>
            <p:ph type="title"/>
          </p:nvPr>
        </p:nvSpPr>
        <p:spPr/>
        <p:txBody>
          <a:bodyPr/>
          <a:lstStyle/>
          <a:p>
            <a:r>
              <a:rPr lang="cs-CZ" dirty="0"/>
              <a:t>Výběrové řízení</a:t>
            </a:r>
          </a:p>
        </p:txBody>
      </p:sp>
      <p:sp>
        <p:nvSpPr>
          <p:cNvPr id="3" name="Zástupný symbol pro obsah 2">
            <a:extLst>
              <a:ext uri="{FF2B5EF4-FFF2-40B4-BE49-F238E27FC236}">
                <a16:creationId xmlns="" xmlns:a16="http://schemas.microsoft.com/office/drawing/2014/main" id="{1F6A988F-A24C-4EEE-A9DA-7962A5DF07DC}"/>
              </a:ext>
            </a:extLst>
          </p:cNvPr>
          <p:cNvSpPr>
            <a:spLocks noGrp="1"/>
          </p:cNvSpPr>
          <p:nvPr>
            <p:ph idx="1"/>
          </p:nvPr>
        </p:nvSpPr>
        <p:spPr/>
        <p:txBody>
          <a:bodyPr>
            <a:normAutofit fontScale="92500" lnSpcReduction="10000"/>
          </a:bodyPr>
          <a:lstStyle/>
          <a:p>
            <a:pPr lvl="0"/>
            <a:r>
              <a:rPr lang="cs-CZ" dirty="0"/>
              <a:t>Uspořádat výběrové řízení se vyžaduje:</a:t>
            </a:r>
          </a:p>
          <a:p>
            <a:pPr lvl="1"/>
            <a:r>
              <a:rPr lang="cs-CZ" dirty="0"/>
              <a:t>U </a:t>
            </a:r>
            <a:r>
              <a:rPr lang="cs-CZ" b="1" dirty="0"/>
              <a:t>funkcí vedoucího úředníka nebo vedoucího úřadu</a:t>
            </a:r>
          </a:p>
          <a:p>
            <a:pPr lvl="1"/>
            <a:r>
              <a:rPr lang="cs-CZ" dirty="0"/>
              <a:t>Pro vznik pracovního poměru na dobu neurčitou pro </a:t>
            </a:r>
            <a:r>
              <a:rPr lang="cs-CZ" b="1" dirty="0"/>
              <a:t>úředníka</a:t>
            </a:r>
          </a:p>
          <a:p>
            <a:pPr lvl="2"/>
            <a:r>
              <a:rPr lang="cs-CZ" dirty="0"/>
              <a:t>Krajského úřadu</a:t>
            </a:r>
          </a:p>
          <a:p>
            <a:pPr lvl="2"/>
            <a:r>
              <a:rPr lang="cs-CZ" dirty="0"/>
              <a:t>Magistrátu hl. m. Prahy</a:t>
            </a:r>
          </a:p>
          <a:p>
            <a:pPr lvl="2"/>
            <a:r>
              <a:rPr lang="cs-CZ" dirty="0"/>
              <a:t>Obecního úřadu obce s rozšířenou působností</a:t>
            </a:r>
          </a:p>
          <a:p>
            <a:pPr lvl="2"/>
            <a:r>
              <a:rPr lang="cs-CZ" dirty="0"/>
              <a:t>Pověřeného obecního úřadu</a:t>
            </a:r>
          </a:p>
          <a:p>
            <a:pPr lvl="2"/>
            <a:r>
              <a:rPr lang="cs-CZ" dirty="0"/>
              <a:t>Úřadu městského obvodu nebo městské části územně členěného statutárního města nebo městské části hlavního města Prahy, kterému je svěřen výkon přenesené působnosti v rozsahu pověřeného obecního úřadu</a:t>
            </a:r>
          </a:p>
          <a:p>
            <a:pPr lvl="0"/>
            <a:r>
              <a:rPr lang="cs-CZ" dirty="0"/>
              <a:t>Oznámení o výběrovém řízení se vyvěsí na úřední desce nejméně 15 dnů předem</a:t>
            </a:r>
          </a:p>
          <a:p>
            <a:pPr lvl="0"/>
            <a:r>
              <a:rPr lang="cs-CZ" dirty="0"/>
              <a:t>Uchazeče posuzuje alespoň tříčlenná výběrová komise</a:t>
            </a:r>
          </a:p>
        </p:txBody>
      </p:sp>
    </p:spTree>
    <p:extLst>
      <p:ext uri="{BB962C8B-B14F-4D97-AF65-F5344CB8AC3E}">
        <p14:creationId xmlns:p14="http://schemas.microsoft.com/office/powerpoint/2010/main" val="875508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Doba trvání pracovního poměru úředníka</a:t>
            </a:r>
          </a:p>
        </p:txBody>
      </p:sp>
      <p:sp>
        <p:nvSpPr>
          <p:cNvPr id="3" name="Zástupný symbol pro obsah 2"/>
          <p:cNvSpPr>
            <a:spLocks noGrp="1"/>
          </p:cNvSpPr>
          <p:nvPr>
            <p:ph idx="1"/>
          </p:nvPr>
        </p:nvSpPr>
        <p:spPr/>
        <p:txBody>
          <a:bodyPr>
            <a:normAutofit/>
          </a:bodyPr>
          <a:lstStyle/>
          <a:p>
            <a:pPr lvl="0"/>
            <a:r>
              <a:rPr lang="cs-CZ" dirty="0"/>
              <a:t>Pracovní poměr se uzavírá </a:t>
            </a:r>
            <a:r>
              <a:rPr lang="cs-CZ" b="1" dirty="0"/>
              <a:t>na dobu neurčitou</a:t>
            </a:r>
          </a:p>
          <a:p>
            <a:pPr lvl="0"/>
            <a:r>
              <a:rPr lang="cs-CZ" dirty="0"/>
              <a:t>na dobu určitou pouze v případě nutnosti nahradit nepřítomného úředníka nebo zajistit časově omezenou správní činnost</a:t>
            </a:r>
          </a:p>
          <a:p>
            <a:pPr lvl="0"/>
            <a:r>
              <a:rPr lang="cs-CZ" dirty="0"/>
              <a:t>Pokud je pracovní poměr na dobu určitou, je nutné v pracovní smlouvě uvést důvod, proč nebyl poměr sjednán na dobu neurčitou, není-li důvod uveden, jedná se automaticky o </a:t>
            </a:r>
            <a:r>
              <a:rPr lang="cs-CZ" u="sng" dirty="0"/>
              <a:t>časově neomezený pracovní poměr!</a:t>
            </a:r>
          </a:p>
        </p:txBody>
      </p:sp>
    </p:spTree>
    <p:extLst>
      <p:ext uri="{BB962C8B-B14F-4D97-AF65-F5344CB8AC3E}">
        <p14:creationId xmlns:p14="http://schemas.microsoft.com/office/powerpoint/2010/main" val="1393193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Převedení na jinou práci</a:t>
            </a:r>
          </a:p>
        </p:txBody>
      </p:sp>
      <p:sp>
        <p:nvSpPr>
          <p:cNvPr id="3" name="Zástupný symbol pro obsah 2"/>
          <p:cNvSpPr>
            <a:spLocks noGrp="1"/>
          </p:cNvSpPr>
          <p:nvPr>
            <p:ph idx="1"/>
          </p:nvPr>
        </p:nvSpPr>
        <p:spPr/>
        <p:txBody>
          <a:bodyPr>
            <a:normAutofit/>
          </a:bodyPr>
          <a:lstStyle/>
          <a:p>
            <a:pPr lvl="0"/>
            <a:r>
              <a:rPr lang="cs-CZ" dirty="0"/>
              <a:t>Úředníka obec převede na jinou činnost, pokud do 18 měsíců ode dne vzniku pracovního poměru nebo ode dne začátku vykonávání funkce neprokáže zvláštní odbornou </a:t>
            </a:r>
            <a:r>
              <a:rPr lang="cs-CZ" dirty="0" smtClean="0"/>
              <a:t>způsobilost (512/2002 Sb.).</a:t>
            </a:r>
            <a:endParaRPr lang="cs-CZ" dirty="0"/>
          </a:p>
          <a:p>
            <a:pPr lvl="0"/>
            <a:r>
              <a:rPr lang="cs-CZ" dirty="0"/>
              <a:t>Převádí se na činnost, pro jejíž výkon úředník předpoklady splňuje</a:t>
            </a:r>
          </a:p>
        </p:txBody>
      </p:sp>
    </p:spTree>
    <p:extLst>
      <p:ext uri="{BB962C8B-B14F-4D97-AF65-F5344CB8AC3E}">
        <p14:creationId xmlns:p14="http://schemas.microsoft.com/office/powerpoint/2010/main" val="16547693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s-CZ" dirty="0"/>
              <a:t>Odvolání vedoucího úředníka z funkce</a:t>
            </a:r>
          </a:p>
        </p:txBody>
      </p:sp>
      <p:sp>
        <p:nvSpPr>
          <p:cNvPr id="5" name="Zástupný symbol pro obsah 4"/>
          <p:cNvSpPr>
            <a:spLocks noGrp="1"/>
          </p:cNvSpPr>
          <p:nvPr>
            <p:ph idx="1"/>
          </p:nvPr>
        </p:nvSpPr>
        <p:spPr/>
        <p:txBody>
          <a:bodyPr>
            <a:normAutofit fontScale="92500" lnSpcReduction="10000"/>
          </a:bodyPr>
          <a:lstStyle/>
          <a:p>
            <a:pPr lvl="0"/>
            <a:r>
              <a:rPr lang="cs-CZ" dirty="0"/>
              <a:t>Odvolat z funkce vedoucího úředníka nebo vedoucího úřadu lze pouze:</a:t>
            </a:r>
          </a:p>
          <a:p>
            <a:pPr lvl="1"/>
            <a:r>
              <a:rPr lang="cs-CZ" dirty="0"/>
              <a:t>Pozbyl-li některý z předpokladů práce úředníka (viz předchozí)</a:t>
            </a:r>
          </a:p>
          <a:p>
            <a:pPr lvl="1"/>
            <a:r>
              <a:rPr lang="cs-CZ" dirty="0"/>
              <a:t>Porušil-li závažným způsobem některou svou zákonnou povinnost nebo dvakrát za posledních 6 měsíců porušil svou povinnost méně závažně</a:t>
            </a:r>
          </a:p>
          <a:p>
            <a:pPr lvl="1"/>
            <a:r>
              <a:rPr lang="cs-CZ" dirty="0"/>
              <a:t>Neukončil-li vzdělávání vedoucích úředníků do 2 let ode dne začátku vykonávání funkce</a:t>
            </a:r>
          </a:p>
          <a:p>
            <a:pPr lvl="0"/>
            <a:r>
              <a:rPr lang="cs-CZ" dirty="0"/>
              <a:t>Vedoucí úředník nebo vedoucí úřadu se může funkce vzdát</a:t>
            </a:r>
          </a:p>
          <a:p>
            <a:pPr lvl="0"/>
            <a:r>
              <a:rPr lang="cs-CZ" dirty="0"/>
              <a:t>Obojí musí být písemné, u odvolání musí být uvedeny důvody odvolání</a:t>
            </a:r>
          </a:p>
          <a:p>
            <a:pPr lvl="0"/>
            <a:r>
              <a:rPr lang="cs-CZ" b="1" u="sng" dirty="0"/>
              <a:t>Odvoláním nebo vzdáním se funkce pracovní poměr nekončí, </a:t>
            </a:r>
            <a:r>
              <a:rPr lang="cs-CZ" dirty="0"/>
              <a:t>obec je povinna nabídnout vedoucímu úředníkovi místo jiné, nemá-li takové, nebo je-li odmítnuto, je dán výpovědní důvod pro nadbytečnost (ten není dán, pokud nedojde k předchozímu odvolání)</a:t>
            </a:r>
          </a:p>
        </p:txBody>
      </p:sp>
    </p:spTree>
    <p:extLst>
      <p:ext uri="{BB962C8B-B14F-4D97-AF65-F5344CB8AC3E}">
        <p14:creationId xmlns:p14="http://schemas.microsoft.com/office/powerpoint/2010/main" val="13012921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A2F78D69-9428-4D44-8944-AD3C38782BA3}"/>
              </a:ext>
            </a:extLst>
          </p:cNvPr>
          <p:cNvSpPr>
            <a:spLocks noGrp="1"/>
          </p:cNvSpPr>
          <p:nvPr>
            <p:ph type="title"/>
          </p:nvPr>
        </p:nvSpPr>
        <p:spPr/>
        <p:txBody>
          <a:bodyPr/>
          <a:lstStyle/>
          <a:p>
            <a:r>
              <a:rPr lang="cs-CZ" dirty="0"/>
              <a:t>Judikatura k odvolání vedoucího úředníka</a:t>
            </a:r>
          </a:p>
        </p:txBody>
      </p:sp>
      <p:sp>
        <p:nvSpPr>
          <p:cNvPr id="3" name="Zástupný symbol pro obsah 2">
            <a:extLst>
              <a:ext uri="{FF2B5EF4-FFF2-40B4-BE49-F238E27FC236}">
                <a16:creationId xmlns="" xmlns:a16="http://schemas.microsoft.com/office/drawing/2014/main" id="{521017B2-517D-465A-A5B5-78EED767C5C7}"/>
              </a:ext>
            </a:extLst>
          </p:cNvPr>
          <p:cNvSpPr>
            <a:spLocks noGrp="1"/>
          </p:cNvSpPr>
          <p:nvPr>
            <p:ph idx="1"/>
          </p:nvPr>
        </p:nvSpPr>
        <p:spPr/>
        <p:txBody>
          <a:bodyPr>
            <a:normAutofit lnSpcReduction="10000"/>
          </a:bodyPr>
          <a:lstStyle/>
          <a:p>
            <a:r>
              <a:rPr lang="cs-CZ" dirty="0"/>
              <a:t>Nejvyšší soud České republiky v souvislosti se stanovením podmínek pro odvolání vedoucího úředníka z funkce podle ustanovení § 12 odst. 1 písm. b) zákona o úřednících ÚSC vyslovil právní názor, podle něhož </a:t>
            </a:r>
            <a:r>
              <a:rPr lang="cs-CZ" i="1" dirty="0"/>
              <a:t>„má-li být porušení zákonem stanovené povinnosti právně postižitelné jako důvod k odvolání z funkce, musí být porušení pracovních povinností úředníkem zaviněno (alespoň z nedbalosti) a musí dosahovat určitý stupeň intenzity," přičemž „důvodem pro odvolání vedoucího úředníka z funkce nemůže být existence skutečností, které po objektivní stránce znamenají rozpor s právním předpisem, které však vedoucí úředník subjektivně nemůže nijak ovlivnit.“</a:t>
            </a:r>
          </a:p>
          <a:p>
            <a:pPr marL="0" indent="0">
              <a:buNone/>
            </a:pPr>
            <a:r>
              <a:rPr lang="cs-CZ" sz="2400" dirty="0"/>
              <a:t>Rozsudek Nejvyššího soudu České republiky ze dne 14. 1. 2009, </a:t>
            </a:r>
            <a:r>
              <a:rPr lang="cs-CZ" sz="2400" dirty="0" err="1"/>
              <a:t>sp</a:t>
            </a:r>
            <a:r>
              <a:rPr lang="cs-CZ" sz="2400" dirty="0"/>
              <a:t>. zn. 21 </a:t>
            </a:r>
            <a:r>
              <a:rPr lang="cs-CZ" sz="2400" dirty="0" err="1"/>
              <a:t>Cdo</a:t>
            </a:r>
            <a:r>
              <a:rPr lang="cs-CZ" sz="2400" dirty="0"/>
              <a:t> 3695/2007 </a:t>
            </a:r>
          </a:p>
          <a:p>
            <a:endParaRPr lang="cs-CZ" dirty="0"/>
          </a:p>
        </p:txBody>
      </p:sp>
    </p:spTree>
    <p:extLst>
      <p:ext uri="{BB962C8B-B14F-4D97-AF65-F5344CB8AC3E}">
        <p14:creationId xmlns:p14="http://schemas.microsoft.com/office/powerpoint/2010/main" val="13156570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Odstupné úředníka</a:t>
            </a:r>
          </a:p>
        </p:txBody>
      </p:sp>
      <p:sp>
        <p:nvSpPr>
          <p:cNvPr id="3" name="Zástupný symbol pro obsah 2"/>
          <p:cNvSpPr>
            <a:spLocks noGrp="1"/>
          </p:cNvSpPr>
          <p:nvPr>
            <p:ph idx="1"/>
          </p:nvPr>
        </p:nvSpPr>
        <p:spPr/>
        <p:txBody>
          <a:bodyPr>
            <a:normAutofit lnSpcReduction="10000"/>
          </a:bodyPr>
          <a:lstStyle/>
          <a:p>
            <a:pPr lvl="0"/>
            <a:r>
              <a:rPr lang="cs-CZ" dirty="0"/>
              <a:t>Kromě odstupného podle zákoníku práce náleží úředníku další odstupné, jehož výše závisí na době, po kterou byl zaměstnancem obce</a:t>
            </a:r>
          </a:p>
          <a:p>
            <a:pPr lvl="0"/>
            <a:r>
              <a:rPr lang="cs-CZ" dirty="0"/>
              <a:t>Pokud byl úředník </a:t>
            </a:r>
            <a:r>
              <a:rPr lang="cs-CZ" dirty="0" smtClean="0"/>
              <a:t>zaměstnancem obce </a:t>
            </a:r>
            <a:r>
              <a:rPr lang="cs-CZ" dirty="0"/>
              <a:t>alespoň:</a:t>
            </a:r>
          </a:p>
          <a:p>
            <a:pPr lvl="1"/>
            <a:r>
              <a:rPr lang="cs-CZ" dirty="0"/>
              <a:t>10 let, náleží mu odstupné ve výši dvojnásobku průměrného měsíčního výdělku</a:t>
            </a:r>
          </a:p>
          <a:p>
            <a:pPr lvl="1"/>
            <a:r>
              <a:rPr lang="cs-CZ" dirty="0"/>
              <a:t>15 let, náleží mu odstupné ve výši trojnásobku průměrného měsíčního výdělku</a:t>
            </a:r>
          </a:p>
          <a:p>
            <a:pPr lvl="1"/>
            <a:r>
              <a:rPr lang="cs-CZ" dirty="0"/>
              <a:t>20 let, náleží mu odstupné ve výši čtyřnásobku průměrného měsíčního výdělku</a:t>
            </a:r>
          </a:p>
          <a:p>
            <a:r>
              <a:rPr lang="cs-CZ" dirty="0"/>
              <a:t>Do doby zaměstnání se nezapočítává doba vedlejšího pracovního poměru</a:t>
            </a:r>
          </a:p>
        </p:txBody>
      </p:sp>
    </p:spTree>
    <p:extLst>
      <p:ext uri="{BB962C8B-B14F-4D97-AF65-F5344CB8AC3E}">
        <p14:creationId xmlns:p14="http://schemas.microsoft.com/office/powerpoint/2010/main" val="2935912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D31A6ECD-3669-4484-AE74-8910B6845438}"/>
              </a:ext>
            </a:extLst>
          </p:cNvPr>
          <p:cNvSpPr>
            <a:spLocks noGrp="1"/>
          </p:cNvSpPr>
          <p:nvPr>
            <p:ph type="title"/>
          </p:nvPr>
        </p:nvSpPr>
        <p:spPr/>
        <p:txBody>
          <a:bodyPr/>
          <a:lstStyle/>
          <a:p>
            <a:r>
              <a:rPr lang="cs-CZ" dirty="0"/>
              <a:t>Vzdělávání</a:t>
            </a:r>
          </a:p>
        </p:txBody>
      </p:sp>
      <p:sp>
        <p:nvSpPr>
          <p:cNvPr id="3" name="Zástupný symbol pro obsah 2">
            <a:extLst>
              <a:ext uri="{FF2B5EF4-FFF2-40B4-BE49-F238E27FC236}">
                <a16:creationId xmlns="" xmlns:a16="http://schemas.microsoft.com/office/drawing/2014/main" id="{C5102258-DA18-4654-91A1-FCBAAE01835F}"/>
              </a:ext>
            </a:extLst>
          </p:cNvPr>
          <p:cNvSpPr>
            <a:spLocks noGrp="1"/>
          </p:cNvSpPr>
          <p:nvPr>
            <p:ph idx="1"/>
          </p:nvPr>
        </p:nvSpPr>
        <p:spPr/>
        <p:txBody>
          <a:bodyPr>
            <a:normAutofit fontScale="85000" lnSpcReduction="10000"/>
          </a:bodyPr>
          <a:lstStyle/>
          <a:p>
            <a:r>
              <a:rPr lang="cs-CZ" dirty="0"/>
              <a:t>Vstupní</a:t>
            </a:r>
          </a:p>
          <a:p>
            <a:pPr lvl="1"/>
            <a:r>
              <a:rPr lang="cs-CZ" dirty="0"/>
              <a:t>Znalosti základů veřejné správy, základy veřejného práva, veřejných financí, evropského správního práva, práv a povinností a pravidel etiky úředníka, základní dovednosti a návyky potřebné pro výkon správních činností, znalosti základů užívání informačních technologií, základní komunikační, organizační a další dovednosti vztahující se k jeho pracovnímu zařazení</a:t>
            </a:r>
          </a:p>
          <a:p>
            <a:pPr lvl="1"/>
            <a:r>
              <a:rPr lang="cs-CZ" dirty="0"/>
              <a:t>Povinnost ukončit do 3 měsíců od vzniku pracovního poměru</a:t>
            </a:r>
          </a:p>
          <a:p>
            <a:pPr lvl="1"/>
            <a:r>
              <a:rPr lang="cs-CZ" dirty="0"/>
              <a:t>Nevztahuje se na úředníka, který má zvláštní odbornou způsobilost (týká se prakticky všech sfér definovaných ve vyhlášce č. 512/2002 Sb., o  zvláštní odborné způsobilosti úředníků územních samosprávných celků a získává se složením zkoušky s písemnou a ústní částí)</a:t>
            </a:r>
          </a:p>
          <a:p>
            <a:r>
              <a:rPr lang="cs-CZ" dirty="0"/>
              <a:t>Průběžné</a:t>
            </a:r>
          </a:p>
          <a:p>
            <a:pPr lvl="1"/>
            <a:r>
              <a:rPr lang="cs-CZ" dirty="0"/>
              <a:t>Prohlubující, aktualizační a specializační vzdělávání úředníků zaměřené na výkon správních činností v územním samosprávném celku, včetně získávání a prohlubování jazykových znalostí</a:t>
            </a:r>
          </a:p>
          <a:p>
            <a:pPr lvl="1"/>
            <a:r>
              <a:rPr lang="cs-CZ" dirty="0"/>
              <a:t>O účasti úředníka na jednotlivých kurzech rozhoduje vedoucí úřadu</a:t>
            </a:r>
          </a:p>
        </p:txBody>
      </p:sp>
    </p:spTree>
    <p:extLst>
      <p:ext uri="{BB962C8B-B14F-4D97-AF65-F5344CB8AC3E}">
        <p14:creationId xmlns:p14="http://schemas.microsoft.com/office/powerpoint/2010/main" val="271326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Neslučitelnost funkce člena zastupitelstva</a:t>
            </a:r>
          </a:p>
        </p:txBody>
      </p:sp>
      <p:sp>
        <p:nvSpPr>
          <p:cNvPr id="3" name="Zástupný symbol pro obsah 2"/>
          <p:cNvSpPr>
            <a:spLocks noGrp="1"/>
          </p:cNvSpPr>
          <p:nvPr>
            <p:ph idx="1"/>
          </p:nvPr>
        </p:nvSpPr>
        <p:spPr/>
        <p:txBody>
          <a:bodyPr>
            <a:normAutofit/>
          </a:bodyPr>
          <a:lstStyle/>
          <a:p>
            <a:r>
              <a:rPr lang="cs-CZ" dirty="0"/>
              <a:t>V zákoně o volbách do zastupitelstev obcí </a:t>
            </a:r>
          </a:p>
          <a:p>
            <a:r>
              <a:rPr lang="cs-CZ" dirty="0"/>
              <a:t>Vzniká pouze u zaměstnanců obce:</a:t>
            </a:r>
          </a:p>
          <a:p>
            <a:pPr lvl="1"/>
            <a:r>
              <a:rPr lang="cs-CZ" dirty="0"/>
              <a:t>v pracovním poměru a zároveň</a:t>
            </a:r>
          </a:p>
          <a:p>
            <a:pPr lvl="1"/>
            <a:r>
              <a:rPr lang="cs-CZ" dirty="0"/>
              <a:t>zařazených do obecního úřadu, pověřeného obecního úřadu, krajského úřadu nebo finančního úřadu, do jejichž správního obvodu spadá obec, ve kterém se stal zastupitelem, za podmínky, že vykonává státní správu vztahující se k územní působnosti obce anebo je jmenován starostou, popř. radou obce </a:t>
            </a:r>
          </a:p>
        </p:txBody>
      </p:sp>
    </p:spTree>
    <p:extLst>
      <p:ext uri="{BB962C8B-B14F-4D97-AF65-F5344CB8AC3E}">
        <p14:creationId xmlns:p14="http://schemas.microsoft.com/office/powerpoint/2010/main" val="41269006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0962929D-71E5-4E2A-B9B6-D2B9A955E815}"/>
              </a:ext>
            </a:extLst>
          </p:cNvPr>
          <p:cNvSpPr>
            <a:spLocks noGrp="1"/>
          </p:cNvSpPr>
          <p:nvPr>
            <p:ph type="title"/>
          </p:nvPr>
        </p:nvSpPr>
        <p:spPr/>
        <p:txBody>
          <a:bodyPr/>
          <a:lstStyle/>
          <a:p>
            <a:r>
              <a:rPr lang="cs-CZ" dirty="0"/>
              <a:t>Souběh funkce člena zastupitelstva</a:t>
            </a:r>
          </a:p>
        </p:txBody>
      </p:sp>
      <p:sp>
        <p:nvSpPr>
          <p:cNvPr id="3" name="Zástupný symbol pro obsah 2">
            <a:extLst>
              <a:ext uri="{FF2B5EF4-FFF2-40B4-BE49-F238E27FC236}">
                <a16:creationId xmlns="" xmlns:a16="http://schemas.microsoft.com/office/drawing/2014/main" id="{E5F082A2-3CA1-4ACF-BB8D-505FED4FB6F7}"/>
              </a:ext>
            </a:extLst>
          </p:cNvPr>
          <p:cNvSpPr>
            <a:spLocks noGrp="1"/>
          </p:cNvSpPr>
          <p:nvPr>
            <p:ph idx="1"/>
          </p:nvPr>
        </p:nvSpPr>
        <p:spPr/>
        <p:txBody>
          <a:bodyPr>
            <a:normAutofit fontScale="77500" lnSpcReduction="20000"/>
          </a:bodyPr>
          <a:lstStyle/>
          <a:p>
            <a:r>
              <a:rPr lang="cs-CZ" dirty="0"/>
              <a:t>Z toho, že funkce člena zastupitelstva obce není vykonávána v pracovním poměru a že na vztahy vyplývající z výkonu této funkce se vztahuje zákoník práce, jen jestliže to výslovně stanoví nebo jestliže to stanoví zvláštní právní předpisy, nelze dovozovat, že by mezi obcí a členem jejího zastupitelstva nemohl vzniknout pracovněprávní vztah. Právní předpisy ani povaha obce jako veřejnoprávní korporace, která má vlastní majetek, vystupuje v právních vztazích svým jménem a nese odpovědnost z těchto vztahů vyplývající (srov. § 2 odst. 1 zákona o obcích), nebrání tomu, aby člen zastupitelstva obce uskutečňoval jiné činnosti pro obec na základě pracovněprávních vztahů, není-li náplní pracovního poměru nebo jiného pracovněprávního vztahu výkon funkce člena zastupitelstva obce a nejde-li ani o žádný z případů neslučitelnosti této funkce s funkcí vykonávanou v pracovněprávním vztahu uvedených v ustanoveních § 5 odst. 2 a 3 zákona č. 491/2001 Sb., o volbách do zastupitelstev obcí a o změně některých zákonů, ve znění účinném do 13. 9. 2009.</a:t>
            </a:r>
          </a:p>
          <a:p>
            <a:r>
              <a:rPr lang="cs-CZ" dirty="0"/>
              <a:t> </a:t>
            </a:r>
          </a:p>
          <a:p>
            <a:pPr marL="0" indent="0">
              <a:buNone/>
            </a:pPr>
            <a:r>
              <a:rPr lang="cs-CZ" dirty="0"/>
              <a:t>Rozsudek Nejvyššího soudu České republiky </a:t>
            </a:r>
            <a:r>
              <a:rPr lang="cs-CZ" dirty="0" err="1"/>
              <a:t>sp.zn</a:t>
            </a:r>
            <a:r>
              <a:rPr lang="cs-CZ" dirty="0"/>
              <a:t>. 21 </a:t>
            </a:r>
            <a:r>
              <a:rPr lang="cs-CZ" dirty="0" err="1"/>
              <a:t>Cdo</a:t>
            </a:r>
            <a:r>
              <a:rPr lang="cs-CZ" dirty="0"/>
              <a:t> 2430/2014, ze dne 4.6.2015</a:t>
            </a:r>
          </a:p>
        </p:txBody>
      </p:sp>
    </p:spTree>
    <p:extLst>
      <p:ext uri="{BB962C8B-B14F-4D97-AF65-F5344CB8AC3E}">
        <p14:creationId xmlns:p14="http://schemas.microsoft.com/office/powerpoint/2010/main" val="1916367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60367B10-571C-4B73-BE2B-7360C42B595F}"/>
              </a:ext>
            </a:extLst>
          </p:cNvPr>
          <p:cNvSpPr>
            <a:spLocks noGrp="1"/>
          </p:cNvSpPr>
          <p:nvPr>
            <p:ph type="title"/>
          </p:nvPr>
        </p:nvSpPr>
        <p:spPr/>
        <p:txBody>
          <a:bodyPr/>
          <a:lstStyle/>
          <a:p>
            <a:r>
              <a:rPr lang="cs-CZ" dirty="0"/>
              <a:t>Dovolená</a:t>
            </a:r>
          </a:p>
        </p:txBody>
      </p:sp>
      <p:sp>
        <p:nvSpPr>
          <p:cNvPr id="3" name="Zástupný symbol pro obsah 2">
            <a:extLst>
              <a:ext uri="{FF2B5EF4-FFF2-40B4-BE49-F238E27FC236}">
                <a16:creationId xmlns="" xmlns:a16="http://schemas.microsoft.com/office/drawing/2014/main" id="{4DF27F9F-3733-4A4A-B1E7-3C0120ABDD70}"/>
              </a:ext>
            </a:extLst>
          </p:cNvPr>
          <p:cNvSpPr>
            <a:spLocks noGrp="1"/>
          </p:cNvSpPr>
          <p:nvPr>
            <p:ph idx="1"/>
          </p:nvPr>
        </p:nvSpPr>
        <p:spPr/>
        <p:txBody>
          <a:bodyPr>
            <a:normAutofit/>
          </a:bodyPr>
          <a:lstStyle/>
          <a:p>
            <a:pPr lvl="0"/>
            <a:r>
              <a:rPr lang="cs-CZ"/>
              <a:t>Zaměstnancům obcí </a:t>
            </a:r>
            <a:r>
              <a:rPr lang="cs-CZ" dirty="0"/>
              <a:t>náleží 5 týdnů dovolené v kalendářním roce</a:t>
            </a:r>
          </a:p>
          <a:p>
            <a:pPr lvl="0"/>
            <a:r>
              <a:rPr lang="cs-CZ" dirty="0"/>
              <a:t>problematika dovolené se řídí obecnými ustanoveními zákoníku práce</a:t>
            </a:r>
          </a:p>
          <a:p>
            <a:pPr lvl="0"/>
            <a:r>
              <a:rPr lang="cs-CZ" dirty="0"/>
              <a:t>Výjimkou je dovolená uvolněného člena zastupitelstva, která se řídí § 79 zákona o obcích</a:t>
            </a:r>
          </a:p>
        </p:txBody>
      </p:sp>
    </p:spTree>
    <p:extLst>
      <p:ext uri="{BB962C8B-B14F-4D97-AF65-F5344CB8AC3E}">
        <p14:creationId xmlns:p14="http://schemas.microsoft.com/office/powerpoint/2010/main" val="395660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 xmlns:a16="http://schemas.microsoft.com/office/drawing/2014/main" id="{3E7E9BDE-FC2A-4155-995C-AC9763F8A7FF}"/>
              </a:ext>
            </a:extLst>
          </p:cNvPr>
          <p:cNvSpPr>
            <a:spLocks noGrp="1"/>
          </p:cNvSpPr>
          <p:nvPr>
            <p:ph type="title"/>
          </p:nvPr>
        </p:nvSpPr>
        <p:spPr>
          <a:xfrm>
            <a:off x="838200" y="1960660"/>
            <a:ext cx="10515600" cy="1325563"/>
          </a:xfrm>
        </p:spPr>
        <p:txBody>
          <a:bodyPr/>
          <a:lstStyle/>
          <a:p>
            <a:pPr algn="ctr"/>
            <a:r>
              <a:rPr lang="cs-CZ" dirty="0"/>
              <a:t>DĚKUJI ZA POZORNOST</a:t>
            </a:r>
          </a:p>
        </p:txBody>
      </p:sp>
    </p:spTree>
    <p:extLst>
      <p:ext uri="{BB962C8B-B14F-4D97-AF65-F5344CB8AC3E}">
        <p14:creationId xmlns:p14="http://schemas.microsoft.com/office/powerpoint/2010/main" val="38662756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a:solidFill>
                  <a:srgbClr val="0070C0"/>
                </a:solidFill>
                <a:latin typeface="Calibri" panose="020F0502020204030204" pitchFamily="34" charset="0"/>
              </a:rPr>
              <a:t>Advokátní kancelář JUDr. Jakuba Blažka</a:t>
            </a:r>
            <a:endParaRPr lang="en-US" dirty="0"/>
          </a:p>
        </p:txBody>
      </p:sp>
      <p:sp>
        <p:nvSpPr>
          <p:cNvPr id="5" name="Zástupný symbol pro obsah 4"/>
          <p:cNvSpPr>
            <a:spLocks noGrp="1"/>
          </p:cNvSpPr>
          <p:nvPr>
            <p:ph idx="1"/>
          </p:nvPr>
        </p:nvSpPr>
        <p:spPr/>
        <p:txBody>
          <a:bodyPr>
            <a:normAutofit/>
          </a:bodyPr>
          <a:lstStyle/>
          <a:p>
            <a:endParaRPr lang="cs-CZ" dirty="0">
              <a:solidFill>
                <a:srgbClr val="0070C0"/>
              </a:solidFill>
              <a:latin typeface="Calibri" panose="020F0502020204030204" pitchFamily="34" charset="0"/>
              <a:hlinkClick r:id=""/>
            </a:endParaRPr>
          </a:p>
          <a:p>
            <a:r>
              <a:rPr lang="cs-CZ" dirty="0">
                <a:solidFill>
                  <a:srgbClr val="0070C0"/>
                </a:solidFill>
                <a:latin typeface="Calibri" panose="020F0502020204030204" pitchFamily="34" charset="0"/>
                <a:hlinkClick r:id=""/>
              </a:rPr>
              <a:t>www.blazekpartners.cz</a:t>
            </a:r>
          </a:p>
          <a:p>
            <a:r>
              <a:rPr lang="cs-CZ" dirty="0">
                <a:solidFill>
                  <a:srgbClr val="0070C0"/>
                </a:solidFill>
                <a:latin typeface="Calibri" panose="020F0502020204030204" pitchFamily="34" charset="0"/>
                <a:hlinkClick r:id=""/>
              </a:rPr>
              <a:t>blazek@blazekpartners.cz</a:t>
            </a:r>
            <a:endParaRPr lang="cs-CZ" dirty="0">
              <a:solidFill>
                <a:srgbClr val="0070C0"/>
              </a:solidFill>
              <a:latin typeface="Calibri" panose="020F0502020204030204" pitchFamily="34" charset="0"/>
            </a:endParaRPr>
          </a:p>
          <a:p>
            <a:r>
              <a:rPr lang="cs-CZ" dirty="0">
                <a:solidFill>
                  <a:srgbClr val="0070C0"/>
                </a:solidFill>
                <a:latin typeface="Calibri" panose="020F0502020204030204" pitchFamily="34" charset="0"/>
              </a:rPr>
              <a:t>+ 420 721 886 021</a:t>
            </a:r>
          </a:p>
          <a:p>
            <a:r>
              <a:rPr lang="cs-CZ" dirty="0">
                <a:solidFill>
                  <a:srgbClr val="0070C0"/>
                </a:solidFill>
                <a:latin typeface="Calibri" panose="020F0502020204030204" pitchFamily="34" charset="0"/>
              </a:rPr>
              <a:t>Na Březince 1232/16, Praha 5, 150 00</a:t>
            </a:r>
          </a:p>
          <a:p>
            <a:endParaRPr lang="cs-CZ" dirty="0">
              <a:solidFill>
                <a:schemeClr val="tx1"/>
              </a:solidFill>
              <a:latin typeface="Calibri" panose="020F0502020204030204" pitchFamily="34" charset="0"/>
            </a:endParaRPr>
          </a:p>
          <a:p>
            <a:endParaRPr lang="cs-CZ" dirty="0"/>
          </a:p>
        </p:txBody>
      </p:sp>
    </p:spTree>
    <p:extLst>
      <p:ext uri="{BB962C8B-B14F-4D97-AF65-F5344CB8AC3E}">
        <p14:creationId xmlns:p14="http://schemas.microsoft.com/office/powerpoint/2010/main" val="1047119618"/>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2710</TotalTime>
  <Words>2020</Words>
  <Application>Microsoft Office PowerPoint</Application>
  <PresentationFormat>Širokoúhlá obrazovka</PresentationFormat>
  <Paragraphs>212</Paragraphs>
  <Slides>33</Slides>
  <Notes>2</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33</vt:i4>
      </vt:variant>
    </vt:vector>
  </HeadingPairs>
  <TitlesOfParts>
    <vt:vector size="37" baseType="lpstr">
      <vt:lpstr>Arial</vt:lpstr>
      <vt:lpstr>Calibri</vt:lpstr>
      <vt:lpstr>Calibri Light</vt:lpstr>
      <vt:lpstr>Motiv Office</vt:lpstr>
      <vt:lpstr>Projekt „Podpora vzdělávání volených zástupců obcí I. typu“ reg. č. CZ.03.4.74/0.0/0.0/16_033/0002997 je spolufinancován z EU.</vt:lpstr>
      <vt:lpstr>OBEC V PRACOVNĚPRÁVNÍCH VZTAZÍCH</vt:lpstr>
      <vt:lpstr>Právní předpisy</vt:lpstr>
      <vt:lpstr>Aplikace právních předpisů</vt:lpstr>
      <vt:lpstr>Kdo vystupuje za obec jako zaměstnavatele</vt:lpstr>
      <vt:lpstr>Obecná úprava dle zákoníku práce</vt:lpstr>
      <vt:lpstr>Sjednání pracovního poměru</vt:lpstr>
      <vt:lpstr>Plat</vt:lpstr>
      <vt:lpstr>Dovolená</vt:lpstr>
      <vt:lpstr>Ukončení pracovního poměru</vt:lpstr>
      <vt:lpstr> </vt:lpstr>
      <vt:lpstr>Překážky v práci na straně zaměstnance</vt:lpstr>
      <vt:lpstr>Délka pracovního poměru</vt:lpstr>
      <vt:lpstr>Dohody o pracích konaných mimo pracovní poměr</vt:lpstr>
      <vt:lpstr>Pracovní doba a přesčasy</vt:lpstr>
      <vt:lpstr>Odpovědnost za škodu způsobenou zaměstnancem</vt:lpstr>
      <vt:lpstr>Odpovědnost za škodu způsobenou zaměstnavatelem</vt:lpstr>
      <vt:lpstr>Speciální úprava pro úředníky ÚSC</vt:lpstr>
      <vt:lpstr>Předpoklady vzniku pracovního poměru úředníka</vt:lpstr>
      <vt:lpstr>Předpoklady pro jmenování vedoucího úřadu</vt:lpstr>
      <vt:lpstr>Specifika uzavření pracovní smlouvy</vt:lpstr>
      <vt:lpstr>Výběrové řízení</vt:lpstr>
      <vt:lpstr>Doba trvání pracovního poměru úředníka</vt:lpstr>
      <vt:lpstr>Převedení na jinou práci</vt:lpstr>
      <vt:lpstr>Odvolání vedoucího úředníka z funkce</vt:lpstr>
      <vt:lpstr>Judikatura k odvolání vedoucího úředníka</vt:lpstr>
      <vt:lpstr>Odstupné úředníka</vt:lpstr>
      <vt:lpstr>Vzdělávání</vt:lpstr>
      <vt:lpstr>Neslučitelnost funkce člena zastupitelstva</vt:lpstr>
      <vt:lpstr>Souběh funkce člena zastupitelstva</vt:lpstr>
      <vt:lpstr>Dovolená</vt:lpstr>
      <vt:lpstr>DĚKUJI ZA POZORNOST</vt:lpstr>
      <vt:lpstr>Advokátní kancelář JUDr. Jakuba Blažka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Marta Kolárová</dc:creator>
  <cp:lastModifiedBy>Marcela Pacholíková</cp:lastModifiedBy>
  <cp:revision>160</cp:revision>
  <cp:lastPrinted>2018-02-07T10:57:20Z</cp:lastPrinted>
  <dcterms:created xsi:type="dcterms:W3CDTF">2015-09-01T16:50:33Z</dcterms:created>
  <dcterms:modified xsi:type="dcterms:W3CDTF">2018-02-07T11:01:27Z</dcterms:modified>
</cp:coreProperties>
</file>