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7"/>
  </p:notesMasterIdLst>
  <p:sldIdLst>
    <p:sldId id="337" r:id="rId2"/>
    <p:sldId id="338" r:id="rId3"/>
    <p:sldId id="339" r:id="rId4"/>
    <p:sldId id="380" r:id="rId5"/>
    <p:sldId id="454" r:id="rId6"/>
    <p:sldId id="458" r:id="rId7"/>
    <p:sldId id="459" r:id="rId8"/>
    <p:sldId id="465" r:id="rId9"/>
    <p:sldId id="460" r:id="rId10"/>
    <p:sldId id="461" r:id="rId11"/>
    <p:sldId id="466" r:id="rId12"/>
    <p:sldId id="467" r:id="rId13"/>
    <p:sldId id="477" r:id="rId14"/>
    <p:sldId id="472" r:id="rId15"/>
    <p:sldId id="470" r:id="rId16"/>
    <p:sldId id="471" r:id="rId17"/>
    <p:sldId id="433" r:id="rId18"/>
    <p:sldId id="451" r:id="rId19"/>
    <p:sldId id="388" r:id="rId20"/>
    <p:sldId id="437" r:id="rId21"/>
    <p:sldId id="438" r:id="rId22"/>
    <p:sldId id="439" r:id="rId23"/>
    <p:sldId id="432" r:id="rId24"/>
    <p:sldId id="434" r:id="rId25"/>
    <p:sldId id="474" r:id="rId26"/>
    <p:sldId id="435" r:id="rId27"/>
    <p:sldId id="462" r:id="rId28"/>
    <p:sldId id="468" r:id="rId29"/>
    <p:sldId id="463" r:id="rId30"/>
    <p:sldId id="469" r:id="rId31"/>
    <p:sldId id="473" r:id="rId32"/>
    <p:sldId id="476" r:id="rId33"/>
    <p:sldId id="475" r:id="rId34"/>
    <p:sldId id="368" r:id="rId35"/>
    <p:sldId id="369" r:id="rId3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5D450B93-78BE-E74C-9C12-B2687FB28146}">
          <p14:sldIdLst>
            <p14:sldId id="337"/>
            <p14:sldId id="338"/>
            <p14:sldId id="339"/>
            <p14:sldId id="380"/>
            <p14:sldId id="454"/>
            <p14:sldId id="458"/>
            <p14:sldId id="459"/>
            <p14:sldId id="465"/>
            <p14:sldId id="460"/>
            <p14:sldId id="461"/>
            <p14:sldId id="466"/>
            <p14:sldId id="467"/>
            <p14:sldId id="477"/>
            <p14:sldId id="472"/>
            <p14:sldId id="470"/>
            <p14:sldId id="471"/>
            <p14:sldId id="433"/>
            <p14:sldId id="451"/>
            <p14:sldId id="388"/>
            <p14:sldId id="437"/>
            <p14:sldId id="438"/>
            <p14:sldId id="439"/>
            <p14:sldId id="432"/>
            <p14:sldId id="434"/>
            <p14:sldId id="474"/>
            <p14:sldId id="435"/>
            <p14:sldId id="462"/>
            <p14:sldId id="468"/>
            <p14:sldId id="463"/>
            <p14:sldId id="469"/>
            <p14:sldId id="473"/>
            <p14:sldId id="476"/>
            <p14:sldId id="475"/>
            <p14:sldId id="368"/>
            <p14:sldId id="3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2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5321"/>
  </p:normalViewPr>
  <p:slideViewPr>
    <p:cSldViewPr snapToGrid="0" snapToObjects="1">
      <p:cViewPr varScale="1">
        <p:scale>
          <a:sx n="66" d="100"/>
          <a:sy n="66" d="100"/>
        </p:scale>
        <p:origin x="96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E1B54-012A-0446-8E44-AA7995121DE3}" type="datetimeFigureOut">
              <a:rPr lang="en-US" smtClean="0"/>
              <a:t>7/25/2018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A83E7-03C7-E941-A025-3BF86B114C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172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835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73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04948-7C78-475D-A0B5-3C0A7827051A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AF1-911E-4DE1-AE65-F452735E25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52612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7E3B-3DDE-4386-89BC-1FB983789EBB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B7D3C-FFD4-4BD4-B79E-938598B3A21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535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3823B-585B-4862-81AA-02B1C8E25B3F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547EC-0A2A-46E1-B407-6B2DBADBDED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58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DBA31-E1A3-4C40-AFFE-AA2D2D17E0F3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6EE9B-0B84-4630-A8B2-78F3F592B6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867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2C3E1-E2F1-42E5-A186-05CD5157EF5A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0388-E7A2-4C1B-ADE5-EDFEF2205E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534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30DB-12B3-4EF3-AF81-97C12277B4AD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FAC4-F102-47A6-9F3A-91F1C3C057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9777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DF54-7D8A-47DA-B051-E6BF8171DD4D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C5256-04F0-4E5B-BB2B-23493FC2012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241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E71B-BF57-41F1-8C55-2AE1EEFFCCAA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ABD80-2545-4634-AC38-80908E5EE7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8671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25E6-80D0-4D13-9705-3B1B95AEC0A1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FEED-79AF-45AC-9A33-8B5F40AB813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931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1F347-9D06-460B-9035-BEC6C417717C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309A-5633-4EFC-BBE0-D781EAD60B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657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E48F9-8229-43F0-BC82-6E00420800C1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7EC3C-A2F6-4959-A496-60B76F625E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692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A306A-BC34-4D63-89AE-7706040DDC10}" type="datetime1">
              <a:rPr lang="cs-CZ" smtClean="0"/>
              <a:pPr/>
              <a:t>25. 7. 2018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766A9-51B8-486F-BB66-479BFF86D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9723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 dirty="0"/>
              <a:t>Projekt „Podpora vzdělávání volených zástupců obcí I. typu“ </a:t>
            </a:r>
            <a:r>
              <a:rPr lang="cs-CZ" sz="2000" b="1" dirty="0" err="1"/>
              <a:t>reg</a:t>
            </a:r>
            <a:r>
              <a:rPr lang="cs-CZ" sz="2000" b="1"/>
              <a:t>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„Vymáhání pohledávek obcí (vč. místních poplatků)“ </a:t>
            </a:r>
          </a:p>
          <a:p>
            <a:pPr lvl="0">
              <a:lnSpc>
                <a:spcPct val="80000"/>
              </a:lnSpc>
            </a:pPr>
            <a:endParaRPr lang="cs-CZ" sz="1500" dirty="0"/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25901"/>
          </a:xfrm>
        </p:spPr>
        <p:txBody>
          <a:bodyPr anchor="ctr">
            <a:normAutofit/>
          </a:bodyPr>
          <a:lstStyle/>
          <a:p>
            <a:r>
              <a:rPr lang="cs-CZ" cap="small" dirty="0"/>
              <a:t>Vymáhání pohledávek obcí (vč. místních poplatků)</a:t>
            </a:r>
            <a:endParaRPr lang="en-US" cap="small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524000" y="4574804"/>
            <a:ext cx="9144000" cy="1655762"/>
          </a:xfrm>
        </p:spPr>
        <p:txBody>
          <a:bodyPr/>
          <a:lstStyle/>
          <a:p>
            <a:r>
              <a:rPr lang="cs-CZ" sz="3600" dirty="0">
                <a:solidFill>
                  <a:schemeClr val="tx1"/>
                </a:solidFill>
                <a:latin typeface="Calibri" panose="020F0502020204030204" pitchFamily="34" charset="0"/>
              </a:rPr>
              <a:t>JUDr. Jakub Blažek, advokát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66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Právní předpisy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zákon č. 89/2012 Sb., občanský zákoník (OZ)</a:t>
            </a:r>
          </a:p>
          <a:p>
            <a:r>
              <a:rPr lang="cs-CZ" dirty="0"/>
              <a:t>zákon č. 128/2000 Sb., zákon o obcích (</a:t>
            </a:r>
            <a:r>
              <a:rPr lang="cs-CZ" dirty="0" err="1"/>
              <a:t>OZř</a:t>
            </a:r>
            <a:r>
              <a:rPr lang="cs-CZ" dirty="0"/>
              <a:t>)</a:t>
            </a:r>
          </a:p>
          <a:p>
            <a:r>
              <a:rPr lang="cs-CZ" dirty="0"/>
              <a:t>Zákon č. 280/2009 Sb., daňový řád (DŘ)</a:t>
            </a:r>
          </a:p>
          <a:p>
            <a:r>
              <a:rPr lang="cs-CZ" dirty="0"/>
              <a:t>Zákon č. 565/1990 Sb., zákon o místních poplatcích (ZMP)</a:t>
            </a:r>
          </a:p>
          <a:p>
            <a:r>
              <a:rPr lang="cs-CZ" dirty="0"/>
              <a:t>zákon č. 99/1963 Sb., občanský soudní řád (OSŘ)</a:t>
            </a:r>
          </a:p>
          <a:p>
            <a:r>
              <a:rPr lang="cs-CZ" dirty="0"/>
              <a:t>Zákon č. 500/2004 Sb., správní řád (SŘ)</a:t>
            </a:r>
          </a:p>
          <a:p>
            <a:r>
              <a:rPr lang="cs-CZ" dirty="0"/>
              <a:t>Zákon č. 17/2012 Sb., zákon o Celní správě České republiky</a:t>
            </a:r>
          </a:p>
          <a:p>
            <a:r>
              <a:rPr lang="cs-CZ" dirty="0"/>
              <a:t>Zákon č. 120/2001 Sb. zákon o soudních exekutorech a exekuční činnost (exekuční řád)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023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A2DF6A6-3D6D-40C2-ADF8-E9F4C1EF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Pohledávka a dluh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C0C8B18B-9A8A-40DB-83F0-94B137C0F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Pohledávka - právo věřitele na plnění od dlužníka</a:t>
            </a:r>
          </a:p>
          <a:p>
            <a:r>
              <a:rPr lang="cs-CZ" dirty="0"/>
              <a:t>Pohledávka (jako součást závazku) vzniká: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Ze smlouvy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Z protiprávního činu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Z jiné právní skutečnosti – rozhodnutí státního orgánu, ze zákona, z </a:t>
            </a:r>
            <a:r>
              <a:rPr lang="cs-CZ" dirty="0" err="1"/>
              <a:t>kvazikontraktu</a:t>
            </a:r>
            <a:r>
              <a:rPr lang="cs-CZ" dirty="0"/>
              <a:t>, z </a:t>
            </a:r>
            <a:r>
              <a:rPr lang="cs-CZ" dirty="0" err="1"/>
              <a:t>kvazideliktu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Dluh – povinnost dlužníka plnit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273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Pohledávky vzniklé ze smlouvy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Smlouva je dvoustranným právním jednáním založeným na konsenzu – strany projevují vůli zřídit mezi sebou závazek</a:t>
            </a:r>
          </a:p>
          <a:p>
            <a:r>
              <a:rPr lang="cs-CZ" dirty="0"/>
              <a:t>Obec je při uzavírání soukromoprávních smluv ve stejném postavení jako smluvní partner, tj. jako jakákoliv jiná soukromá osoba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Ale podléhá také </a:t>
            </a:r>
            <a:r>
              <a:rPr lang="cs-CZ" dirty="0" err="1"/>
              <a:t>OZř</a:t>
            </a:r>
            <a:r>
              <a:rPr lang="cs-CZ" dirty="0"/>
              <a:t> – např. nutnost zveřejnit záměr, nutnost schválit právní jednání v příslušném orgánu, povinnost nakládat s majetkem účelně a hospodárně, povinnost péče řádného hospodáře atd. – případ starostky obce, která uzavřela jednostranně nevýhodné smlouvy pro obec, nevýhodnost spočívala např. v nepřiměřených smluvních pokutách, apod.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2043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Pohledávky vzniklé z deliktu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Vzniká porušením právní povinnosti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Smluvní odpovědnost – vzniká porušením smluvního závazku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Mimosmluvní odpovědnost – vzniká porušením jiné povinnosti nebo škodní událostí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Povinnost nahradit újmu na jmění a nemajetkovou újmu</a:t>
            </a:r>
          </a:p>
        </p:txBody>
      </p:sp>
    </p:spTree>
    <p:extLst>
      <p:ext uri="{BB962C8B-B14F-4D97-AF65-F5344CB8AC3E}">
        <p14:creationId xmlns:p14="http://schemas.microsoft.com/office/powerpoint/2010/main" val="1864102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Pohledávky vzniklé z jiného důvodu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Nedají se podřadit pod ani jeden z předcházejících typů</a:t>
            </a:r>
          </a:p>
          <a:p>
            <a:r>
              <a:rPr lang="cs-CZ" dirty="0"/>
              <a:t>Na tyto závazky se přiměřeně použijí ustanovení o závazcích ze smluv</a:t>
            </a:r>
          </a:p>
          <a:p>
            <a:r>
              <a:rPr lang="cs-CZ" dirty="0"/>
              <a:t>Jedná se např. o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Bezdůvodné obohacení (</a:t>
            </a:r>
            <a:r>
              <a:rPr lang="cs-CZ" dirty="0" err="1"/>
              <a:t>kvazidelikt</a:t>
            </a:r>
            <a:r>
              <a:rPr lang="cs-CZ" dirty="0"/>
              <a:t>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Nepřikázané jednatelství (</a:t>
            </a:r>
            <a:r>
              <a:rPr lang="cs-CZ" dirty="0" err="1"/>
              <a:t>kvazikontrakt</a:t>
            </a:r>
            <a:r>
              <a:rPr lang="cs-CZ" dirty="0"/>
              <a:t>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Právo na nálezné (</a:t>
            </a:r>
            <a:r>
              <a:rPr lang="cs-CZ" dirty="0" err="1"/>
              <a:t>kvazikontrakt</a:t>
            </a:r>
            <a:r>
              <a:rPr lang="cs-CZ" dirty="0"/>
              <a:t>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Záchrana cizí věci (</a:t>
            </a:r>
            <a:r>
              <a:rPr lang="cs-CZ" dirty="0" err="1"/>
              <a:t>kvazikontrakt</a:t>
            </a:r>
            <a:r>
              <a:rPr lang="cs-CZ" dirty="0"/>
              <a:t>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Rozhodnutí orgánu veřejné moci o uložení pokuty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rozhodnutí soudu o náhradě při rozdělení spoluvlastnictví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083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Vymáhání </a:t>
            </a:r>
            <a:r>
              <a:rPr lang="cs-CZ" dirty="0"/>
              <a:t>pohledávek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301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vymáhání pohledávek obcí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Obecná povinnost obce využívat svůj majetek účelně a řádně v souladu s jejími zájmy a úkoly</a:t>
            </a:r>
          </a:p>
          <a:p>
            <a:r>
              <a:rPr lang="cs-CZ" dirty="0"/>
              <a:t>Obec musí svůj majetek chránit před neoprávněnými zásahy a včas uplatňovat právo na náhradu škody a bezdůvodné obohacení</a:t>
            </a:r>
          </a:p>
          <a:p>
            <a:r>
              <a:rPr lang="cs-CZ" dirty="0"/>
              <a:t>Obec také musí trvale sledovat, zda dlužníci včas a řádně plní své závazky a zabezpečit, aby </a:t>
            </a:r>
            <a:r>
              <a:rPr lang="cs-CZ" b="1" dirty="0"/>
              <a:t>nedošlo k promlčení nebo zániku</a:t>
            </a:r>
            <a:r>
              <a:rPr lang="cs-CZ" dirty="0"/>
              <a:t> z nich vyplývajících práv – porušení této povinnosti může zakládat i trestný čin</a:t>
            </a:r>
          </a:p>
          <a:p>
            <a:r>
              <a:rPr lang="cs-CZ" dirty="0"/>
              <a:t>Na mysli je ovšem třeba mít i účelnost vymáhání pohledávky – např. promlčené pohledávky, výjimečně „nedobytné“ pohledávky</a:t>
            </a:r>
          </a:p>
        </p:txBody>
      </p:sp>
    </p:spTree>
    <p:extLst>
      <p:ext uri="{BB962C8B-B14F-4D97-AF65-F5344CB8AC3E}">
        <p14:creationId xmlns:p14="http://schemas.microsoft.com/office/powerpoint/2010/main" val="572131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vymáhání pohledávek obcí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U obce existují dva druhy pohledávek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Ty, které vznikají ze soukromoprávních poměrů (soukromoprávní pohledávky)- obec může vymáhat pouze prostřednictvím soudu či soudního exekutora – např. nároky na náhradu škody, nájemné, půjčky občanům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Ty, které vznikají rozhodnutím orgánu obce ukládající povinnost k peněžitému plnění (veřejnoprávní pohledávky) – obec je může vymáhat sama – např. nedoplatky na místních poplatcích, pokuty</a:t>
            </a:r>
          </a:p>
          <a:p>
            <a:pPr lvl="1"/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15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Vymáhání soukromoprávních pohledávek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886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soukromoprávních pohledávek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Pokud dlužník nesplní pohledávku dobrovolně, je třeba pohledávku vymáhat – např. podat žalobu k příslušnému soudu – poté, kdy pohledávka dospěje</a:t>
            </a:r>
          </a:p>
          <a:p>
            <a:r>
              <a:rPr lang="cs-CZ" dirty="0"/>
              <a:t>Nejméně 7 dní před zahájením soudního řízení (podáním žaloby je třeba zaslat na adresu pro doručování žalovaného předžalobní výzvu (výzvu k plnění) – pro možnost nárokování si náhrady nákladů řízení – u větších obcí může být nárok na náhradu nákladů řízení zamítnut z důvodu jeho </a:t>
            </a:r>
            <a:r>
              <a:rPr lang="cs-CZ" dirty="0" smtClean="0"/>
              <a:t>neúčelnosti</a:t>
            </a:r>
          </a:p>
          <a:p>
            <a:r>
              <a:rPr lang="cs-CZ" dirty="0" smtClean="0"/>
              <a:t>Dohoda o splátkovém kalendáři, dohoda o narovnání (uznání dluhu, utvrzení dluhu – zástavní právo, ručení, přistoupení k závazku, smluvní pokuta, smluvní prodloužení promlčecí lhůty, sepis notářského zápisu)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336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soukromoprávních </a:t>
            </a:r>
            <a:r>
              <a:rPr lang="cs-CZ" dirty="0" smtClean="0"/>
              <a:t>pohledávek u soudu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Podání žaloby u soudu – místní příslušnost obvykle v místě bydliště dlužníka, popř. sídle podnikání podnikatele</a:t>
            </a:r>
          </a:p>
          <a:p>
            <a:r>
              <a:rPr lang="cs-CZ" dirty="0"/>
              <a:t>Dvoustupňové soudní řízení</a:t>
            </a:r>
          </a:p>
          <a:p>
            <a:r>
              <a:rPr lang="cs-CZ" dirty="0"/>
              <a:t>Důkazní břemeno na </a:t>
            </a:r>
            <a:r>
              <a:rPr lang="cs-CZ" dirty="0" smtClean="0"/>
              <a:t>žalobci – nutno prokázat hmotněprávní existenci nároku</a:t>
            </a:r>
            <a:endParaRPr lang="cs-CZ" dirty="0"/>
          </a:p>
          <a:p>
            <a:r>
              <a:rPr lang="cs-CZ" dirty="0"/>
              <a:t>Právní moc</a:t>
            </a:r>
          </a:p>
          <a:p>
            <a:r>
              <a:rPr lang="cs-CZ" dirty="0"/>
              <a:t>Po právní moci se rozsudek stává vykonatelným a je platným exekučním titulem </a:t>
            </a:r>
          </a:p>
          <a:p>
            <a:r>
              <a:rPr lang="cs-CZ" dirty="0"/>
              <a:t>S platným exekučním titulem se lze domáhat výkonu rozhodnutí soudem, či pověřit vymáháním pohledávky soudního exekutora - rozdíly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2059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Exekuční tituly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Rozhodnutí soudu</a:t>
            </a:r>
          </a:p>
          <a:p>
            <a:r>
              <a:rPr lang="cs-CZ" dirty="0"/>
              <a:t>Rozhodčí </a:t>
            </a:r>
            <a:r>
              <a:rPr lang="cs-CZ" dirty="0" smtClean="0"/>
              <a:t>nález</a:t>
            </a:r>
            <a:endParaRPr lang="cs-CZ" dirty="0"/>
          </a:p>
          <a:p>
            <a:r>
              <a:rPr lang="cs-CZ" dirty="0" smtClean="0"/>
              <a:t>Notářský zápis s přímou vykonatelností</a:t>
            </a:r>
          </a:p>
          <a:p>
            <a:r>
              <a:rPr lang="cs-CZ" dirty="0" smtClean="0"/>
              <a:t>Schválený seznam pohledávek v insolvenčním řízení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5166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soukromoprávních pohledávek prostřednictvím soudního exekutora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Podání návrhu na exekuci u libovolného soudního exekutora – nejefektivnější</a:t>
            </a:r>
          </a:p>
          <a:p>
            <a:r>
              <a:rPr lang="cs-CZ" dirty="0"/>
              <a:t>Je vhodné uzavřít s exekutorem smlouvu, aby nepožadoval zálohu na náklady exekuce</a:t>
            </a:r>
          </a:p>
        </p:txBody>
      </p:sp>
    </p:spTree>
    <p:extLst>
      <p:ext uri="{BB962C8B-B14F-4D97-AF65-F5344CB8AC3E}">
        <p14:creationId xmlns:p14="http://schemas.microsoft.com/office/powerpoint/2010/main" val="2161067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soukromoprávních pohledávek prostřednictvím soudního výkonu rozhodnutí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Je nutné určit způsob výkonu a označit majetek určený k výkonu rozhodnutí</a:t>
            </a:r>
          </a:p>
          <a:p>
            <a:r>
              <a:rPr lang="cs-CZ" dirty="0"/>
              <a:t>Primárně má být výkon proveden přikázáním pohledávky z účtu</a:t>
            </a:r>
          </a:p>
          <a:p>
            <a:r>
              <a:rPr lang="cs-CZ" dirty="0"/>
              <a:t>Lze požádat soud o zjištění účtu</a:t>
            </a:r>
          </a:p>
        </p:txBody>
      </p:sp>
    </p:spTree>
    <p:extLst>
      <p:ext uri="{BB962C8B-B14F-4D97-AF65-F5344CB8AC3E}">
        <p14:creationId xmlns:p14="http://schemas.microsoft.com/office/powerpoint/2010/main" val="33304174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Vymáhání veřejnoprávních pohledávek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451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Způsoby vymáhání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Daňová exekuce – podle daňového řádu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800" dirty="0"/>
              <a:t>Vymáhání prostřednictvím soudního exekutora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1800" dirty="0"/>
              <a:t>Uplatnění v insolvenčním řízení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1800" dirty="0"/>
              <a:t>Přihlášení do veřejné dražby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800" dirty="0"/>
              <a:t>Způsob musí být volen tak, aby výše nákladů spojených s vymáháním nebyl ve zjevném nepoměru k výši nedoplatku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800" dirty="0"/>
              <a:t>Rozdíl u vymáhání </a:t>
            </a:r>
          </a:p>
          <a:p>
            <a:pPr marL="800100" lvl="2" indent="-342900"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cs-CZ" sz="2400" dirty="0"/>
              <a:t>plnění vzniklých na základě rozhodnutí podle správního řádu – speciální úprava SŘ</a:t>
            </a:r>
          </a:p>
          <a:p>
            <a:pPr marL="800100" lvl="2" indent="-342900"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cs-CZ" sz="2400" dirty="0"/>
              <a:t>Místních poplatků – speciální úprava ZMP</a:t>
            </a:r>
          </a:p>
        </p:txBody>
      </p:sp>
    </p:spTree>
    <p:extLst>
      <p:ext uri="{BB962C8B-B14F-4D97-AF65-F5344CB8AC3E}">
        <p14:creationId xmlns:p14="http://schemas.microsoft.com/office/powerpoint/2010/main" val="196955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Daňová exekuce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Postup upraven § 175 a následujícími DŘ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Subsidiárně (pokud DŘ nestanoví jinak) se použije OSŘ (§ 177 DŘ)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Provádí správce daně (poplatku)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Správce daně může vhodným způsobem dlužníka upozornit na jeho nedoplatek (§ 153 odst. 3 DŘ)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 zapotřebí exekuční titul – výkaz nedoplatků sestavený z údajů správce daní; vykonatelné rozhodnutí, kterým je stanoveno peněžité plnění (např. i pokutový blok); vykonatelný zajišťovací příkaz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Zahajuje se exekučním příkazem (§ 176 DŘ) – doručuje se dlužníkovi a dalším příjemcům rozhodnutí (např. poskytovatel platebních služeb, plátce mzdy)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48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D9372C2-2F90-4D22-A383-3E567B4DA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Způsoby daňové exekuce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FE85346-803F-4ED9-89E3-3493FCEEF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/>
              <a:t>Srážky ze mzdy (§ 187 – 189 DŘ) i z jiných příjmů (§ 299 OSŘ)</a:t>
            </a:r>
          </a:p>
          <a:p>
            <a:pPr lvl="0"/>
            <a:r>
              <a:rPr lang="cs-CZ" dirty="0"/>
              <a:t>Přikázáním pohledávky z účtů u poskytovatele platebních služeb (§ 190 DŘ)</a:t>
            </a:r>
          </a:p>
          <a:p>
            <a:pPr lvl="0"/>
            <a:r>
              <a:rPr lang="cs-CZ" dirty="0"/>
              <a:t>Přikázáním jiné peněžité pohledávky  (§ 191 DŘ)</a:t>
            </a:r>
          </a:p>
          <a:p>
            <a:pPr lvl="0"/>
            <a:r>
              <a:rPr lang="cs-CZ" dirty="0"/>
              <a:t>Postižením jiných majetkových práv (§ 192 DŘ)</a:t>
            </a:r>
          </a:p>
          <a:p>
            <a:pPr lvl="0"/>
            <a:r>
              <a:rPr lang="cs-CZ" dirty="0"/>
              <a:t>Prodejem movitých nebo nemovitých věcí (§ 194 – 232 DŘ)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Výkon rozhodnutí se nemůže týkat věcí uvedených v § 322 OSŘ</a:t>
            </a:r>
          </a:p>
          <a:p>
            <a:pPr marL="0" lvl="0" indent="0">
              <a:buNone/>
            </a:pPr>
            <a:endParaRPr lang="cs-CZ" dirty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049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75B21AC-A884-4814-8D68-0FC49B8CC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Vyloučení majetku z daňové exekuce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8022EAC-9A5A-4380-A7E3-A1EAAD905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Calibri" panose="020F0502020204030204" pitchFamily="34" charset="0"/>
              </a:rPr>
              <a:t>Přiměřeně se použijí ustanovení </a:t>
            </a:r>
            <a:r>
              <a:rPr lang="cs-CZ" dirty="0" smtClean="0">
                <a:latin typeface="Calibri" panose="020F0502020204030204" pitchFamily="34" charset="0"/>
              </a:rPr>
              <a:t>OSŘ – excindační žaloba</a:t>
            </a:r>
            <a:endParaRPr lang="cs-CZ" dirty="0">
              <a:latin typeface="Calibri" panose="020F0502020204030204" pitchFamily="34" charset="0"/>
            </a:endParaRPr>
          </a:p>
          <a:p>
            <a:r>
              <a:rPr lang="cs-CZ" dirty="0">
                <a:latin typeface="Calibri" panose="020F0502020204030204" pitchFamily="34" charset="0"/>
              </a:rPr>
              <a:t>Dále na návrh osoby, které svědčí právo k majetku nepřipouštějící provedení exekuce nebo osoby, které je ukládána povinnost vyloučí správce daně z daňové exekuce majetek, jemuž svědčí právo nepřipouštějící provedení exekuce – popřípadě z moci úřední</a:t>
            </a:r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284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D75B309-4AF7-4964-84D3-5728F9850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Exekuční náklady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3F8BBDA-0ED0-4C2B-AF5D-68039E482A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Dlužník hradí exekuční náhrady</a:t>
            </a:r>
          </a:p>
          <a:p>
            <a:r>
              <a:rPr lang="cs-CZ" dirty="0"/>
              <a:t>Náhrada nákladů za nařízení daňové exekuce a náhrada nákladů za výkon prodeje – 2 % z částky, pro kterou je daňová exekuce nařízena (nejméně ale 500,- a nejvíce 500.000,- Kč)</a:t>
            </a:r>
          </a:p>
          <a:p>
            <a:r>
              <a:rPr lang="cs-CZ" dirty="0"/>
              <a:t>Náhrada nákladů hotových výdajů vzniklých při provádění daňové exekuce</a:t>
            </a:r>
          </a:p>
        </p:txBody>
      </p:sp>
    </p:spTree>
    <p:extLst>
      <p:ext uri="{BB962C8B-B14F-4D97-AF65-F5344CB8AC3E}">
        <p14:creationId xmlns:p14="http://schemas.microsoft.com/office/powerpoint/2010/main" val="234526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456590C-1E3E-4039-8270-4C0EACAED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Lhůta pro vymáhání nedoplatků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BEB7A81E-FEB3-46AC-9814-253B4F3EB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Nedoplatek nelze vybrat ani vymáhat po uplynutí šesti let – lhůta začíná běžet dnem splatnosti </a:t>
            </a:r>
            <a:r>
              <a:rPr lang="cs-CZ" dirty="0" smtClean="0"/>
              <a:t>daně/poplatku</a:t>
            </a:r>
            <a:endParaRPr lang="cs-CZ" dirty="0"/>
          </a:p>
          <a:p>
            <a:r>
              <a:rPr lang="cs-CZ" dirty="0"/>
              <a:t>Přerušení běhu lhůty (lhůta běží od začátku)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Zahájení exekučního řízení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Zřízení zástavního práva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Oznámení rozhodnutí o posečkání nebo rozhodnutím, kterým se mění stanovená doba posečkání</a:t>
            </a:r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815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Lhůta pro vymáhání nedoplatků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Lhůta neběží po dobu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Vymáhání daně soudem nebo soudním exekutorem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Přihlášení daňové pohledávky do insolvenčního řízení nebo do veřejné dražby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Odkladu daňové exekuce odložené na návrh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Daňové exekuce srážkami ze mzdy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Dožádání mezinárodní pomoci při vymáhání nedoplatku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Lhůta končí nejpozději uplynutím 20 let od jejího počátku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Je-li nedoplatek zajištěn zástavním právem zapisovaným do veřejného registru zaniká právo vymáhat uplynutím 30 let od zápisu</a:t>
            </a:r>
          </a:p>
        </p:txBody>
      </p:sp>
    </p:spTree>
    <p:extLst>
      <p:ext uri="{BB962C8B-B14F-4D97-AF65-F5344CB8AC3E}">
        <p14:creationId xmlns:p14="http://schemas.microsoft.com/office/powerpoint/2010/main" val="244962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Pořádková pokuta, pokuta za nesplnění povinností nepeněžité povahy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Správce daně může uložit pořádkovou pokutu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 do 50.000,- Kč tomu, kdo závažně stěžuje správu daní (rušení pořádku i po napomenutí, neuposlechnutí pokynu úřední osoby, urážlivé chování i po napomenutí)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Do 500.000,- Kč tomu, kdo závažně ztěžuje nebo maří správu daní tím, že bez dostatečné omluvy nevyhoví výzvě ke splnění procesní povinnosti nepeněžité povahy stanovené zákonem nebo správcem daně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Do 1 roku ode dne jednání, které je důvodem uložení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Pokutu za nesplnění povinnosti nepeněžité povahy do 500.000,- Kč může správce daně uložit tomu, kdo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Nesplní registrační, ohlašovací nebo jinou oznamovací povinnost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Nesplní záznamní nebo jinou evidenční povinnost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Pokutu je nutné uložit do 3 let ode dne porušení povinnosti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117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6423F56-EBF2-4A9A-9B14-7D0ABB2C0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prostřednictvím soudního exekutora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E34940E-B92A-477E-A1E2-84C1187D6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Vymáháním daně (poplatku) může být pověřen i soudní exekutor</a:t>
            </a:r>
          </a:p>
          <a:p>
            <a:r>
              <a:rPr lang="cs-CZ" dirty="0"/>
              <a:t>Náklady na vymáhání se ovšem značně zvyšují a je třeba mít na paměti požadavek, přiměřenosti nákladů k vymáhanému nedoplatku</a:t>
            </a:r>
          </a:p>
        </p:txBody>
      </p:sp>
    </p:spTree>
    <p:extLst>
      <p:ext uri="{BB962C8B-B14F-4D97-AF65-F5344CB8AC3E}">
        <p14:creationId xmlns:p14="http://schemas.microsoft.com/office/powerpoint/2010/main" val="81021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plnění vzniklých na základě rozhodnutí podle správního řádu 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800" dirty="0"/>
              <a:t>Je třeba rozlišovat exekuce na peněžitá a nepeněžitá plnění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800" dirty="0"/>
              <a:t>Exekučním titulem jsou</a:t>
            </a:r>
          </a:p>
          <a:p>
            <a:pPr marL="800100" lvl="2" indent="-342900"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cs-CZ" sz="2400" dirty="0"/>
              <a:t>Vykonatelná rozhodnutí</a:t>
            </a:r>
          </a:p>
          <a:p>
            <a:pPr marL="800100" lvl="2" indent="-342900"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cs-CZ" sz="2400" dirty="0"/>
              <a:t>Vykonatelný smír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Obecní úřad je exekučním správním orgánem je-li současně orgánem, který vydal rozhodnutí v prvním stupni nebo schválil smír nebo pokud rozhodnutí vydal jiný orgán ÚSC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Obecní úřad může o provedení exekuce požádat též soud nebo soudního exekutora (§ 105 odst. 2 správního řádu)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423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peněžitých plnění vzniklých na základě rozhodnutí podle správního řádu 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800" dirty="0"/>
              <a:t>Peněžitá plnění vzniklá na základě rozhodnutí podle správního řádu se vymáhají obdobným postupem jako daně a poplatky – podle daňového řádu (§ 106 odst. 3 správního řádu)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Na žádost obecního úřadu provede exekuce místně příslušný obecný správce daně – celní úřad (§ 8 odst. 2 zákona o Celní správě České republiky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517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Vymáhání nepeněžitého plnění vzniklých na základě rozhodnutí podle správního řádu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Nepostupuje se podle DŘ ale podle SŘ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Jiný správní orgán může požádat obecní úřad obce s rozšířenou působností, v jehož správním obvodu má správní orgán sídlo, aby exekuci provedl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Exekuce se nařizuje exekučním příkazem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Způsoby provedení exekuce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Náhradním výkonem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Přímým vynucením (zejména vyklizení, odebrání movité věci, předvedení)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Ukládáním donucovacích pokut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3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Vymáhání nepeněžitého plnění vzniklých na základě rozhodnutí podle správního řádu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Exekuční náklady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Hradí povinný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Paušální částka 2 000,- Kč a náhrada hotových výdajů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Odložení nebo přerušení exekuce – ze závažných důvodů může orgán usnesením odložit nebo přerušit provedení exekuce (§ 113 SŘ)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Zastavení exekuce – na žádost nebo z moci úřední (§ 115 SŘ)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Např. v případě že, po nařízení exekuce povinnost zanikla; byl zrušen exekuční titul, průběh naznačuje velké nebo mimořádné obtíže ad.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Lhůta – nařízení exekuce – nejpozději do 5 let, provádění - nejpozději do 10 let, co měla být povinnost </a:t>
            </a:r>
            <a:r>
              <a:rPr lang="cs-CZ"/>
              <a:t>splněna dobrovolně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87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Rozdíly ve vymáhání místních poplatků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Řízení o místních poplatcích vede obecní úřad v </a:t>
            </a:r>
            <a:r>
              <a:rPr lang="cs-CZ" b="1" dirty="0"/>
              <a:t>přenesené působnosti </a:t>
            </a:r>
            <a:r>
              <a:rPr lang="cs-CZ" dirty="0"/>
              <a:t>(§ 14 a § 15 ZMP) – formální náležitosti písemností</a:t>
            </a:r>
          </a:p>
          <a:p>
            <a:r>
              <a:rPr lang="cs-CZ" dirty="0"/>
              <a:t>Vymáhání prostřednictvím institutů daňového řádu s určitými rozdíly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Vyměření poplatku platebním výměrem nebo hromadným předepsaným seznamem (§ 11 odst. 1 ZMP)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Neuplatňují se penále, úroky a pokuty podle DŘ s výjimkou pořádkových pokut a pokut za nesplnění povinnosti nepeněžité povahy (§ 11 odst. 4 ZMP)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Včas nezaplacené nebo neodvedené poplatky mohou být zvýšeny až na trojnásobek (§ 11 odst. 3 ZMP)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Místo nezletilého </a:t>
            </a:r>
            <a:r>
              <a:rPr lang="cs-CZ" dirty="0" smtClean="0"/>
              <a:t>poplatníka </a:t>
            </a:r>
            <a:r>
              <a:rPr lang="cs-CZ" dirty="0"/>
              <a:t>nebo poplatníka s omezenou svéprávností zavázán jeho opatrovník nebo zákonný zástupce (§ 12 ZMP)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Ohlašovací povinnost poplatníka podle § 14 a § 14a ZMP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194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Vymáhání místních poplatků - postup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Při nezaplacení místního poplatku – správce místního poplatku poplatek vyměří platebním výměrem nebo hromadným předpisným seznamem (náležitosti v § 102 DŘ)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Vyměřený místní poplatek je splatný do 15 dnů (§ 139 DŘ) ode dne právní moci rozhodnutí. Rozhodnutí je v právní moci pokud: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/>
              <a:t>Je účinné – okamžikem oznámení (doručením nebo jiný zaprotokolovaný způsobem seznámení) - § 101 odst. 5 a 6 DŘ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/>
              <a:t>Nelze se proti němu odvolat (do 30 dnů ode dne doručení rozhodnutí) - § 109 – 116 DŘ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Doručení rozhodnutí hromadného předpisného seznamu – 30 dnů po jeho zpřístupnění  (§ 50 DŘ)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Vyměřit daň lze do 3 let ode dne, kdy se daň stala splatnou (§ 148 DŘ)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 marném uplynutí lhůty pro splatnost (15 dnů) je rozhodnutí vykonatelné → postup podle Daňového řádu + speciální úpravy ZMP</a:t>
            </a:r>
          </a:p>
          <a:p>
            <a:pPr marL="914400" lvl="2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266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Prominutí místního poplatku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Obecní úřad může na žádost poplatníka z důvodu odstranění tvrdosti předpisu prominout poplatek za svoz komunálního odpadu – lze-li to vzhledem k okolnostem případu ospravedlnit (§ 16a ZMP)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Obecní úřad může prominout jakýkoliv poplatek při mimořádných (zejména živelních událostech) - § 16b ZMP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Poplatek se promíjí všem, jichž se důvod prominutá týká</a:t>
            </a:r>
          </a:p>
        </p:txBody>
      </p:sp>
    </p:spTree>
    <p:extLst>
      <p:ext uri="{BB962C8B-B14F-4D97-AF65-F5344CB8AC3E}">
        <p14:creationId xmlns:p14="http://schemas.microsoft.com/office/powerpoint/2010/main" val="224099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dirty="0"/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Advokátní kancelář JUDr. Jakuba Blažka</a:t>
            </a:r>
            <a:endParaRPr lang="en-US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www.blazekpartners.cz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blazek@blazekpartners.cz</a:t>
            </a:r>
            <a:endParaRPr lang="cs-CZ" dirty="0">
              <a:solidFill>
                <a:srgbClr val="0070C0"/>
              </a:solidFill>
              <a:latin typeface="+mj-lt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+ 420 721 886 021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6384</TotalTime>
  <Words>2132</Words>
  <Application>Microsoft Office PowerPoint</Application>
  <PresentationFormat>Širokoúhlá obrazovka</PresentationFormat>
  <Paragraphs>196</Paragraphs>
  <Slides>35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Courier New</vt:lpstr>
      <vt:lpstr>Wingdings</vt:lpstr>
      <vt:lpstr>Motiv Office</vt:lpstr>
      <vt:lpstr>Projekt „Podpora vzdělávání volených zástupců obcí I. typu“ reg. č. CZ.03.4.74/0.0/0.0/16_033/0002997 je spolufinancován z EU.</vt:lpstr>
      <vt:lpstr>Vymáhání pohledávek obcí (vč. místních poplatků)</vt:lpstr>
      <vt:lpstr>Právní předpisy</vt:lpstr>
      <vt:lpstr>Pohledávka a dluh</vt:lpstr>
      <vt:lpstr>Pohledávky vzniklé ze smlouvy</vt:lpstr>
      <vt:lpstr>Pohledávky vzniklé z deliktu</vt:lpstr>
      <vt:lpstr>Pohledávky vzniklé z jiného důvodu</vt:lpstr>
      <vt:lpstr>Vymáhání pohledávek</vt:lpstr>
      <vt:lpstr>Specifika při vymáhání pohledávek obcí</vt:lpstr>
      <vt:lpstr>Specifika při vymáhání pohledávek obcí</vt:lpstr>
      <vt:lpstr>Vymáhání soukromoprávních pohledávek</vt:lpstr>
      <vt:lpstr>Vymáhání soukromoprávních pohledávek</vt:lpstr>
      <vt:lpstr>Vymáhání soukromoprávních pohledávek u soudu</vt:lpstr>
      <vt:lpstr>Exekuční tituly</vt:lpstr>
      <vt:lpstr>Vymáhání soukromoprávních pohledávek prostřednictvím soudního exekutora</vt:lpstr>
      <vt:lpstr>Vymáhání soukromoprávních pohledávek prostřednictvím soudního výkonu rozhodnutí</vt:lpstr>
      <vt:lpstr>Vymáhání veřejnoprávních pohledávek</vt:lpstr>
      <vt:lpstr>Způsoby vymáhání</vt:lpstr>
      <vt:lpstr>Daňová exekuce</vt:lpstr>
      <vt:lpstr>Způsoby daňové exekuce</vt:lpstr>
      <vt:lpstr>Vyloučení majetku z daňové exekuce</vt:lpstr>
      <vt:lpstr>Exekuční náklady</vt:lpstr>
      <vt:lpstr>Lhůta pro vymáhání nedoplatků</vt:lpstr>
      <vt:lpstr>Lhůta pro vymáhání nedoplatků</vt:lpstr>
      <vt:lpstr>Pořádková pokuta, pokuta za nesplnění povinností nepeněžité povahy</vt:lpstr>
      <vt:lpstr>Vymáhání prostřednictvím soudního exekutora</vt:lpstr>
      <vt:lpstr>Vymáhání plnění vzniklých na základě rozhodnutí podle správního řádu  </vt:lpstr>
      <vt:lpstr>Vymáhání peněžitých plnění vzniklých na základě rozhodnutí podle správního řádu  </vt:lpstr>
      <vt:lpstr>Vymáhání nepeněžitého plnění vzniklých na základě rozhodnutí podle správního řádu</vt:lpstr>
      <vt:lpstr>Vymáhání nepeněžitého plnění vzniklých na základě rozhodnutí podle správního řádu</vt:lpstr>
      <vt:lpstr>Rozdíly ve vymáhání místních poplatků</vt:lpstr>
      <vt:lpstr>Vymáhání místních poplatků - postup</vt:lpstr>
      <vt:lpstr>Prominutí místního poplatku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Kolárová</dc:creator>
  <cp:lastModifiedBy>Marcela Pacholíková</cp:lastModifiedBy>
  <cp:revision>432</cp:revision>
  <cp:lastPrinted>2016-01-20T14:58:26Z</cp:lastPrinted>
  <dcterms:created xsi:type="dcterms:W3CDTF">2015-09-01T16:50:33Z</dcterms:created>
  <dcterms:modified xsi:type="dcterms:W3CDTF">2018-07-25T08:45:35Z</dcterms:modified>
</cp:coreProperties>
</file>