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sldIdLst>
    <p:sldId id="257" r:id="rId2"/>
    <p:sldId id="258" r:id="rId3"/>
    <p:sldId id="259" r:id="rId4"/>
    <p:sldId id="352" r:id="rId5"/>
    <p:sldId id="375" r:id="rId6"/>
    <p:sldId id="262" r:id="rId7"/>
    <p:sldId id="376" r:id="rId8"/>
    <p:sldId id="385" r:id="rId9"/>
    <p:sldId id="425" r:id="rId10"/>
    <p:sldId id="434" r:id="rId11"/>
    <p:sldId id="315" r:id="rId12"/>
    <p:sldId id="387" r:id="rId13"/>
    <p:sldId id="389" r:id="rId14"/>
    <p:sldId id="391" r:id="rId15"/>
    <p:sldId id="390" r:id="rId16"/>
    <p:sldId id="393" r:id="rId17"/>
    <p:sldId id="395" r:id="rId18"/>
    <p:sldId id="394" r:id="rId19"/>
    <p:sldId id="361" r:id="rId20"/>
    <p:sldId id="420" r:id="rId21"/>
    <p:sldId id="421" r:id="rId22"/>
    <p:sldId id="450" r:id="rId23"/>
    <p:sldId id="424" r:id="rId24"/>
    <p:sldId id="422" r:id="rId25"/>
    <p:sldId id="430" r:id="rId26"/>
    <p:sldId id="431" r:id="rId27"/>
    <p:sldId id="377" r:id="rId28"/>
    <p:sldId id="426" r:id="rId29"/>
    <p:sldId id="447" r:id="rId30"/>
    <p:sldId id="429" r:id="rId31"/>
    <p:sldId id="436" r:id="rId32"/>
    <p:sldId id="437" r:id="rId33"/>
    <p:sldId id="448" r:id="rId34"/>
    <p:sldId id="427" r:id="rId35"/>
    <p:sldId id="428" r:id="rId36"/>
    <p:sldId id="432" r:id="rId37"/>
    <p:sldId id="446" r:id="rId38"/>
    <p:sldId id="378" r:id="rId39"/>
    <p:sldId id="404" r:id="rId40"/>
    <p:sldId id="405" r:id="rId41"/>
    <p:sldId id="406" r:id="rId42"/>
    <p:sldId id="407" r:id="rId43"/>
    <p:sldId id="408" r:id="rId44"/>
    <p:sldId id="409" r:id="rId45"/>
    <p:sldId id="410" r:id="rId46"/>
    <p:sldId id="411" r:id="rId47"/>
    <p:sldId id="412" r:id="rId48"/>
    <p:sldId id="413" r:id="rId49"/>
    <p:sldId id="379" r:id="rId50"/>
    <p:sldId id="414" r:id="rId51"/>
    <p:sldId id="415" r:id="rId52"/>
    <p:sldId id="442" r:id="rId53"/>
    <p:sldId id="416" r:id="rId54"/>
    <p:sldId id="417" r:id="rId55"/>
    <p:sldId id="418" r:id="rId56"/>
    <p:sldId id="380" r:id="rId57"/>
    <p:sldId id="396" r:id="rId58"/>
    <p:sldId id="397" r:id="rId59"/>
    <p:sldId id="398" r:id="rId60"/>
    <p:sldId id="399" r:id="rId61"/>
    <p:sldId id="400" r:id="rId62"/>
    <p:sldId id="401" r:id="rId63"/>
    <p:sldId id="402" r:id="rId64"/>
    <p:sldId id="403" r:id="rId65"/>
    <p:sldId id="451" r:id="rId66"/>
    <p:sldId id="439" r:id="rId67"/>
    <p:sldId id="440" r:id="rId68"/>
    <p:sldId id="441" r:id="rId69"/>
    <p:sldId id="311" r:id="rId70"/>
    <p:sldId id="312" r:id="rId71"/>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udenti" initials="S" lastIdx="1" clrIdx="0">
    <p:extLst>
      <p:ext uri="{19B8F6BF-5375-455C-9EA6-DF929625EA0E}">
        <p15:presenceInfo xmlns:p15="http://schemas.microsoft.com/office/powerpoint/2012/main" userId="Studen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0" autoAdjust="0"/>
    <p:restoredTop sz="75381" autoAdjust="0"/>
  </p:normalViewPr>
  <p:slideViewPr>
    <p:cSldViewPr snapToGrid="0">
      <p:cViewPr varScale="1">
        <p:scale>
          <a:sx n="86" d="100"/>
          <a:sy n="86" d="100"/>
        </p:scale>
        <p:origin x="149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373761-FE6D-4BB8-B24F-8401900416FC}" type="datetimeFigureOut">
              <a:rPr lang="cs-CZ" smtClean="0"/>
              <a:t>12.10.2018</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1C0A6F-055B-41AC-B9D5-D5A90501D2DA}" type="slidenum">
              <a:rPr lang="cs-CZ" smtClean="0"/>
              <a:t>‹#›</a:t>
            </a:fld>
            <a:endParaRPr lang="cs-CZ"/>
          </a:p>
        </p:txBody>
      </p:sp>
    </p:spTree>
    <p:extLst>
      <p:ext uri="{BB962C8B-B14F-4D97-AF65-F5344CB8AC3E}">
        <p14:creationId xmlns:p14="http://schemas.microsoft.com/office/powerpoint/2010/main" val="384011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codexisuno.cz/6vb" TargetMode="External"/><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00A83E7-03C7-E941-A025-3BF86B114C3C}" type="slidenum">
              <a:rPr lang="en-US" smtClean="0"/>
              <a:t>2</a:t>
            </a:fld>
            <a:endParaRPr lang="en-US" dirty="0"/>
          </a:p>
        </p:txBody>
      </p:sp>
    </p:spTree>
    <p:extLst>
      <p:ext uri="{BB962C8B-B14F-4D97-AF65-F5344CB8AC3E}">
        <p14:creationId xmlns:p14="http://schemas.microsoft.com/office/powerpoint/2010/main" val="41704994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5</a:t>
            </a:fld>
            <a:endParaRPr lang="cs-CZ"/>
          </a:p>
        </p:txBody>
      </p:sp>
    </p:spTree>
    <p:extLst>
      <p:ext uri="{BB962C8B-B14F-4D97-AF65-F5344CB8AC3E}">
        <p14:creationId xmlns:p14="http://schemas.microsoft.com/office/powerpoint/2010/main" val="4685941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6</a:t>
            </a:fld>
            <a:endParaRPr lang="cs-CZ"/>
          </a:p>
        </p:txBody>
      </p:sp>
    </p:spTree>
    <p:extLst>
      <p:ext uri="{BB962C8B-B14F-4D97-AF65-F5344CB8AC3E}">
        <p14:creationId xmlns:p14="http://schemas.microsoft.com/office/powerpoint/2010/main" val="1725062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7</a:t>
            </a:fld>
            <a:endParaRPr lang="cs-CZ"/>
          </a:p>
        </p:txBody>
      </p:sp>
    </p:spTree>
    <p:extLst>
      <p:ext uri="{BB962C8B-B14F-4D97-AF65-F5344CB8AC3E}">
        <p14:creationId xmlns:p14="http://schemas.microsoft.com/office/powerpoint/2010/main" val="1733641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sz="1200" b="0" i="0" kern="1200" dirty="0">
              <a:solidFill>
                <a:schemeClr val="tx1"/>
              </a:solidFill>
              <a:effectLst/>
              <a:latin typeface="+mn-lt"/>
              <a:ea typeface="+mn-ea"/>
              <a:cs typeface="+mn-cs"/>
            </a:endParaRPr>
          </a:p>
          <a:p>
            <a:r>
              <a:rPr lang="cs-CZ" sz="1200" b="0" i="0" kern="1200" dirty="0">
                <a:solidFill>
                  <a:schemeClr val="tx1"/>
                </a:solidFill>
                <a:effectLst/>
                <a:latin typeface="+mn-lt"/>
                <a:ea typeface="+mn-ea"/>
                <a:cs typeface="+mn-cs"/>
              </a:rPr>
              <a:t>Ustanovení § 6 zákona o obchodních korporacích stanoví, že právní jednání týkající se založení, vzniku, změny, zrušení nebo zániku obchodní korporace vyžadují </a:t>
            </a:r>
            <a:r>
              <a:rPr lang="cs-CZ" sz="1200" b="1" i="0" kern="1200" dirty="0">
                <a:solidFill>
                  <a:schemeClr val="tx1"/>
                </a:solidFill>
                <a:effectLst/>
                <a:latin typeface="+mn-lt"/>
                <a:ea typeface="+mn-ea"/>
                <a:cs typeface="+mn-cs"/>
              </a:rPr>
              <a:t>písemnou formu s úředně ověřenými podpisy, jinak jsou neplatná</a:t>
            </a:r>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8</a:t>
            </a:fld>
            <a:endParaRPr lang="cs-CZ"/>
          </a:p>
        </p:txBody>
      </p:sp>
    </p:spTree>
    <p:extLst>
      <p:ext uri="{BB962C8B-B14F-4D97-AF65-F5344CB8AC3E}">
        <p14:creationId xmlns:p14="http://schemas.microsoft.com/office/powerpoint/2010/main" val="22655028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10</a:t>
            </a:fld>
            <a:endParaRPr lang="cs-CZ"/>
          </a:p>
        </p:txBody>
      </p:sp>
    </p:spTree>
    <p:extLst>
      <p:ext uri="{BB962C8B-B14F-4D97-AF65-F5344CB8AC3E}">
        <p14:creationId xmlns:p14="http://schemas.microsoft.com/office/powerpoint/2010/main" val="41408263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sz="1200" b="0" i="0" kern="1200" dirty="0">
              <a:solidFill>
                <a:schemeClr val="tx1"/>
              </a:solidFill>
              <a:effectLst/>
              <a:latin typeface="+mn-lt"/>
              <a:ea typeface="+mn-ea"/>
              <a:cs typeface="+mn-cs"/>
            </a:endParaRPr>
          </a:p>
          <a:p>
            <a:r>
              <a:rPr lang="cs-CZ" sz="1200" b="0" i="0" kern="1200" dirty="0">
                <a:solidFill>
                  <a:schemeClr val="tx1"/>
                </a:solidFill>
                <a:effectLst/>
                <a:latin typeface="+mn-lt"/>
                <a:ea typeface="+mn-ea"/>
                <a:cs typeface="+mn-cs"/>
              </a:rPr>
              <a:t>Vyjdeme-li z výše uvedených kritérií vhodnosti zřízení organizační složky obce, můžeme dojít k závěru, že zákonodárce předpokládá </a:t>
            </a:r>
            <a:r>
              <a:rPr lang="cs-CZ" sz="1200" b="1" i="0" kern="1200" dirty="0">
                <a:solidFill>
                  <a:schemeClr val="tx1"/>
                </a:solidFill>
                <a:effectLst/>
                <a:latin typeface="+mn-lt"/>
                <a:ea typeface="+mn-ea"/>
                <a:cs typeface="+mn-cs"/>
              </a:rPr>
              <a:t>smysl existence organizačních složek obce pro hospodaření v méně složitých situacích,</a:t>
            </a:r>
            <a:r>
              <a:rPr lang="cs-CZ" sz="1200" b="0" i="0" kern="1200" dirty="0">
                <a:solidFill>
                  <a:schemeClr val="tx1"/>
                </a:solidFill>
                <a:effectLst/>
                <a:latin typeface="+mn-lt"/>
                <a:ea typeface="+mn-ea"/>
                <a:cs typeface="+mn-cs"/>
              </a:rPr>
              <a:t> a to jak z hlediska právního, tak i faktického. Pro komplikovanější vztahy či situace (právní či jiné) by tak měla obec volit jinou formu hospodaření (např. příspěvkové organizace či obchodní společnosti).</a:t>
            </a:r>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13</a:t>
            </a:fld>
            <a:endParaRPr lang="cs-CZ"/>
          </a:p>
        </p:txBody>
      </p:sp>
    </p:spTree>
    <p:extLst>
      <p:ext uri="{BB962C8B-B14F-4D97-AF65-F5344CB8AC3E}">
        <p14:creationId xmlns:p14="http://schemas.microsoft.com/office/powerpoint/2010/main" val="20819820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algn="just"/>
            <a:r>
              <a:rPr lang="cs-CZ" dirty="0"/>
              <a:t>V souvislosti se vznikem organizačních složek obce je vhodné poukázat na přechodné ustanovení § 41 zákona o rozpočtových pravidlech upravující </a:t>
            </a:r>
            <a:r>
              <a:rPr lang="cs-CZ" b="1" dirty="0"/>
              <a:t>přeměnu předchozích rozpočtových organizací na organizační složky obce</a:t>
            </a:r>
            <a:r>
              <a:rPr lang="cs-CZ" dirty="0"/>
              <a:t> (popř. na příspěvkové organizace).</a:t>
            </a:r>
          </a:p>
          <a:p>
            <a:pPr algn="just"/>
            <a:r>
              <a:rPr lang="cs-CZ" dirty="0"/>
              <a:t>Podle § 41 odst. 1 zákona o rozpočtových pravidlech platilo, že dosavadní rozpočtové organizace, k nimž funkce zřizovatele měla před účinností tohoto zákona (tj. před 1. lednem 2001) obec, se s účinností tohoto zákona č.  o rozpočtových pravidlech stávají organizační složkou obce. Obec k tomu účelu měla rozhodnutím zastupitelstva obce vydat zřizovací listinu organizační složky obce, a to nejpozději do 6 měsíců ode dne účinnosti tohoto zákona (tj. </a:t>
            </a:r>
            <a:r>
              <a:rPr lang="cs-CZ" b="1" dirty="0"/>
              <a:t>do 30. června 2001</a:t>
            </a:r>
            <a:r>
              <a:rPr lang="cs-CZ" dirty="0"/>
              <a:t>). Při této organizační změně přešla veškerá práva a povinnosti rozpočtové organizace na obec.</a:t>
            </a:r>
          </a:p>
          <a:p>
            <a:pPr algn="just"/>
            <a:r>
              <a:rPr lang="cs-CZ" dirty="0"/>
              <a:t>Výše uvedené o přeměně rozpočtových organizací na organizační složky obce se však nepoužilo v případě, že obec dosavadní rozpočtovou organizaci přeměnila do 6 měsíců ode dne účinnosti zákona č.  o rozpočtových pravidlech. (tj. do 30. června 2001) </a:t>
            </a:r>
            <a:r>
              <a:rPr lang="cs-CZ" b="1" dirty="0"/>
              <a:t>na příspěvkovou organizaci</a:t>
            </a:r>
            <a:r>
              <a:rPr lang="cs-CZ" dirty="0"/>
              <a:t> (v tom případě se postupovalo podle § 27 zákona o rozpočtových pravidlech). Touto změnou přešla všechna práva a povinnosti z dosavadní rozpočtové organizace na příspěvkovou organizaci obce jako jejího právního nástupce.</a:t>
            </a:r>
          </a:p>
          <a:p>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14</a:t>
            </a:fld>
            <a:endParaRPr lang="cs-CZ"/>
          </a:p>
        </p:txBody>
      </p:sp>
    </p:spTree>
    <p:extLst>
      <p:ext uri="{BB962C8B-B14F-4D97-AF65-F5344CB8AC3E}">
        <p14:creationId xmlns:p14="http://schemas.microsoft.com/office/powerpoint/2010/main" val="21756995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16</a:t>
            </a:fld>
            <a:endParaRPr lang="cs-CZ"/>
          </a:p>
        </p:txBody>
      </p:sp>
    </p:spTree>
    <p:extLst>
      <p:ext uri="{BB962C8B-B14F-4D97-AF65-F5344CB8AC3E}">
        <p14:creationId xmlns:p14="http://schemas.microsoft.com/office/powerpoint/2010/main" val="9620701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kern="1200" dirty="0">
                <a:solidFill>
                  <a:schemeClr val="tx1"/>
                </a:solidFill>
                <a:effectLst/>
                <a:latin typeface="+mn-lt"/>
                <a:ea typeface="+mn-ea"/>
                <a:cs typeface="+mn-cs"/>
              </a:rPr>
              <a:t>Údaje o vzniku, rozdělení, sloučení, splynutí nebo zrušení příspěvkové organizace obce se zveřejňují v </a:t>
            </a:r>
            <a:r>
              <a:rPr lang="cs-CZ" sz="1200" b="1" i="0" kern="1200" dirty="0">
                <a:solidFill>
                  <a:schemeClr val="tx1"/>
                </a:solidFill>
                <a:effectLst/>
                <a:latin typeface="+mn-lt"/>
                <a:ea typeface="+mn-ea"/>
                <a:cs typeface="+mn-cs"/>
              </a:rPr>
              <a:t>Ústředním věstníku České republiky.</a:t>
            </a:r>
            <a:r>
              <a:rPr lang="cs-CZ" sz="1200" b="0" i="0" kern="1200" dirty="0">
                <a:solidFill>
                  <a:schemeClr val="tx1"/>
                </a:solidFill>
                <a:effectLst/>
                <a:latin typeface="+mn-lt"/>
                <a:ea typeface="+mn-ea"/>
                <a:cs typeface="+mn-cs"/>
              </a:rPr>
              <a:t> Zřizovatel je povinen oznámit je Ústřednímu věstníku České republiky do 15 dnů ode dne, kdy k uvedené skutečnosti došlo.</a:t>
            </a:r>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21</a:t>
            </a:fld>
            <a:endParaRPr lang="cs-CZ"/>
          </a:p>
        </p:txBody>
      </p:sp>
    </p:spTree>
    <p:extLst>
      <p:ext uri="{BB962C8B-B14F-4D97-AF65-F5344CB8AC3E}">
        <p14:creationId xmlns:p14="http://schemas.microsoft.com/office/powerpoint/2010/main" val="18858222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Zmíněna zákonná ustanovení jsou upravena v zákoně o rozpočtových pravidlech</a:t>
            </a:r>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23</a:t>
            </a:fld>
            <a:endParaRPr lang="cs-CZ"/>
          </a:p>
        </p:txBody>
      </p:sp>
    </p:spTree>
    <p:extLst>
      <p:ext uri="{BB962C8B-B14F-4D97-AF65-F5344CB8AC3E}">
        <p14:creationId xmlns:p14="http://schemas.microsoft.com/office/powerpoint/2010/main" val="16621063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kern="1200" dirty="0">
                <a:solidFill>
                  <a:schemeClr val="tx1"/>
                </a:solidFill>
                <a:effectLst/>
                <a:latin typeface="+mn-lt"/>
                <a:ea typeface="+mn-ea"/>
                <a:cs typeface="+mn-cs"/>
              </a:rPr>
              <a:t>Z obchodních společností je akciová společnost jediná, která má povinnost zřídit své </a:t>
            </a:r>
            <a:r>
              <a:rPr lang="cs-CZ" sz="1200" b="1" i="0" kern="1200" dirty="0">
                <a:solidFill>
                  <a:schemeClr val="tx1"/>
                </a:solidFill>
                <a:effectLst/>
                <a:latin typeface="+mn-lt"/>
                <a:ea typeface="+mn-ea"/>
                <a:cs typeface="+mn-cs"/>
              </a:rPr>
              <a:t>internetové stránky,</a:t>
            </a:r>
            <a:r>
              <a:rPr lang="cs-CZ" sz="1200" b="0" i="0" kern="1200" dirty="0">
                <a:solidFill>
                  <a:schemeClr val="tx1"/>
                </a:solidFill>
                <a:effectLst/>
                <a:latin typeface="+mn-lt"/>
                <a:ea typeface="+mn-ea"/>
                <a:cs typeface="+mn-cs"/>
              </a:rPr>
              <a:t> a to bez zbytečného odkladu po svém vzniku, na kterých průběžně uveřejňuje údaje, které je povinna uvádět na obchodních listinách, a další údaje stanovené zákonem o obchodních korporacích (§ 7 odst. 2 zákona o obchodních korporacích).</a:t>
            </a:r>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30</a:t>
            </a:fld>
            <a:endParaRPr lang="cs-CZ"/>
          </a:p>
        </p:txBody>
      </p:sp>
    </p:spTree>
    <p:extLst>
      <p:ext uri="{BB962C8B-B14F-4D97-AF65-F5344CB8AC3E}">
        <p14:creationId xmlns:p14="http://schemas.microsoft.com/office/powerpoint/2010/main" val="42397522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dirty="0"/>
              <a:t>Jiný orgán obce než zastupitelstvo obce, nemůže rozhodovat o založení obchodní společnosti. Jistou doporučující roli sehrává rada obce, která schvaluje usnesení a doporučuje zastupitelstvu obce návrh na založení společnosti přijmout, potažmo odmítnout, v § 102 odst. 2 zákona o obcích je </a:t>
            </a:r>
            <a:r>
              <a:rPr lang="cs-CZ" sz="1200" b="0" i="0" kern="1200" dirty="0">
                <a:solidFill>
                  <a:schemeClr val="tx1"/>
                </a:solidFill>
                <a:effectLst/>
                <a:latin typeface="+mn-lt"/>
                <a:ea typeface="+mn-ea"/>
                <a:cs typeface="+mn-cs"/>
              </a:rPr>
              <a:t>Radě obce vyhrazeno plnit vůči právnickým osobám a organizačním složkám založeným nebo zřízeným zastupitelstvem obce, s výjimkou obecní policie, úkoly zakladatele nebo zřizovatele podle zvláštních předpisů, nejsou-li vyhrazeny zastupitelstvu obce ( § 84 odst. 2), </a:t>
            </a:r>
            <a:r>
              <a:rPr lang="cs-CZ" sz="1200" b="0" i="0" kern="1200" dirty="0" err="1">
                <a:solidFill>
                  <a:schemeClr val="tx1"/>
                </a:solidFill>
                <a:effectLst/>
                <a:latin typeface="+mn-lt"/>
                <a:ea typeface="+mn-ea"/>
                <a:cs typeface="+mn-cs"/>
              </a:rPr>
              <a:t>ozhodovat</a:t>
            </a:r>
            <a:r>
              <a:rPr lang="cs-CZ" sz="1200" b="0" i="0" kern="1200" dirty="0">
                <a:solidFill>
                  <a:schemeClr val="tx1"/>
                </a:solidFill>
                <a:effectLst/>
                <a:latin typeface="+mn-lt"/>
                <a:ea typeface="+mn-ea"/>
                <a:cs typeface="+mn-cs"/>
              </a:rPr>
              <a:t> ve věcech obce jako jediného společníka obchodní společnosti.</a:t>
            </a:r>
          </a:p>
          <a:p>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34</a:t>
            </a:fld>
            <a:endParaRPr lang="cs-CZ"/>
          </a:p>
        </p:txBody>
      </p:sp>
    </p:spTree>
    <p:extLst>
      <p:ext uri="{BB962C8B-B14F-4D97-AF65-F5344CB8AC3E}">
        <p14:creationId xmlns:p14="http://schemas.microsoft.com/office/powerpoint/2010/main" val="40884526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35</a:t>
            </a:fld>
            <a:endParaRPr lang="cs-CZ"/>
          </a:p>
        </p:txBody>
      </p:sp>
    </p:spTree>
    <p:extLst>
      <p:ext uri="{BB962C8B-B14F-4D97-AF65-F5344CB8AC3E}">
        <p14:creationId xmlns:p14="http://schemas.microsoft.com/office/powerpoint/2010/main" val="3484218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Právě poslední ze jmenovaných povinných subjektů budí největší kontroverze, jelikož pojem veřejná instituce již několik let není legálně definován a nepanuje jednoznačná shoda na tom, které právnické osoby mohou být za veřejnou instituci považovány.</a:t>
            </a:r>
            <a:endParaRPr lang="cs-CZ" sz="1200" b="0" i="0" kern="1200" dirty="0">
              <a:solidFill>
                <a:schemeClr val="tx1"/>
              </a:solidFill>
              <a:effectLst/>
              <a:latin typeface="+mn-lt"/>
              <a:ea typeface="+mn-ea"/>
              <a:cs typeface="+mn-cs"/>
            </a:endParaRPr>
          </a:p>
          <a:p>
            <a:endParaRPr lang="cs-CZ" sz="1200" b="0" i="0" kern="1200" dirty="0">
              <a:solidFill>
                <a:schemeClr val="tx1"/>
              </a:solidFill>
              <a:effectLst/>
              <a:latin typeface="+mn-lt"/>
              <a:ea typeface="+mn-ea"/>
              <a:cs typeface="+mn-cs"/>
            </a:endParaRPr>
          </a:p>
          <a:p>
            <a:r>
              <a:rPr lang="cs-CZ" sz="1200" b="0" i="0" kern="1200" dirty="0">
                <a:solidFill>
                  <a:schemeClr val="tx1"/>
                </a:solidFill>
                <a:effectLst/>
                <a:latin typeface="+mn-lt"/>
                <a:ea typeface="+mn-ea"/>
                <a:cs typeface="+mn-cs"/>
              </a:rPr>
              <a:t>Jedním z hlavních argumentů zastánců tzv. zatemňovacího přístupu, že obchodní společnosti ve „vlastnictví“ obcí by neměly informace poskytovat, je skutečnost, že se jedná o </a:t>
            </a:r>
            <a:r>
              <a:rPr lang="cs-CZ" sz="1200" b="1" i="0" kern="1200" dirty="0">
                <a:solidFill>
                  <a:schemeClr val="tx1"/>
                </a:solidFill>
                <a:effectLst/>
                <a:latin typeface="+mn-lt"/>
                <a:ea typeface="+mn-ea"/>
                <a:cs typeface="+mn-cs"/>
              </a:rPr>
              <a:t>právnické osoby soukromého práva a jejich předmětem je podnikání.</a:t>
            </a:r>
            <a:r>
              <a:rPr lang="cs-CZ" sz="1200" b="0" i="0" kern="1200" dirty="0">
                <a:solidFill>
                  <a:schemeClr val="tx1"/>
                </a:solidFill>
                <a:effectLst/>
                <a:latin typeface="+mn-lt"/>
                <a:ea typeface="+mn-ea"/>
                <a:cs typeface="+mn-cs"/>
              </a:rPr>
              <a:t> Při poskytování informací pak může být jejich tržní postavení výrazně znevýhodněno (tento argument byl často zmiňován i v souvislosti se zveřejňováním smluv v registru smluv).</a:t>
            </a:r>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36</a:t>
            </a:fld>
            <a:endParaRPr lang="cs-CZ"/>
          </a:p>
        </p:txBody>
      </p:sp>
    </p:spTree>
    <p:extLst>
      <p:ext uri="{BB962C8B-B14F-4D97-AF65-F5344CB8AC3E}">
        <p14:creationId xmlns:p14="http://schemas.microsoft.com/office/powerpoint/2010/main" val="379780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dirty="0"/>
              <a:t>To pramení z názoru IV. senátu Ústavního soudu ve věci ČEZ, podle kterého nemůže být veřejnou institucí v režimu zákona o svobodném přístupu k informacím obchodní společnost jakožto soukromoprávní subjekt, byť je zřízena státem či územním samosprávným celkem. To však neplatí pouze pro obchodní společnosti, které jsou zřízeny zvláštním zákonem.</a:t>
            </a:r>
          </a:p>
          <a:p>
            <a:endParaRPr lang="cs-CZ" sz="1200" b="0" i="0" kern="1200" dirty="0">
              <a:solidFill>
                <a:schemeClr val="tx1"/>
              </a:solidFill>
              <a:effectLst/>
              <a:latin typeface="+mn-lt"/>
              <a:ea typeface="+mn-ea"/>
              <a:cs typeface="+mn-cs"/>
            </a:endParaRPr>
          </a:p>
          <a:p>
            <a:endParaRPr lang="cs-CZ" sz="1200" b="0" i="0" kern="1200" dirty="0">
              <a:solidFill>
                <a:schemeClr val="tx1"/>
              </a:solidFill>
              <a:effectLst/>
              <a:latin typeface="+mn-lt"/>
              <a:ea typeface="+mn-ea"/>
              <a:cs typeface="+mn-cs"/>
            </a:endParaRPr>
          </a:p>
          <a:p>
            <a:r>
              <a:rPr lang="cs-CZ" sz="1200" b="0" i="0" kern="1200" dirty="0">
                <a:solidFill>
                  <a:schemeClr val="tx1"/>
                </a:solidFill>
                <a:effectLst/>
                <a:latin typeface="+mn-lt"/>
                <a:ea typeface="+mn-ea"/>
                <a:cs typeface="+mn-cs"/>
              </a:rPr>
              <a:t>nález Ústavního soudu ze dne 20. června 2017, </a:t>
            </a:r>
            <a:r>
              <a:rPr lang="cs-CZ" sz="1200" b="0" i="0" kern="1200" dirty="0" err="1">
                <a:solidFill>
                  <a:schemeClr val="tx1"/>
                </a:solidFill>
                <a:effectLst/>
                <a:latin typeface="+mn-lt"/>
                <a:ea typeface="+mn-ea"/>
                <a:cs typeface="+mn-cs"/>
              </a:rPr>
              <a:t>sp</a:t>
            </a:r>
            <a:r>
              <a:rPr lang="cs-CZ" sz="1200" b="0" i="0" kern="1200" dirty="0">
                <a:solidFill>
                  <a:schemeClr val="tx1"/>
                </a:solidFill>
                <a:effectLst/>
                <a:latin typeface="+mn-lt"/>
                <a:ea typeface="+mn-ea"/>
                <a:cs typeface="+mn-cs"/>
              </a:rPr>
              <a:t>. zn. IV. ÚS 1146/16</a:t>
            </a:r>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37</a:t>
            </a:fld>
            <a:endParaRPr lang="cs-CZ"/>
          </a:p>
        </p:txBody>
      </p:sp>
    </p:spTree>
    <p:extLst>
      <p:ext uri="{BB962C8B-B14F-4D97-AF65-F5344CB8AC3E}">
        <p14:creationId xmlns:p14="http://schemas.microsoft.com/office/powerpoint/2010/main" val="16249650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Konkurs </a:t>
            </a:r>
          </a:p>
          <a:p>
            <a:endParaRPr lang="cs-CZ" dirty="0"/>
          </a:p>
          <a:p>
            <a:r>
              <a:rPr lang="cs-CZ" dirty="0"/>
              <a:t>Funkci zřizovatele plní rada obce. Jedná se o vyhrazenou pravomoc rady obce. Pokud obec nemá radu, tak funkci zřizovatele plní starosta obce. V tomto případě však zákon nestanovuje, že by se jednalo o vyhrazenou pravomoc starosty a je tak možné, aby si úkoly zřizovatele vyhradilo zastupitelstvo. </a:t>
            </a:r>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45</a:t>
            </a:fld>
            <a:endParaRPr lang="cs-CZ"/>
          </a:p>
        </p:txBody>
      </p:sp>
    </p:spTree>
    <p:extLst>
      <p:ext uri="{BB962C8B-B14F-4D97-AF65-F5344CB8AC3E}">
        <p14:creationId xmlns:p14="http://schemas.microsoft.com/office/powerpoint/2010/main" val="22140359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49</a:t>
            </a:fld>
            <a:endParaRPr lang="cs-CZ"/>
          </a:p>
        </p:txBody>
      </p:sp>
    </p:spTree>
    <p:extLst>
      <p:ext uri="{BB962C8B-B14F-4D97-AF65-F5344CB8AC3E}">
        <p14:creationId xmlns:p14="http://schemas.microsoft.com/office/powerpoint/2010/main" val="16680865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kern="1200" dirty="0">
                <a:solidFill>
                  <a:schemeClr val="tx1"/>
                </a:solidFill>
                <a:effectLst/>
                <a:latin typeface="+mn-lt"/>
                <a:ea typeface="+mn-ea"/>
                <a:cs typeface="+mn-cs"/>
              </a:rPr>
              <a:t>Vrchní soud v Praze se v usnesení </a:t>
            </a:r>
            <a:r>
              <a:rPr lang="cs-CZ" sz="1200" b="0" i="0" kern="1200" dirty="0" err="1">
                <a:solidFill>
                  <a:schemeClr val="tx1"/>
                </a:solidFill>
                <a:effectLst/>
                <a:latin typeface="+mn-lt"/>
                <a:ea typeface="+mn-ea"/>
                <a:cs typeface="+mn-cs"/>
              </a:rPr>
              <a:t>sp</a:t>
            </a:r>
            <a:r>
              <a:rPr lang="cs-CZ" sz="1200" b="0" i="0" kern="1200" dirty="0">
                <a:solidFill>
                  <a:schemeClr val="tx1"/>
                </a:solidFill>
                <a:effectLst/>
                <a:latin typeface="+mn-lt"/>
                <a:ea typeface="+mn-ea"/>
                <a:cs typeface="+mn-cs"/>
              </a:rPr>
              <a:t>. zn. 14 </a:t>
            </a:r>
            <a:r>
              <a:rPr lang="cs-CZ" sz="1200" b="0" i="0" kern="1200" dirty="0" err="1">
                <a:solidFill>
                  <a:schemeClr val="tx1"/>
                </a:solidFill>
                <a:effectLst/>
                <a:latin typeface="+mn-lt"/>
                <a:ea typeface="+mn-ea"/>
                <a:cs typeface="+mn-cs"/>
              </a:rPr>
              <a:t>Cmo</a:t>
            </a:r>
            <a:r>
              <a:rPr lang="cs-CZ" sz="1200" b="0" i="0" kern="1200" dirty="0">
                <a:solidFill>
                  <a:schemeClr val="tx1"/>
                </a:solidFill>
                <a:effectLst/>
                <a:latin typeface="+mn-lt"/>
                <a:ea typeface="+mn-ea"/>
                <a:cs typeface="+mn-cs"/>
              </a:rPr>
              <a:t> 409/2017, ze dne 11. 7. 2018 zabýval otázkou, zdali ústav coby jeden z typů právnických osob může mít vzhledem k dikci </a:t>
            </a:r>
            <a:r>
              <a:rPr lang="cs-CZ" sz="1200" b="0" i="0" kern="1200" dirty="0" err="1">
                <a:solidFill>
                  <a:schemeClr val="tx1"/>
                </a:solidFill>
                <a:effectLst/>
                <a:latin typeface="+mn-lt"/>
                <a:ea typeface="+mn-ea"/>
                <a:cs typeface="+mn-cs"/>
              </a:rPr>
              <a:t>ust</a:t>
            </a:r>
            <a:r>
              <a:rPr lang="cs-CZ" sz="1200" b="0" i="0" kern="1200" dirty="0">
                <a:solidFill>
                  <a:schemeClr val="tx1"/>
                </a:solidFill>
                <a:effectLst/>
                <a:latin typeface="+mn-lt"/>
                <a:ea typeface="+mn-ea"/>
                <a:cs typeface="+mn-cs"/>
              </a:rPr>
              <a:t>. § 408 o. z., které hovoří o řediteli, toliko jednočlenný statutární orgán či zda je možné, aby měl i kolegiální statutární orgán, popř. více jednočlenných statutárních orgánů. Vrchní soud dospěl k závěru, že. „</a:t>
            </a:r>
            <a:r>
              <a:rPr lang="cs-CZ" sz="1200" b="1" i="0" kern="1200" dirty="0">
                <a:solidFill>
                  <a:schemeClr val="tx1"/>
                </a:solidFill>
                <a:effectLst/>
                <a:latin typeface="+mn-lt"/>
                <a:ea typeface="+mn-ea"/>
                <a:cs typeface="+mn-cs"/>
              </a:rPr>
              <a:t>Z citované speciální právní úpravy ústavu je dle Vrchního soudu v Praze zjevné (ve spojení s </a:t>
            </a:r>
            <a:r>
              <a:rPr lang="cs-CZ" sz="1200" b="1" i="0" u="sng" kern="1200" dirty="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 123 odst. 1</a:t>
            </a:r>
            <a:r>
              <a:rPr lang="cs-CZ" sz="1200" b="1" i="0" kern="1200" dirty="0">
                <a:solidFill>
                  <a:schemeClr val="tx1"/>
                </a:solidFill>
                <a:effectLst/>
                <a:latin typeface="+mn-lt"/>
                <a:ea typeface="+mn-ea"/>
                <a:cs typeface="+mn-cs"/>
              </a:rPr>
              <a:t> občanského </a:t>
            </a:r>
            <a:r>
              <a:rPr lang="cs-CZ" sz="1200" b="1" i="0" kern="1200" dirty="0" err="1">
                <a:solidFill>
                  <a:schemeClr val="tx1"/>
                </a:solidFill>
                <a:effectLst/>
                <a:latin typeface="+mn-lt"/>
                <a:ea typeface="+mn-ea"/>
                <a:cs typeface="+mn-cs"/>
              </a:rPr>
              <a:t>zkoníku</a:t>
            </a:r>
            <a:r>
              <a:rPr lang="cs-CZ" sz="1200" b="1" i="0" kern="1200" dirty="0">
                <a:solidFill>
                  <a:schemeClr val="tx1"/>
                </a:solidFill>
                <a:effectLst/>
                <a:latin typeface="+mn-lt"/>
                <a:ea typeface="+mn-ea"/>
                <a:cs typeface="+mn-cs"/>
              </a:rPr>
              <a:t>), že vnitřní organizace ústavu ohledně jeho statutárního orgánu není věcí zakladatelů ústavu, protože v tomto směru je zákonem stanoveno, že statutárním orgánem je ředitel. Jelikož zákonodárce užil tohoto slova v jednotném čísle a neumožnil zakladatelům stanovit jeho počet, není dána možnost zakladatelům ústavu vytvářet si kolektivní statutární orgán, pouze si mohou zvolit jeho jiné označení, a to za splnění daných podmínek. Statutární orgán ústavu je tak koncipován jako monokratický.“</a:t>
            </a:r>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52</a:t>
            </a:fld>
            <a:endParaRPr lang="cs-CZ"/>
          </a:p>
        </p:txBody>
      </p:sp>
    </p:spTree>
    <p:extLst>
      <p:ext uri="{BB962C8B-B14F-4D97-AF65-F5344CB8AC3E}">
        <p14:creationId xmlns:p14="http://schemas.microsoft.com/office/powerpoint/2010/main" val="11714341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53</a:t>
            </a:fld>
            <a:endParaRPr lang="cs-CZ"/>
          </a:p>
        </p:txBody>
      </p:sp>
    </p:spTree>
    <p:extLst>
      <p:ext uri="{BB962C8B-B14F-4D97-AF65-F5344CB8AC3E}">
        <p14:creationId xmlns:p14="http://schemas.microsoft.com/office/powerpoint/2010/main" val="4865020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56</a:t>
            </a:fld>
            <a:endParaRPr lang="cs-CZ"/>
          </a:p>
        </p:txBody>
      </p:sp>
    </p:spTree>
    <p:extLst>
      <p:ext uri="{BB962C8B-B14F-4D97-AF65-F5344CB8AC3E}">
        <p14:creationId xmlns:p14="http://schemas.microsoft.com/office/powerpoint/2010/main" val="12378334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i="0" kern="1200" dirty="0">
                <a:solidFill>
                  <a:schemeClr val="tx1"/>
                </a:solidFill>
                <a:effectLst/>
                <a:latin typeface="+mn-lt"/>
                <a:ea typeface="+mn-ea"/>
                <a:cs typeface="+mn-cs"/>
              </a:rPr>
              <a:t>Územně samosprávné celky zřídily veřejnou výzkumnou instituci ve čtyřech případech – obce (2) a kraje (2).Územní samosprávné  Ústecký kraj zřídil Ústav archeologické památkové péče severozápadních Čech, Jihomoravský kraj Ústav archeologické památkové péče Brno, statutární město Liberec zřídilo Centrum pro výzkum energetického využití litosféry (zabývá se např. problematikou geotermální energie), a obec Mšené-lázně zřídilo Výzkumný ústav balneologický, který se věnuje např. zkoumáním účinků lázeňské léčby, kvalitnímu využívání a ochraně přírodních léčivých zdrojů, moderním technologiím v balneotechnice či vzdělávání specialistů v oboru. </a:t>
            </a:r>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58</a:t>
            </a:fld>
            <a:endParaRPr lang="cs-CZ"/>
          </a:p>
        </p:txBody>
      </p:sp>
    </p:spTree>
    <p:extLst>
      <p:ext uri="{BB962C8B-B14F-4D97-AF65-F5344CB8AC3E}">
        <p14:creationId xmlns:p14="http://schemas.microsoft.com/office/powerpoint/2010/main" val="689197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200" kern="1200" dirty="0">
                <a:solidFill>
                  <a:schemeClr val="tx1"/>
                </a:solidFill>
                <a:effectLst/>
                <a:latin typeface="+mn-lt"/>
                <a:ea typeface="+mn-ea"/>
                <a:cs typeface="+mn-cs"/>
              </a:rPr>
              <a:t>Kontrolu dle citovaných ustanovení právních předpisů lze provádět výhradně u právnických osob, jichž je obec jediným zřizovatelem (zakladatelem), resp. jediným společníkem. U právnických osob, na jejichž činnosti se obec podílí společně s dalšími subjekty tato specifická kontrolní oprávnění nelze uplatnit (a nepochybně ani žádným způsobem vymoci) a obec musí využít standardních kontrolních oprávnění společníka (zpravidla </a:t>
            </a:r>
            <a:r>
              <a:rPr lang="cs-CZ" sz="1200" kern="1200" dirty="0" err="1">
                <a:solidFill>
                  <a:schemeClr val="tx1"/>
                </a:solidFill>
                <a:effectLst/>
                <a:latin typeface="+mn-lt"/>
                <a:ea typeface="+mn-ea"/>
                <a:cs typeface="+mn-cs"/>
              </a:rPr>
              <a:t>prostř</a:t>
            </a:r>
            <a:r>
              <a:rPr lang="cs-CZ" sz="1200" kern="1200" dirty="0">
                <a:solidFill>
                  <a:schemeClr val="tx1"/>
                </a:solidFill>
                <a:effectLst/>
                <a:latin typeface="+mn-lt"/>
                <a:ea typeface="+mn-ea"/>
                <a:cs typeface="+mn-cs"/>
              </a:rPr>
              <a:t>. svého zástupce v dozorčí radě).</a:t>
            </a:r>
          </a:p>
          <a:p>
            <a:pPr marL="0" marR="0" lvl="0" indent="0" algn="l" defTabSz="914400" rtl="0" eaLnBrk="1" fontAlgn="auto" latinLnBrk="0" hangingPunct="1">
              <a:lnSpc>
                <a:spcPct val="100000"/>
              </a:lnSpc>
              <a:spcBef>
                <a:spcPts val="0"/>
              </a:spcBef>
              <a:spcAft>
                <a:spcPts val="0"/>
              </a:spcAft>
              <a:buClrTx/>
              <a:buSzTx/>
              <a:buFontTx/>
              <a:buNone/>
              <a:tabLst/>
              <a:defRPr/>
            </a:pPr>
            <a:endParaRPr lang="cs-CZ"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kern="1200" dirty="0">
                <a:solidFill>
                  <a:schemeClr val="tx1"/>
                </a:solidFill>
                <a:effectLst/>
                <a:latin typeface="+mn-lt"/>
                <a:ea typeface="+mn-ea"/>
                <a:cs typeface="+mn-cs"/>
              </a:rPr>
              <a:t>Na kontrolu prováděnou územními samosprávnými celky u založených právnických osob (tzn. obchodních a obecně prospěšných společností) nelze vztáhnout procesní pravidla stanovená zákonem č. 320/2001 Sb., o finanční kontrole ve veřejné správě a o změně některých zákonů (zákon o finanční kontrole), ve znění pozdějších předpisů, neboť podle </a:t>
            </a:r>
            <a:r>
              <a:rPr lang="cs-CZ" sz="1200" kern="1200" dirty="0" err="1">
                <a:solidFill>
                  <a:schemeClr val="tx1"/>
                </a:solidFill>
                <a:effectLst/>
                <a:latin typeface="+mn-lt"/>
                <a:ea typeface="+mn-ea"/>
                <a:cs typeface="+mn-cs"/>
              </a:rPr>
              <a:t>ust</a:t>
            </a:r>
            <a:r>
              <a:rPr lang="cs-CZ" sz="1200" kern="1200" dirty="0">
                <a:solidFill>
                  <a:schemeClr val="tx1"/>
                </a:solidFill>
                <a:effectLst/>
                <a:latin typeface="+mn-lt"/>
                <a:ea typeface="+mn-ea"/>
                <a:cs typeface="+mn-cs"/>
              </a:rPr>
              <a:t>. § 1 odst. 3 tohoto zákona, se jeho ustanovení nevztahují na kontrolu právnických osob, ke kterým územně samosprávné celky plní funkci zakladatele</a:t>
            </a:r>
          </a:p>
          <a:p>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66</a:t>
            </a:fld>
            <a:endParaRPr lang="cs-CZ"/>
          </a:p>
        </p:txBody>
      </p:sp>
    </p:spTree>
    <p:extLst>
      <p:ext uri="{BB962C8B-B14F-4D97-AF65-F5344CB8AC3E}">
        <p14:creationId xmlns:p14="http://schemas.microsoft.com/office/powerpoint/2010/main" val="39047781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200" kern="1200" dirty="0">
                <a:solidFill>
                  <a:schemeClr val="tx1"/>
                </a:solidFill>
                <a:effectLst/>
                <a:latin typeface="+mn-lt"/>
                <a:ea typeface="+mn-ea"/>
                <a:cs typeface="+mn-cs"/>
              </a:rPr>
              <a:t>Pozor např. na příspěvky v rámci poskytování zdravotních služeb. Právě v takovémto tržním prostředí by jakákoliv podpora zřizovatele mohla přinést zdravotnickému zařízení konkurenční výhodu a naplnit znaky nepřípustné veřejné podpory. Proto je třeba u příspěvkových organizací případnou veřejnou podporu zkoumat jednotlivě v závislosti na odvětví a okolnostech konkrétní situace. Poskytnutá zdravotní péče je navíc hrazena zdravotními pojišťovnami v rámci systému zdravotního pojištění</a:t>
            </a:r>
          </a:p>
          <a:p>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67</a:t>
            </a:fld>
            <a:endParaRPr lang="cs-CZ"/>
          </a:p>
        </p:txBody>
      </p:sp>
    </p:spTree>
    <p:extLst>
      <p:ext uri="{BB962C8B-B14F-4D97-AF65-F5344CB8AC3E}">
        <p14:creationId xmlns:p14="http://schemas.microsoft.com/office/powerpoint/2010/main" val="7306111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kern="1200" dirty="0">
                <a:solidFill>
                  <a:schemeClr val="tx1"/>
                </a:solidFill>
                <a:effectLst/>
                <a:latin typeface="+mn-lt"/>
                <a:ea typeface="+mn-ea"/>
                <a:cs typeface="+mn-cs"/>
              </a:rPr>
              <a:t>V praxi se poměrně často používá jako svého druhu „penězovod“ z rozpočtu obcí do pokladny založené obchodní společnosti institut p</a:t>
            </a:r>
            <a:r>
              <a:rPr lang="cs-CZ" sz="1200" b="1" kern="1200" dirty="0">
                <a:solidFill>
                  <a:schemeClr val="tx1"/>
                </a:solidFill>
                <a:effectLst/>
                <a:latin typeface="+mn-lt"/>
                <a:ea typeface="+mn-ea"/>
                <a:cs typeface="+mn-cs"/>
              </a:rPr>
              <a:t>eněžitého vkladu akcionáře (společníka) do základního kapitálu obchodní společnosti (resp. zvýšení základního kapitálu peněžitým vkladem). </a:t>
            </a:r>
            <a:r>
              <a:rPr lang="cs-CZ" sz="1200" kern="1200" dirty="0">
                <a:solidFill>
                  <a:schemeClr val="tx1"/>
                </a:solidFill>
                <a:effectLst/>
                <a:latin typeface="+mn-lt"/>
                <a:ea typeface="+mn-ea"/>
                <a:cs typeface="+mn-cs"/>
              </a:rPr>
              <a:t>Tento postup je krajně problematický a vklad do základního kapitálu nebude představovat nepovolenou veřejnou podporu pouze tehdy, když bude dodržen tzv. princip soukromého investora. Princip soukromého investora je obecně užívaný princip potvrzený rozhodovací praxí Evropské komise a soudů EU, při jehož aplikaci dochází ke srovnávání kroků veřejných institucí s kroky privátních investorů. </a:t>
            </a:r>
            <a:r>
              <a:rPr lang="cs-CZ" sz="1200" b="1" kern="1200" dirty="0">
                <a:solidFill>
                  <a:schemeClr val="tx1"/>
                </a:solidFill>
                <a:effectLst/>
                <a:latin typeface="+mn-lt"/>
                <a:ea typeface="+mn-ea"/>
                <a:cs typeface="+mn-cs"/>
              </a:rPr>
              <a:t>V rámci jeho aplikace se posuzuje, zda by soukromý investor ve stejný okamžik poskytl kapitál ve stejné výši a za stejných podmínek, přičemž je nezbytné ponechat stranou sociální, regionální a sektorové dopady</a:t>
            </a:r>
            <a:r>
              <a:rPr lang="cs-CZ" sz="1200" kern="1200" dirty="0">
                <a:solidFill>
                  <a:schemeClr val="tx1"/>
                </a:solidFill>
                <a:effectLst/>
                <a:latin typeface="+mn-lt"/>
                <a:ea typeface="+mn-ea"/>
                <a:cs typeface="+mn-cs"/>
              </a:rPr>
              <a:t>. </a:t>
            </a:r>
          </a:p>
          <a:p>
            <a:endParaRPr lang="cs-CZ" sz="1200" kern="1200" dirty="0">
              <a:solidFill>
                <a:schemeClr val="tx1"/>
              </a:solidFill>
              <a:effectLst/>
              <a:latin typeface="+mn-lt"/>
              <a:ea typeface="+mn-ea"/>
              <a:cs typeface="+mn-cs"/>
            </a:endParaRPr>
          </a:p>
          <a:p>
            <a:r>
              <a:rPr lang="cs-CZ" sz="1200" kern="1200" dirty="0">
                <a:solidFill>
                  <a:schemeClr val="tx1"/>
                </a:solidFill>
                <a:effectLst/>
                <a:latin typeface="+mn-lt"/>
                <a:ea typeface="+mn-ea"/>
                <a:cs typeface="+mn-cs"/>
              </a:rPr>
              <a:t>Rovněž je možné při financování zřizovaných (zakládaných) právnických osob využít některé z tzv. blokových výjimek dle Nařízení Komise (ES) č. 800/2008 ze dne 6. srpna 2008, kterým se v souladu s články 87 a 88 Smlouvy o ES prohlašují určité kategorie podpory  za slučitelné se společným trhem (obecné nařízení o blokových výjimkách). Pod blokové výjimky patří např. podpora vzdělávání nebo podpora výzkumu, vývoje a inovací</a:t>
            </a:r>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68</a:t>
            </a:fld>
            <a:endParaRPr lang="cs-CZ"/>
          </a:p>
        </p:txBody>
      </p:sp>
    </p:spTree>
    <p:extLst>
      <p:ext uri="{BB962C8B-B14F-4D97-AF65-F5344CB8AC3E}">
        <p14:creationId xmlns:p14="http://schemas.microsoft.com/office/powerpoint/2010/main" val="10616367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70</a:t>
            </a:fld>
            <a:endParaRPr lang="en-US"/>
          </a:p>
        </p:txBody>
      </p:sp>
    </p:spTree>
    <p:extLst>
      <p:ext uri="{BB962C8B-B14F-4D97-AF65-F5344CB8AC3E}">
        <p14:creationId xmlns:p14="http://schemas.microsoft.com/office/powerpoint/2010/main" val="4251316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01921D9-9399-4213-9F01-7CE97B3B1C95}"/>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84893720-2AC3-4E4A-9E7C-188ECD76DD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7D631688-B9CD-4A94-8762-A7A06A9B466D}"/>
              </a:ext>
            </a:extLst>
          </p:cNvPr>
          <p:cNvSpPr>
            <a:spLocks noGrp="1"/>
          </p:cNvSpPr>
          <p:nvPr>
            <p:ph type="dt" sz="half" idx="10"/>
          </p:nvPr>
        </p:nvSpPr>
        <p:spPr/>
        <p:txBody>
          <a:bodyPr/>
          <a:lstStyle/>
          <a:p>
            <a:fld id="{8D2D9B0F-8A06-46E9-A54C-07AD13E57F25}" type="datetimeFigureOut">
              <a:rPr lang="cs-CZ" smtClean="0"/>
              <a:t>12.10.2018</a:t>
            </a:fld>
            <a:endParaRPr lang="cs-CZ"/>
          </a:p>
        </p:txBody>
      </p:sp>
      <p:sp>
        <p:nvSpPr>
          <p:cNvPr id="5" name="Zástupný symbol pro zápatí 4">
            <a:extLst>
              <a:ext uri="{FF2B5EF4-FFF2-40B4-BE49-F238E27FC236}">
                <a16:creationId xmlns:a16="http://schemas.microsoft.com/office/drawing/2014/main" id="{9648D3FA-69BE-4EEA-AD0E-6BF45CD6D6DD}"/>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A2A274C-0693-44E0-8750-4B08C0130374}"/>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120786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6F615F8-202D-4266-8807-DBB6A4D469FD}"/>
              </a:ext>
            </a:extLst>
          </p:cNvPr>
          <p:cNvSpPr>
            <a:spLocks noGrp="1"/>
          </p:cNvSpPr>
          <p:nvPr>
            <p:ph type="title"/>
          </p:nvPr>
        </p:nvSpPr>
        <p:spPr/>
        <p:txBody>
          <a:bodyPr/>
          <a:lstStyle/>
          <a:p>
            <a:r>
              <a:rPr lang="cs-CZ"/>
              <a:t>Kliknutím lze upravit styl.</a:t>
            </a:r>
          </a:p>
        </p:txBody>
      </p:sp>
      <p:sp>
        <p:nvSpPr>
          <p:cNvPr id="3" name="Zástupný symbol pro obsah 2">
            <a:extLst>
              <a:ext uri="{FF2B5EF4-FFF2-40B4-BE49-F238E27FC236}">
                <a16:creationId xmlns:a16="http://schemas.microsoft.com/office/drawing/2014/main" id="{03224C83-EEB3-431B-A3A1-F2DAC380F327}"/>
              </a:ext>
            </a:extLst>
          </p:cNvPr>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0C583D3-05AC-46F9-A0C0-1BCCD00F96A9}"/>
              </a:ext>
            </a:extLst>
          </p:cNvPr>
          <p:cNvSpPr>
            <a:spLocks noGrp="1"/>
          </p:cNvSpPr>
          <p:nvPr>
            <p:ph type="dt" sz="half" idx="10"/>
          </p:nvPr>
        </p:nvSpPr>
        <p:spPr/>
        <p:txBody>
          <a:bodyPr/>
          <a:lstStyle/>
          <a:p>
            <a:fld id="{8D2D9B0F-8A06-46E9-A54C-07AD13E57F25}" type="datetimeFigureOut">
              <a:rPr lang="cs-CZ" smtClean="0"/>
              <a:t>12.10.2018</a:t>
            </a:fld>
            <a:endParaRPr lang="cs-CZ"/>
          </a:p>
        </p:txBody>
      </p:sp>
      <p:sp>
        <p:nvSpPr>
          <p:cNvPr id="5" name="Zástupný symbol pro zápatí 4">
            <a:extLst>
              <a:ext uri="{FF2B5EF4-FFF2-40B4-BE49-F238E27FC236}">
                <a16:creationId xmlns:a16="http://schemas.microsoft.com/office/drawing/2014/main" id="{3D4AE0ED-93BE-4E6E-A4B9-C2E6E5222B8D}"/>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66A7F215-DA81-4FE5-A3DE-974292B930A2}"/>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3376397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7A63A9E-7555-49E2-94CB-56F1290296AD}"/>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a:extLst>
              <a:ext uri="{FF2B5EF4-FFF2-40B4-BE49-F238E27FC236}">
                <a16:creationId xmlns:a16="http://schemas.microsoft.com/office/drawing/2014/main" id="{53CE4105-9733-4496-A3F1-0C5A48A7A39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
        <p:nvSpPr>
          <p:cNvPr id="4" name="Zástupný symbol pro datum 3">
            <a:extLst>
              <a:ext uri="{FF2B5EF4-FFF2-40B4-BE49-F238E27FC236}">
                <a16:creationId xmlns:a16="http://schemas.microsoft.com/office/drawing/2014/main" id="{8AD8CD50-EDAF-4695-B037-9CE87E0A46B0}"/>
              </a:ext>
            </a:extLst>
          </p:cNvPr>
          <p:cNvSpPr>
            <a:spLocks noGrp="1"/>
          </p:cNvSpPr>
          <p:nvPr>
            <p:ph type="dt" sz="half" idx="10"/>
          </p:nvPr>
        </p:nvSpPr>
        <p:spPr/>
        <p:txBody>
          <a:bodyPr/>
          <a:lstStyle/>
          <a:p>
            <a:fld id="{8D2D9B0F-8A06-46E9-A54C-07AD13E57F25}" type="datetimeFigureOut">
              <a:rPr lang="cs-CZ" smtClean="0"/>
              <a:t>12.10.2018</a:t>
            </a:fld>
            <a:endParaRPr lang="cs-CZ"/>
          </a:p>
        </p:txBody>
      </p:sp>
      <p:sp>
        <p:nvSpPr>
          <p:cNvPr id="5" name="Zástupný symbol pro zápatí 4">
            <a:extLst>
              <a:ext uri="{FF2B5EF4-FFF2-40B4-BE49-F238E27FC236}">
                <a16:creationId xmlns:a16="http://schemas.microsoft.com/office/drawing/2014/main" id="{6B9983E4-A020-426A-BD46-CD8C7528ED57}"/>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5FC17CBB-14FD-4C6A-9B55-DF226D4EEEB1}"/>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141897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93835FF-D09E-4A29-8CE7-48A4669A37A9}"/>
              </a:ext>
            </a:extLst>
          </p:cNvPr>
          <p:cNvSpPr>
            <a:spLocks noGrp="1"/>
          </p:cNvSpPr>
          <p:nvPr>
            <p:ph type="title"/>
          </p:nvPr>
        </p:nvSpPr>
        <p:spPr/>
        <p:txBody>
          <a:bodyPr/>
          <a:lstStyle/>
          <a:p>
            <a:r>
              <a:rPr lang="cs-CZ"/>
              <a:t>Kliknutím lze upravit styl.</a:t>
            </a:r>
          </a:p>
        </p:txBody>
      </p:sp>
      <p:sp>
        <p:nvSpPr>
          <p:cNvPr id="3" name="Zástupný symbol pro obsah 2">
            <a:extLst>
              <a:ext uri="{FF2B5EF4-FFF2-40B4-BE49-F238E27FC236}">
                <a16:creationId xmlns:a16="http://schemas.microsoft.com/office/drawing/2014/main" id="{3B834EBB-5EAF-4008-9EDC-2C5DF2A8A4FE}"/>
              </a:ext>
            </a:extLst>
          </p:cNvPr>
          <p:cNvSpPr>
            <a:spLocks noGrp="1"/>
          </p:cNvSpPr>
          <p:nvPr>
            <p:ph sz="half" idx="1"/>
          </p:nvPr>
        </p:nvSpPr>
        <p:spPr>
          <a:xfrm>
            <a:off x="838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a:extLst>
              <a:ext uri="{FF2B5EF4-FFF2-40B4-BE49-F238E27FC236}">
                <a16:creationId xmlns:a16="http://schemas.microsoft.com/office/drawing/2014/main" id="{AE471776-A5B4-411E-84D0-97D549F36914}"/>
              </a:ext>
            </a:extLst>
          </p:cNvPr>
          <p:cNvSpPr>
            <a:spLocks noGrp="1"/>
          </p:cNvSpPr>
          <p:nvPr>
            <p:ph sz="half" idx="2"/>
          </p:nvPr>
        </p:nvSpPr>
        <p:spPr>
          <a:xfrm>
            <a:off x="6172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8531BA8A-8DDC-4B0E-A2B8-74A9A17FE270}"/>
              </a:ext>
            </a:extLst>
          </p:cNvPr>
          <p:cNvSpPr>
            <a:spLocks noGrp="1"/>
          </p:cNvSpPr>
          <p:nvPr>
            <p:ph type="dt" sz="half" idx="10"/>
          </p:nvPr>
        </p:nvSpPr>
        <p:spPr/>
        <p:txBody>
          <a:bodyPr/>
          <a:lstStyle/>
          <a:p>
            <a:fld id="{8D2D9B0F-8A06-46E9-A54C-07AD13E57F25}" type="datetimeFigureOut">
              <a:rPr lang="cs-CZ" smtClean="0"/>
              <a:t>12.10.2018</a:t>
            </a:fld>
            <a:endParaRPr lang="cs-CZ"/>
          </a:p>
        </p:txBody>
      </p:sp>
      <p:sp>
        <p:nvSpPr>
          <p:cNvPr id="6" name="Zástupný symbol pro zápatí 5">
            <a:extLst>
              <a:ext uri="{FF2B5EF4-FFF2-40B4-BE49-F238E27FC236}">
                <a16:creationId xmlns:a16="http://schemas.microsoft.com/office/drawing/2014/main" id="{89279A5F-A023-495D-83A2-60A28D326987}"/>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00D898DF-B0FA-4A24-BE6C-7AC9F5EE4CA6}"/>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25612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8C598FC-312B-46B2-8DE8-C4763EEEC0EE}"/>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a:extLst>
              <a:ext uri="{FF2B5EF4-FFF2-40B4-BE49-F238E27FC236}">
                <a16:creationId xmlns:a16="http://schemas.microsoft.com/office/drawing/2014/main" id="{DE0A421A-4860-407F-8250-3FEDA2B5A2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a:extLst>
              <a:ext uri="{FF2B5EF4-FFF2-40B4-BE49-F238E27FC236}">
                <a16:creationId xmlns:a16="http://schemas.microsoft.com/office/drawing/2014/main" id="{025EC47F-DFD5-400B-8CB8-346C20B64C24}"/>
              </a:ext>
            </a:extLst>
          </p:cNvPr>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a:extLst>
              <a:ext uri="{FF2B5EF4-FFF2-40B4-BE49-F238E27FC236}">
                <a16:creationId xmlns:a16="http://schemas.microsoft.com/office/drawing/2014/main" id="{5D618E02-4021-4B54-A397-894091F092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a:extLst>
              <a:ext uri="{FF2B5EF4-FFF2-40B4-BE49-F238E27FC236}">
                <a16:creationId xmlns:a16="http://schemas.microsoft.com/office/drawing/2014/main" id="{E5169B1B-C36B-474D-A640-BC16844DB680}"/>
              </a:ext>
            </a:extLst>
          </p:cNvPr>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6187E5FA-6BC0-4AC1-BC5F-5B74B8FA0550}"/>
              </a:ext>
            </a:extLst>
          </p:cNvPr>
          <p:cNvSpPr>
            <a:spLocks noGrp="1"/>
          </p:cNvSpPr>
          <p:nvPr>
            <p:ph type="dt" sz="half" idx="10"/>
          </p:nvPr>
        </p:nvSpPr>
        <p:spPr/>
        <p:txBody>
          <a:bodyPr/>
          <a:lstStyle/>
          <a:p>
            <a:fld id="{8D2D9B0F-8A06-46E9-A54C-07AD13E57F25}" type="datetimeFigureOut">
              <a:rPr lang="cs-CZ" smtClean="0"/>
              <a:t>12.10.2018</a:t>
            </a:fld>
            <a:endParaRPr lang="cs-CZ"/>
          </a:p>
        </p:txBody>
      </p:sp>
      <p:sp>
        <p:nvSpPr>
          <p:cNvPr id="8" name="Zástupný symbol pro zápatí 7">
            <a:extLst>
              <a:ext uri="{FF2B5EF4-FFF2-40B4-BE49-F238E27FC236}">
                <a16:creationId xmlns:a16="http://schemas.microsoft.com/office/drawing/2014/main" id="{8A1F009F-BB5E-4E3D-9ED2-099225030440}"/>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7931F9E6-41A4-44FD-89CD-5159256B864B}"/>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38557091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D570578-D41B-4F7D-81A0-5734BA6A7E31}"/>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34593F39-0D8B-4CA3-A078-2AE666BC7910}"/>
              </a:ext>
            </a:extLst>
          </p:cNvPr>
          <p:cNvSpPr>
            <a:spLocks noGrp="1"/>
          </p:cNvSpPr>
          <p:nvPr>
            <p:ph type="dt" sz="half" idx="10"/>
          </p:nvPr>
        </p:nvSpPr>
        <p:spPr/>
        <p:txBody>
          <a:bodyPr/>
          <a:lstStyle/>
          <a:p>
            <a:fld id="{8D2D9B0F-8A06-46E9-A54C-07AD13E57F25}" type="datetimeFigureOut">
              <a:rPr lang="cs-CZ" smtClean="0"/>
              <a:t>12.10.2018</a:t>
            </a:fld>
            <a:endParaRPr lang="cs-CZ"/>
          </a:p>
        </p:txBody>
      </p:sp>
      <p:sp>
        <p:nvSpPr>
          <p:cNvPr id="4" name="Zástupný symbol pro zápatí 3">
            <a:extLst>
              <a:ext uri="{FF2B5EF4-FFF2-40B4-BE49-F238E27FC236}">
                <a16:creationId xmlns:a16="http://schemas.microsoft.com/office/drawing/2014/main" id="{1947FB9A-D894-4606-81AF-9D47B2CA803F}"/>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8AE4AC95-D838-4CDB-A2EC-CDE2914E7337}"/>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2977220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BC2F5EAD-E469-45F1-B3B5-2C016553F9A8}"/>
              </a:ext>
            </a:extLst>
          </p:cNvPr>
          <p:cNvSpPr>
            <a:spLocks noGrp="1"/>
          </p:cNvSpPr>
          <p:nvPr>
            <p:ph type="dt" sz="half" idx="10"/>
          </p:nvPr>
        </p:nvSpPr>
        <p:spPr/>
        <p:txBody>
          <a:bodyPr/>
          <a:lstStyle/>
          <a:p>
            <a:fld id="{8D2D9B0F-8A06-46E9-A54C-07AD13E57F25}" type="datetimeFigureOut">
              <a:rPr lang="cs-CZ" smtClean="0"/>
              <a:t>12.10.2018</a:t>
            </a:fld>
            <a:endParaRPr lang="cs-CZ"/>
          </a:p>
        </p:txBody>
      </p:sp>
      <p:sp>
        <p:nvSpPr>
          <p:cNvPr id="3" name="Zástupný symbol pro zápatí 2">
            <a:extLst>
              <a:ext uri="{FF2B5EF4-FFF2-40B4-BE49-F238E27FC236}">
                <a16:creationId xmlns:a16="http://schemas.microsoft.com/office/drawing/2014/main" id="{754D2441-D1F1-4E82-8F2D-0386C015426C}"/>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8A0A20CA-3B09-48A1-A15A-BD77184F5E35}"/>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37265712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A948A22-B4BE-4633-938B-424A269E08FC}"/>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a:extLst>
              <a:ext uri="{FF2B5EF4-FFF2-40B4-BE49-F238E27FC236}">
                <a16:creationId xmlns:a16="http://schemas.microsoft.com/office/drawing/2014/main" id="{D3D09DAB-CB4E-4E0D-829A-7ADC2F4979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a:extLst>
              <a:ext uri="{FF2B5EF4-FFF2-40B4-BE49-F238E27FC236}">
                <a16:creationId xmlns:a16="http://schemas.microsoft.com/office/drawing/2014/main" id="{BC4E215A-E93A-4695-A7E3-18B8C5318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id="{570AD442-CEC2-4AC9-9CC0-8069B5E3707A}"/>
              </a:ext>
            </a:extLst>
          </p:cNvPr>
          <p:cNvSpPr>
            <a:spLocks noGrp="1"/>
          </p:cNvSpPr>
          <p:nvPr>
            <p:ph type="dt" sz="half" idx="10"/>
          </p:nvPr>
        </p:nvSpPr>
        <p:spPr/>
        <p:txBody>
          <a:bodyPr/>
          <a:lstStyle/>
          <a:p>
            <a:fld id="{8D2D9B0F-8A06-46E9-A54C-07AD13E57F25}" type="datetimeFigureOut">
              <a:rPr lang="cs-CZ" smtClean="0"/>
              <a:t>12.10.2018</a:t>
            </a:fld>
            <a:endParaRPr lang="cs-CZ"/>
          </a:p>
        </p:txBody>
      </p:sp>
      <p:sp>
        <p:nvSpPr>
          <p:cNvPr id="6" name="Zástupný symbol pro zápatí 5">
            <a:extLst>
              <a:ext uri="{FF2B5EF4-FFF2-40B4-BE49-F238E27FC236}">
                <a16:creationId xmlns:a16="http://schemas.microsoft.com/office/drawing/2014/main" id="{DDDBE6F9-1882-4B37-8286-61C4346A648C}"/>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51DD2051-8633-4413-B95D-3DE9C69D4446}"/>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3565638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F495DF2-E57A-4FF8-A2FB-6FAF9A6B5E2B}"/>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5C9B1635-761E-499C-886D-53A554B02C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a:extLst>
              <a:ext uri="{FF2B5EF4-FFF2-40B4-BE49-F238E27FC236}">
                <a16:creationId xmlns:a16="http://schemas.microsoft.com/office/drawing/2014/main" id="{949BCE59-822D-4C78-8415-325872A11E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id="{5CCA25C9-2ABB-4100-89AA-2172D28AFAEE}"/>
              </a:ext>
            </a:extLst>
          </p:cNvPr>
          <p:cNvSpPr>
            <a:spLocks noGrp="1"/>
          </p:cNvSpPr>
          <p:nvPr>
            <p:ph type="dt" sz="half" idx="10"/>
          </p:nvPr>
        </p:nvSpPr>
        <p:spPr/>
        <p:txBody>
          <a:bodyPr/>
          <a:lstStyle/>
          <a:p>
            <a:fld id="{8D2D9B0F-8A06-46E9-A54C-07AD13E57F25}" type="datetimeFigureOut">
              <a:rPr lang="cs-CZ" smtClean="0"/>
              <a:t>12.10.2018</a:t>
            </a:fld>
            <a:endParaRPr lang="cs-CZ"/>
          </a:p>
        </p:txBody>
      </p:sp>
      <p:sp>
        <p:nvSpPr>
          <p:cNvPr id="6" name="Zástupný symbol pro zápatí 5">
            <a:extLst>
              <a:ext uri="{FF2B5EF4-FFF2-40B4-BE49-F238E27FC236}">
                <a16:creationId xmlns:a16="http://schemas.microsoft.com/office/drawing/2014/main" id="{554AEFBB-9F59-45FE-8DF7-D893A24B4293}"/>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7BA76EE5-833A-41B1-B1A8-197B0B67173B}"/>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1448305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175E17D-33FB-4454-8B5F-1F44796159F7}"/>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1B409CF7-C832-44E7-BC28-41FAB8D23E83}"/>
              </a:ext>
            </a:extLst>
          </p:cNvPr>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976792F8-62CB-40CE-8B73-3151EC5B0F17}"/>
              </a:ext>
            </a:extLst>
          </p:cNvPr>
          <p:cNvSpPr>
            <a:spLocks noGrp="1"/>
          </p:cNvSpPr>
          <p:nvPr>
            <p:ph type="dt" sz="half" idx="10"/>
          </p:nvPr>
        </p:nvSpPr>
        <p:spPr/>
        <p:txBody>
          <a:bodyPr/>
          <a:lstStyle/>
          <a:p>
            <a:fld id="{8D2D9B0F-8A06-46E9-A54C-07AD13E57F25}" type="datetimeFigureOut">
              <a:rPr lang="cs-CZ" smtClean="0"/>
              <a:t>12.10.2018</a:t>
            </a:fld>
            <a:endParaRPr lang="cs-CZ"/>
          </a:p>
        </p:txBody>
      </p:sp>
      <p:sp>
        <p:nvSpPr>
          <p:cNvPr id="5" name="Zástupný symbol pro zápatí 4">
            <a:extLst>
              <a:ext uri="{FF2B5EF4-FFF2-40B4-BE49-F238E27FC236}">
                <a16:creationId xmlns:a16="http://schemas.microsoft.com/office/drawing/2014/main" id="{A719DBC5-CCEC-4678-BF0B-3EFA0E4AE523}"/>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341C3857-2B1E-43C9-98F6-1DAD85385EA6}"/>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579973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76B18E28-8851-4C8F-AB9F-4760BE29DE67}"/>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C3A00243-7D9B-4292-A9A8-733AF65C0D34}"/>
              </a:ext>
            </a:extLst>
          </p:cNvPr>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A17B08E1-5915-4C6D-828C-4ECB66292E7B}"/>
              </a:ext>
            </a:extLst>
          </p:cNvPr>
          <p:cNvSpPr>
            <a:spLocks noGrp="1"/>
          </p:cNvSpPr>
          <p:nvPr>
            <p:ph type="dt" sz="half" idx="10"/>
          </p:nvPr>
        </p:nvSpPr>
        <p:spPr/>
        <p:txBody>
          <a:bodyPr/>
          <a:lstStyle/>
          <a:p>
            <a:fld id="{8D2D9B0F-8A06-46E9-A54C-07AD13E57F25}" type="datetimeFigureOut">
              <a:rPr lang="cs-CZ" smtClean="0"/>
              <a:t>12.10.2018</a:t>
            </a:fld>
            <a:endParaRPr lang="cs-CZ"/>
          </a:p>
        </p:txBody>
      </p:sp>
      <p:sp>
        <p:nvSpPr>
          <p:cNvPr id="5" name="Zástupný symbol pro zápatí 4">
            <a:extLst>
              <a:ext uri="{FF2B5EF4-FFF2-40B4-BE49-F238E27FC236}">
                <a16:creationId xmlns:a16="http://schemas.microsoft.com/office/drawing/2014/main" id="{C67C36D6-8FF1-4365-BD6D-5427DF08685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947585A0-54B7-4B7C-A59A-15F9DB1AC894}"/>
              </a:ext>
            </a:extLst>
          </p:cNvPr>
          <p:cNvSpPr>
            <a:spLocks noGrp="1"/>
          </p:cNvSpPr>
          <p:nvPr>
            <p:ph type="sldNum" sz="quarter" idx="12"/>
          </p:nvPr>
        </p:nvSpPr>
        <p:spPr/>
        <p:txBody>
          <a:bodyPr/>
          <a:lstStyle/>
          <a:p>
            <a:fld id="{BD3A49A3-BCD9-45A2-B956-218D7C995185}" type="slidenum">
              <a:rPr lang="cs-CZ" smtClean="0"/>
              <a:t>‹#›</a:t>
            </a:fld>
            <a:endParaRPr lang="cs-CZ"/>
          </a:p>
        </p:txBody>
      </p:sp>
    </p:spTree>
    <p:extLst>
      <p:ext uri="{BB962C8B-B14F-4D97-AF65-F5344CB8AC3E}">
        <p14:creationId xmlns:p14="http://schemas.microsoft.com/office/powerpoint/2010/main" val="40232261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9612AF0D-0CD9-448F-8029-C47EDF00FB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a:extLst>
              <a:ext uri="{FF2B5EF4-FFF2-40B4-BE49-F238E27FC236}">
                <a16:creationId xmlns:a16="http://schemas.microsoft.com/office/drawing/2014/main" id="{7FD60DC1-877B-4B87-A515-89B46C09CA5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6E0FB1E-C363-435D-8A98-9C1690396A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2D9B0F-8A06-46E9-A54C-07AD13E57F25}" type="datetimeFigureOut">
              <a:rPr lang="cs-CZ" smtClean="0"/>
              <a:t>12.10.2018</a:t>
            </a:fld>
            <a:endParaRPr lang="cs-CZ"/>
          </a:p>
        </p:txBody>
      </p:sp>
      <p:sp>
        <p:nvSpPr>
          <p:cNvPr id="5" name="Zástupný symbol pro zápatí 4">
            <a:extLst>
              <a:ext uri="{FF2B5EF4-FFF2-40B4-BE49-F238E27FC236}">
                <a16:creationId xmlns:a16="http://schemas.microsoft.com/office/drawing/2014/main" id="{076312FF-B91E-4A33-A7B5-620132B696F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3A1CD9C8-D9CB-4F7A-9177-401747957F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3A49A3-BCD9-45A2-B956-218D7C995185}" type="slidenum">
              <a:rPr lang="cs-CZ" smtClean="0"/>
              <a:t>‹#›</a:t>
            </a:fld>
            <a:endParaRPr lang="cs-CZ"/>
          </a:p>
        </p:txBody>
      </p:sp>
    </p:spTree>
    <p:extLst>
      <p:ext uri="{BB962C8B-B14F-4D97-AF65-F5344CB8AC3E}">
        <p14:creationId xmlns:p14="http://schemas.microsoft.com/office/powerpoint/2010/main" val="2774077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noGrp="1"/>
          </p:cNvSpPr>
          <p:nvPr>
            <p:ph type="ctrTitle"/>
          </p:nvPr>
        </p:nvSpPr>
        <p:spPr>
          <a:xfrm>
            <a:off x="1524003" y="1122361"/>
            <a:ext cx="9144000" cy="1849438"/>
          </a:xfrm>
        </p:spPr>
        <p:txBody>
          <a:bodyPr/>
          <a:lstStyle/>
          <a:p>
            <a:pPr lvl="0"/>
            <a:r>
              <a:rPr lang="cs-CZ" sz="2000" b="1" dirty="0"/>
              <a:t>Projekt „Podpora vzdělávání volených zástupců obcí I. typu“ </a:t>
            </a:r>
            <a:r>
              <a:rPr lang="cs-CZ" sz="2000" b="1" dirty="0" err="1"/>
              <a:t>reg</a:t>
            </a:r>
            <a:r>
              <a:rPr lang="cs-CZ" sz="2000" b="1"/>
              <a:t>. č. CZ.03.4.74/0.0/0.0/16_033/0002997 je spolufinancován z EU.</a:t>
            </a:r>
            <a:endParaRPr lang="cs-CZ" sz="2000"/>
          </a:p>
        </p:txBody>
      </p:sp>
      <p:sp>
        <p:nvSpPr>
          <p:cNvPr id="3" name="Podnadpis 2"/>
          <p:cNvSpPr txBox="1">
            <a:spLocks noGrp="1"/>
          </p:cNvSpPr>
          <p:nvPr>
            <p:ph type="subTitle" idx="1"/>
          </p:nvPr>
        </p:nvSpPr>
        <p:spPr>
          <a:xfrm>
            <a:off x="1524003" y="3227292"/>
            <a:ext cx="9731191" cy="2487707"/>
          </a:xfrm>
        </p:spPr>
        <p:txBody>
          <a:bodyPr/>
          <a:lstStyle/>
          <a:p>
            <a:pPr lvl="0">
              <a:lnSpc>
                <a:spcPct val="80000"/>
              </a:lnSpc>
            </a:pPr>
            <a:r>
              <a:rPr lang="cs-CZ" sz="3500" dirty="0"/>
              <a:t>Webinář na téma </a:t>
            </a:r>
          </a:p>
          <a:p>
            <a:pPr lvl="0">
              <a:lnSpc>
                <a:spcPct val="80000"/>
              </a:lnSpc>
            </a:pPr>
            <a:r>
              <a:rPr lang="cs-CZ" sz="3500" dirty="0"/>
              <a:t>„Obec jako zřizovatel právnických osob“ </a:t>
            </a:r>
          </a:p>
          <a:p>
            <a:pPr lvl="0">
              <a:lnSpc>
                <a:spcPct val="80000"/>
              </a:lnSpc>
            </a:pPr>
            <a:endParaRPr lang="cs-CZ" sz="1500" dirty="0"/>
          </a:p>
          <a:p>
            <a:pPr lvl="0">
              <a:lnSpc>
                <a:spcPct val="80000"/>
              </a:lnSpc>
            </a:pPr>
            <a:r>
              <a:rPr lang="cs-CZ" sz="2000" dirty="0"/>
              <a:t>Webinář je realizován v rámci aktivity Metodicko-právní poradenství (vzdělávání), která je součástí projektu „Podpora volených zástupců obcí I. typu“.</a:t>
            </a:r>
          </a:p>
        </p:txBody>
      </p:sp>
      <p:pic>
        <p:nvPicPr>
          <p:cNvPr id="4" name="Obrázek 6" descr="W:\PUBLICITA\VIZUÁLNÍ_IDENTITA\loga\OPZ\logo_OPZ_barevne.jpg"/>
          <p:cNvPicPr>
            <a:picLocks noChangeAspect="1"/>
          </p:cNvPicPr>
          <p:nvPr/>
        </p:nvPicPr>
        <p:blipFill>
          <a:blip r:embed="rId2"/>
          <a:srcRect/>
          <a:stretch>
            <a:fillRect/>
          </a:stretch>
        </p:blipFill>
        <p:spPr>
          <a:xfrm>
            <a:off x="1750755" y="1242751"/>
            <a:ext cx="4690067" cy="971998"/>
          </a:xfrm>
          <a:prstGeom prst="rect">
            <a:avLst/>
          </a:prstGeom>
          <a:noFill/>
          <a:ln cap="flat">
            <a:noFill/>
          </a:ln>
        </p:spPr>
      </p:pic>
      <p:pic>
        <p:nvPicPr>
          <p:cNvPr id="5" name="Obrázek 8"/>
          <p:cNvPicPr>
            <a:picLocks noChangeAspect="1"/>
          </p:cNvPicPr>
          <p:nvPr/>
        </p:nvPicPr>
        <p:blipFill>
          <a:blip r:embed="rId3"/>
          <a:srcRect/>
          <a:stretch>
            <a:fillRect/>
          </a:stretch>
        </p:blipFill>
        <p:spPr>
          <a:xfrm>
            <a:off x="8934602" y="1206843"/>
            <a:ext cx="1733400" cy="971998"/>
          </a:xfrm>
          <a:prstGeom prst="rect">
            <a:avLst/>
          </a:prstGeom>
          <a:noFill/>
          <a:ln cap="flat">
            <a:noFill/>
          </a:ln>
        </p:spPr>
      </p:pic>
    </p:spTree>
    <p:extLst>
      <p:ext uri="{BB962C8B-B14F-4D97-AF65-F5344CB8AC3E}">
        <p14:creationId xmlns:p14="http://schemas.microsoft.com/office/powerpoint/2010/main" val="33409252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524000" y="1122362"/>
            <a:ext cx="9144000" cy="3225901"/>
          </a:xfrm>
        </p:spPr>
        <p:txBody>
          <a:bodyPr anchor="ctr">
            <a:normAutofit/>
          </a:bodyPr>
          <a:lstStyle/>
          <a:p>
            <a:r>
              <a:rPr lang="pl-PL" sz="5400" b="1" dirty="0">
                <a:solidFill>
                  <a:srgbClr val="0392C8"/>
                </a:solidFill>
              </a:rPr>
              <a:t>Obec jako zřizovatel právnických osob</a:t>
            </a:r>
            <a:endParaRPr lang="en-US" sz="5400" b="1" dirty="0">
              <a:solidFill>
                <a:srgbClr val="0392C8"/>
              </a:solidFill>
            </a:endParaRPr>
          </a:p>
        </p:txBody>
      </p:sp>
      <p:sp>
        <p:nvSpPr>
          <p:cNvPr id="7" name="Subtitle 6"/>
          <p:cNvSpPr>
            <a:spLocks noGrp="1"/>
          </p:cNvSpPr>
          <p:nvPr>
            <p:ph type="subTitle" idx="1"/>
          </p:nvPr>
        </p:nvSpPr>
        <p:spPr>
          <a:xfrm>
            <a:off x="1524000" y="4574804"/>
            <a:ext cx="9144000" cy="1655762"/>
          </a:xfrm>
        </p:spPr>
        <p:txBody>
          <a:bodyPr/>
          <a:lstStyle/>
          <a:p>
            <a:r>
              <a:rPr lang="cs-CZ" sz="3600" dirty="0">
                <a:solidFill>
                  <a:schemeClr val="tx1"/>
                </a:solidFill>
                <a:latin typeface="Calibri" panose="020F0502020204030204" pitchFamily="34" charset="0"/>
              </a:rPr>
              <a:t>JUDr. Jakub Blažek, advokát</a:t>
            </a:r>
          </a:p>
          <a:p>
            <a:endParaRPr lang="en-US" dirty="0"/>
          </a:p>
        </p:txBody>
      </p:sp>
    </p:spTree>
    <p:extLst>
      <p:ext uri="{BB962C8B-B14F-4D97-AF65-F5344CB8AC3E}">
        <p14:creationId xmlns:p14="http://schemas.microsoft.com/office/powerpoint/2010/main" val="723666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r>
              <a:rPr lang="cs-CZ" b="1" dirty="0">
                <a:solidFill>
                  <a:srgbClr val="0392C8"/>
                </a:solidFill>
              </a:rPr>
              <a:t>Právní předpisy</a:t>
            </a:r>
          </a:p>
        </p:txBody>
      </p:sp>
      <p:sp>
        <p:nvSpPr>
          <p:cNvPr id="3" name="Zástupný symbol pro obsah 2"/>
          <p:cNvSpPr>
            <a:spLocks noGrp="1"/>
          </p:cNvSpPr>
          <p:nvPr>
            <p:ph idx="1"/>
          </p:nvPr>
        </p:nvSpPr>
        <p:spPr/>
        <p:txBody>
          <a:bodyPr>
            <a:normAutofit lnSpcReduction="10000"/>
          </a:bodyPr>
          <a:lstStyle/>
          <a:p>
            <a:r>
              <a:rPr lang="cs-CZ" dirty="0"/>
              <a:t>Zákon č. 128/2000 Sb., zákon o obcích (zákon o obcích)</a:t>
            </a:r>
          </a:p>
          <a:p>
            <a:r>
              <a:rPr lang="cs-CZ" dirty="0"/>
              <a:t>Zákon č. 250/2000 Sb., o rozpočtových pravidlech územních rozpočtů (zákon o rozpočtových pravidlech)</a:t>
            </a:r>
          </a:p>
          <a:p>
            <a:r>
              <a:rPr lang="cs-CZ" dirty="0"/>
              <a:t>Zákon č. 90/2012 Sb., zákon o obchodních korporacích (zákon o obchodních korporacích)</a:t>
            </a:r>
          </a:p>
          <a:p>
            <a:r>
              <a:rPr lang="cs-CZ" dirty="0"/>
              <a:t>Zákon č. 561/2004 Sb., o předškolním, základním, středním, vyšším odborném a jiném vzdělávání (školský zákon)</a:t>
            </a:r>
          </a:p>
          <a:p>
            <a:r>
              <a:rPr lang="cs-CZ" dirty="0"/>
              <a:t>Zákon č. 341/2005 Sb., o veřejných výzkumných institucích (zákon o veřejných výzkumných institucích</a:t>
            </a:r>
          </a:p>
          <a:p>
            <a:r>
              <a:rPr lang="cs-CZ" dirty="0"/>
              <a:t>Zákon č. 89/2012 Sb., občanský zákoník (občanský zákoník)</a:t>
            </a:r>
          </a:p>
          <a:p>
            <a:endParaRPr lang="cs-CZ" dirty="0"/>
          </a:p>
          <a:p>
            <a:endParaRPr lang="cs-CZ" dirty="0"/>
          </a:p>
          <a:p>
            <a:endParaRPr lang="cs-CZ" dirty="0"/>
          </a:p>
          <a:p>
            <a:pPr lvl="1"/>
            <a:endParaRPr lang="cs-CZ" dirty="0"/>
          </a:p>
        </p:txBody>
      </p:sp>
    </p:spTree>
    <p:extLst>
      <p:ext uri="{BB962C8B-B14F-4D97-AF65-F5344CB8AC3E}">
        <p14:creationId xmlns:p14="http://schemas.microsoft.com/office/powerpoint/2010/main" val="3315023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476AB2E-EDB3-44F8-8022-7267F18E2F4C}"/>
              </a:ext>
            </a:extLst>
          </p:cNvPr>
          <p:cNvSpPr>
            <a:spLocks noGrp="1"/>
          </p:cNvSpPr>
          <p:nvPr>
            <p:ph type="ctrTitle" idx="4294967295"/>
          </p:nvPr>
        </p:nvSpPr>
        <p:spPr>
          <a:xfrm>
            <a:off x="-1" y="1122363"/>
            <a:ext cx="11992709" cy="2828314"/>
          </a:xfrm>
        </p:spPr>
        <p:txBody>
          <a:bodyPr>
            <a:normAutofit/>
          </a:bodyPr>
          <a:lstStyle/>
          <a:p>
            <a:pPr algn="ctr"/>
            <a:r>
              <a:rPr lang="cs-CZ" b="1" dirty="0">
                <a:solidFill>
                  <a:srgbClr val="0392C8"/>
                </a:solidFill>
              </a:rPr>
              <a:t>Právnické osoby zřizované (zakládané) obcí</a:t>
            </a:r>
          </a:p>
        </p:txBody>
      </p:sp>
    </p:spTree>
    <p:extLst>
      <p:ext uri="{BB962C8B-B14F-4D97-AF65-F5344CB8AC3E}">
        <p14:creationId xmlns:p14="http://schemas.microsoft.com/office/powerpoint/2010/main" val="29602580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A2DF6A6-3D6D-40C2-ADF8-E9F4C1EF4BA9}"/>
              </a:ext>
            </a:extLst>
          </p:cNvPr>
          <p:cNvSpPr>
            <a:spLocks noGrp="1"/>
          </p:cNvSpPr>
          <p:nvPr>
            <p:ph type="title"/>
          </p:nvPr>
        </p:nvSpPr>
        <p:spPr/>
        <p:txBody>
          <a:bodyPr>
            <a:normAutofit/>
          </a:bodyPr>
          <a:lstStyle/>
          <a:p>
            <a:pPr algn="ctr"/>
            <a:r>
              <a:rPr lang="cs-CZ" b="1" dirty="0">
                <a:solidFill>
                  <a:srgbClr val="0392C8"/>
                </a:solidFill>
              </a:rPr>
              <a:t>Druhy organizací zřizované a zakládané obcí</a:t>
            </a:r>
          </a:p>
        </p:txBody>
      </p:sp>
      <p:sp>
        <p:nvSpPr>
          <p:cNvPr id="3" name="Zástupný symbol pro obsah 2">
            <a:extLst>
              <a:ext uri="{FF2B5EF4-FFF2-40B4-BE49-F238E27FC236}">
                <a16:creationId xmlns:a16="http://schemas.microsoft.com/office/drawing/2014/main" id="{C0C8B18B-9A8A-40DB-83F0-94B137C0F7F5}"/>
              </a:ext>
            </a:extLst>
          </p:cNvPr>
          <p:cNvSpPr>
            <a:spLocks noGrp="1"/>
          </p:cNvSpPr>
          <p:nvPr>
            <p:ph idx="1"/>
          </p:nvPr>
        </p:nvSpPr>
        <p:spPr>
          <a:xfrm>
            <a:off x="838200" y="1690688"/>
            <a:ext cx="10515600" cy="4351338"/>
          </a:xfrm>
        </p:spPr>
        <p:txBody>
          <a:bodyPr>
            <a:normAutofit/>
          </a:bodyPr>
          <a:lstStyle/>
          <a:p>
            <a:pPr algn="just"/>
            <a:r>
              <a:rPr lang="cs-CZ" dirty="0"/>
              <a:t>Dle § 35a zákona o obcích může obec pro výkon </a:t>
            </a:r>
            <a:r>
              <a:rPr lang="cs-CZ" b="1" dirty="0"/>
              <a:t>samostatné působnosti</a:t>
            </a:r>
            <a:r>
              <a:rPr lang="cs-CZ" dirty="0"/>
              <a:t> zakládat právnické osoby a organizační složky obce a obecní policii (upravuje zvl. zákon).</a:t>
            </a:r>
          </a:p>
          <a:p>
            <a:pPr algn="just"/>
            <a:r>
              <a:rPr lang="cs-CZ" dirty="0"/>
              <a:t>§ 23 zákona o rozpočtových pravidlech stanoví účel pro zřizování (zakládání) těchto organizací – k plnění úkolů, zejména k hospodářskému využívání svého majetku a k zabezpečování veřejně prospěšných činností</a:t>
            </a:r>
          </a:p>
          <a:p>
            <a:pPr algn="just"/>
            <a:r>
              <a:rPr lang="cs-CZ" dirty="0"/>
              <a:t>Obec se může stát účastníkem (společníkem) na činnostech jiných osob – zejm. obchodních společností nebo obecně prospěšných společností.</a:t>
            </a:r>
          </a:p>
        </p:txBody>
      </p:sp>
    </p:spTree>
    <p:extLst>
      <p:ext uri="{BB962C8B-B14F-4D97-AF65-F5344CB8AC3E}">
        <p14:creationId xmlns:p14="http://schemas.microsoft.com/office/powerpoint/2010/main" val="855633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r>
              <a:rPr lang="cs-CZ" b="1" dirty="0">
                <a:solidFill>
                  <a:srgbClr val="0392C8"/>
                </a:solidFill>
              </a:rPr>
              <a:t>Organizace zřizované obcí</a:t>
            </a:r>
            <a:endParaRPr lang="cs-CZ" b="1" dirty="0">
              <a:solidFill>
                <a:srgbClr val="FF0000"/>
              </a:solidFill>
            </a:endParaRPr>
          </a:p>
        </p:txBody>
      </p:sp>
      <p:sp>
        <p:nvSpPr>
          <p:cNvPr id="3" name="Zástupný symbol pro obsah 2"/>
          <p:cNvSpPr>
            <a:spLocks noGrp="1"/>
          </p:cNvSpPr>
          <p:nvPr>
            <p:ph idx="1"/>
          </p:nvPr>
        </p:nvSpPr>
        <p:spPr>
          <a:xfrm>
            <a:off x="838200" y="1825625"/>
            <a:ext cx="10515600" cy="4351338"/>
          </a:xfrm>
        </p:spPr>
        <p:txBody>
          <a:bodyPr>
            <a:normAutofit/>
          </a:bodyPr>
          <a:lstStyle/>
          <a:p>
            <a:r>
              <a:rPr lang="cs-CZ" dirty="0"/>
              <a:t>§ 23 zákona o rozpočtových pravidlech vyjmenovává, jaké organizace může obec </a:t>
            </a:r>
            <a:r>
              <a:rPr lang="cs-CZ" b="1" dirty="0"/>
              <a:t>zřizovat</a:t>
            </a:r>
            <a:r>
              <a:rPr lang="cs-CZ" dirty="0"/>
              <a:t>, jedná se o:</a:t>
            </a:r>
          </a:p>
          <a:p>
            <a:pPr lvl="1"/>
            <a:r>
              <a:rPr lang="cs-CZ" dirty="0"/>
              <a:t>Organizační složky obce – zařízení bez právní subjektivity - § 24 zákona o rozpočtových pravidlech</a:t>
            </a:r>
          </a:p>
          <a:p>
            <a:pPr lvl="1"/>
            <a:r>
              <a:rPr lang="cs-CZ" dirty="0"/>
              <a:t>Příspěvkové organizace – PO, které zpravidla nevytvářejí zisk svou činností - § 27 zákona o rozpočtových pravidlech</a:t>
            </a:r>
          </a:p>
          <a:p>
            <a:pPr lvl="1"/>
            <a:r>
              <a:rPr lang="cs-CZ" dirty="0"/>
              <a:t>Školské právnické osoby – § 124 školského zákona</a:t>
            </a:r>
          </a:p>
          <a:p>
            <a:pPr lvl="1"/>
            <a:r>
              <a:rPr lang="cs-CZ" dirty="0"/>
              <a:t>Veřejné výzkumné instituce – podle zákona o veřejných výzkumných institucí </a:t>
            </a:r>
          </a:p>
          <a:p>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p:txBody>
      </p:sp>
    </p:spTree>
    <p:extLst>
      <p:ext uri="{BB962C8B-B14F-4D97-AF65-F5344CB8AC3E}">
        <p14:creationId xmlns:p14="http://schemas.microsoft.com/office/powerpoint/2010/main" val="40929184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r>
              <a:rPr lang="cs-CZ" b="1" dirty="0">
                <a:solidFill>
                  <a:srgbClr val="0392C8"/>
                </a:solidFill>
              </a:rPr>
              <a:t>Právnické osoby zakládané obcí</a:t>
            </a:r>
            <a:endParaRPr lang="cs-CZ" b="1" dirty="0">
              <a:solidFill>
                <a:srgbClr val="FF0000"/>
              </a:solidFill>
            </a:endParaRPr>
          </a:p>
        </p:txBody>
      </p:sp>
      <p:sp>
        <p:nvSpPr>
          <p:cNvPr id="3" name="Zástupný symbol pro obsah 2"/>
          <p:cNvSpPr>
            <a:spLocks noGrp="1"/>
          </p:cNvSpPr>
          <p:nvPr>
            <p:ph idx="1"/>
          </p:nvPr>
        </p:nvSpPr>
        <p:spPr>
          <a:xfrm>
            <a:off x="838200" y="1825625"/>
            <a:ext cx="10515600" cy="4351338"/>
          </a:xfrm>
        </p:spPr>
        <p:txBody>
          <a:bodyPr>
            <a:normAutofit/>
          </a:bodyPr>
          <a:lstStyle/>
          <a:p>
            <a:r>
              <a:rPr lang="cs-CZ" dirty="0"/>
              <a:t>§ 23 zákona o rozpočtových pravidlech vyjmenovává, jaké právnické osoby (PO) může obec </a:t>
            </a:r>
            <a:r>
              <a:rPr lang="cs-CZ" b="1" dirty="0"/>
              <a:t>zakládat</a:t>
            </a:r>
            <a:r>
              <a:rPr lang="cs-CZ" dirty="0"/>
              <a:t>, jedná se o:</a:t>
            </a:r>
          </a:p>
          <a:p>
            <a:pPr lvl="1"/>
            <a:r>
              <a:rPr lang="cs-CZ" dirty="0"/>
              <a:t>Obchodní společnosti, ale pouze:</a:t>
            </a:r>
          </a:p>
          <a:p>
            <a:pPr lvl="2"/>
            <a:r>
              <a:rPr lang="cs-CZ" dirty="0"/>
              <a:t>Společnosti s ručením omezeným - § 132 zákona o obchodních korporacích</a:t>
            </a:r>
          </a:p>
          <a:p>
            <a:pPr lvl="2"/>
            <a:r>
              <a:rPr lang="cs-CZ" dirty="0"/>
              <a:t>Akciové společnosti - § 243 zákona o obchodních korporacích</a:t>
            </a:r>
          </a:p>
          <a:p>
            <a:pPr lvl="1"/>
            <a:r>
              <a:rPr lang="cs-CZ" dirty="0"/>
              <a:t>Ústavy – podle § 402 občanského zákoníku</a:t>
            </a:r>
          </a:p>
          <a:p>
            <a:pPr marL="0" indent="0">
              <a:buNone/>
            </a:pPr>
            <a:endParaRPr lang="cs-CZ" dirty="0"/>
          </a:p>
          <a:p>
            <a:pPr lvl="2"/>
            <a:endParaRPr lang="cs-CZ" dirty="0"/>
          </a:p>
          <a:p>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p:txBody>
      </p:sp>
    </p:spTree>
    <p:extLst>
      <p:ext uri="{BB962C8B-B14F-4D97-AF65-F5344CB8AC3E}">
        <p14:creationId xmlns:p14="http://schemas.microsoft.com/office/powerpoint/2010/main" val="3610652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6BE9C2C-D84A-4164-AB1F-3AE6010E0416}"/>
              </a:ext>
            </a:extLst>
          </p:cNvPr>
          <p:cNvSpPr>
            <a:spLocks noGrp="1"/>
          </p:cNvSpPr>
          <p:nvPr>
            <p:ph type="title"/>
          </p:nvPr>
        </p:nvSpPr>
        <p:spPr>
          <a:xfrm>
            <a:off x="967154" y="500062"/>
            <a:ext cx="10515600" cy="1325563"/>
          </a:xfrm>
        </p:spPr>
        <p:txBody>
          <a:bodyPr/>
          <a:lstStyle/>
          <a:p>
            <a:pPr algn="ctr"/>
            <a:r>
              <a:rPr lang="cs-CZ" b="1" dirty="0">
                <a:solidFill>
                  <a:srgbClr val="0392C8"/>
                </a:solidFill>
              </a:rPr>
              <a:t>Obchodní korporace</a:t>
            </a:r>
          </a:p>
        </p:txBody>
      </p:sp>
      <p:sp>
        <p:nvSpPr>
          <p:cNvPr id="3" name="Zástupný symbol pro obsah 2">
            <a:extLst>
              <a:ext uri="{FF2B5EF4-FFF2-40B4-BE49-F238E27FC236}">
                <a16:creationId xmlns:a16="http://schemas.microsoft.com/office/drawing/2014/main" id="{6F583DBE-5A08-4A75-BF22-BA85476BF383}"/>
              </a:ext>
            </a:extLst>
          </p:cNvPr>
          <p:cNvSpPr>
            <a:spLocks noGrp="1"/>
          </p:cNvSpPr>
          <p:nvPr>
            <p:ph idx="1"/>
          </p:nvPr>
        </p:nvSpPr>
        <p:spPr/>
        <p:txBody>
          <a:bodyPr>
            <a:normAutofit fontScale="92500" lnSpcReduction="20000"/>
          </a:bodyPr>
          <a:lstStyle/>
          <a:p>
            <a:pPr algn="just"/>
            <a:r>
              <a:rPr lang="cs-CZ" dirty="0"/>
              <a:t>Obchodní korporace se zakládá společenskou smlouvou. Společenská smlouva, kterou se zakládá kapitálová společnost vyžaduje formu veřejné listiny (notářský zápis). </a:t>
            </a:r>
          </a:p>
          <a:p>
            <a:pPr algn="just"/>
            <a:r>
              <a:rPr lang="cs-CZ" dirty="0"/>
              <a:t>Připouští-li právní předpis, aby společnost založil jediný zakladatel, zakládá se zakladatelskou listinou pořízenou ve formě veřejné listiny (notářského zápisu).</a:t>
            </a:r>
          </a:p>
          <a:p>
            <a:pPr algn="just"/>
            <a:r>
              <a:rPr lang="cs-CZ" dirty="0"/>
              <a:t>Zakladatelské jednání s.r.o. a a.s. musí být ve formě NZ</a:t>
            </a:r>
          </a:p>
          <a:p>
            <a:pPr algn="just"/>
            <a:r>
              <a:rPr lang="cs-CZ" dirty="0"/>
              <a:t>Plná moc k založení – úředně ověřené podpisy, nemusí mít formu NZ</a:t>
            </a:r>
          </a:p>
          <a:p>
            <a:pPr algn="just"/>
            <a:r>
              <a:rPr lang="cs-CZ" dirty="0"/>
              <a:t>O založení rozhoduje zastupitelstvo § 84/2 e) OZ – jinak absolutně neplatné</a:t>
            </a:r>
          </a:p>
          <a:p>
            <a:pPr algn="just"/>
            <a:r>
              <a:rPr lang="cs-CZ" dirty="0"/>
              <a:t>Založení obchodní korporace obcí má oproti soukromoprávnímu založení obchodní korporace modifikovaný účel: k plnění úkolů, zejména k hospodářskému využívání svého majetku a k zabezpečování veřejně prospěšných činností</a:t>
            </a:r>
          </a:p>
          <a:p>
            <a:pPr algn="just"/>
            <a:endParaRPr lang="cs-CZ" dirty="0"/>
          </a:p>
          <a:p>
            <a:pPr algn="just"/>
            <a:endParaRPr lang="cs-CZ" dirty="0"/>
          </a:p>
        </p:txBody>
      </p:sp>
    </p:spTree>
    <p:extLst>
      <p:ext uri="{BB962C8B-B14F-4D97-AF65-F5344CB8AC3E}">
        <p14:creationId xmlns:p14="http://schemas.microsoft.com/office/powerpoint/2010/main" val="547916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D1569BF-7A70-44B7-AFEA-1272FBFD3E09}"/>
              </a:ext>
            </a:extLst>
          </p:cNvPr>
          <p:cNvSpPr>
            <a:spLocks noGrp="1"/>
          </p:cNvSpPr>
          <p:nvPr>
            <p:ph type="title"/>
          </p:nvPr>
        </p:nvSpPr>
        <p:spPr>
          <a:xfrm>
            <a:off x="838200" y="365125"/>
            <a:ext cx="10515600" cy="1325563"/>
          </a:xfrm>
        </p:spPr>
        <p:txBody>
          <a:bodyPr/>
          <a:lstStyle/>
          <a:p>
            <a:pPr algn="ctr"/>
            <a:r>
              <a:rPr lang="cs-CZ" b="1" dirty="0">
                <a:solidFill>
                  <a:srgbClr val="0392C8"/>
                </a:solidFill>
              </a:rPr>
              <a:t>Vklady do právnických osob</a:t>
            </a:r>
          </a:p>
        </p:txBody>
      </p:sp>
      <p:sp>
        <p:nvSpPr>
          <p:cNvPr id="3" name="Zástupný symbol pro obsah 2">
            <a:extLst>
              <a:ext uri="{FF2B5EF4-FFF2-40B4-BE49-F238E27FC236}">
                <a16:creationId xmlns:a16="http://schemas.microsoft.com/office/drawing/2014/main" id="{816C483E-E8DF-4A71-B922-8DC9AFDFB5E6}"/>
              </a:ext>
            </a:extLst>
          </p:cNvPr>
          <p:cNvSpPr>
            <a:spLocks noGrp="1"/>
          </p:cNvSpPr>
          <p:nvPr>
            <p:ph idx="1"/>
          </p:nvPr>
        </p:nvSpPr>
        <p:spPr/>
        <p:txBody>
          <a:bodyPr>
            <a:normAutofit lnSpcReduction="10000"/>
          </a:bodyPr>
          <a:lstStyle/>
          <a:p>
            <a:pPr algn="just"/>
            <a:r>
              <a:rPr lang="cs-CZ" dirty="0"/>
              <a:t>Podle § 85 písm. e) obecního zřízení zastupitelstvu obce vyhrazeno rozhodování o peněžitých i nepeněžitých vkladech do právnických osob.</a:t>
            </a:r>
          </a:p>
          <a:p>
            <a:pPr algn="just"/>
            <a:r>
              <a:rPr lang="cs-CZ" dirty="0"/>
              <a:t>Definice vkladu (do právnické osoby) je v § 15 odst. 1 zákona o obchodních korporacích, podle něhož </a:t>
            </a:r>
            <a:r>
              <a:rPr lang="cs-CZ" b="1" dirty="0"/>
              <a:t>je vkladem peněžní vyjádření hodnoty předmětu vkladu do základního kapitálu obchodní korporace</a:t>
            </a:r>
            <a:r>
              <a:rPr lang="cs-CZ" dirty="0"/>
              <a:t>(u akciové společnosti se vklad označuje jako jmenovitá nebo účetní hodnota akcie).</a:t>
            </a:r>
          </a:p>
          <a:p>
            <a:pPr algn="just"/>
            <a:r>
              <a:rPr lang="cs-CZ" dirty="0"/>
              <a:t>Předmětem vkladu je věc, kterou se společník nebo budoucí společník zavazuje vložit do obchodní korporace za účelem nabytí nebo zvýšení účasti v ní.</a:t>
            </a:r>
          </a:p>
        </p:txBody>
      </p:sp>
    </p:spTree>
    <p:extLst>
      <p:ext uri="{BB962C8B-B14F-4D97-AF65-F5344CB8AC3E}">
        <p14:creationId xmlns:p14="http://schemas.microsoft.com/office/powerpoint/2010/main" val="1033908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091BD1A-E195-40E5-9510-5B8F2F8FF242}"/>
              </a:ext>
            </a:extLst>
          </p:cNvPr>
          <p:cNvSpPr>
            <a:spLocks noGrp="1"/>
          </p:cNvSpPr>
          <p:nvPr>
            <p:ph type="title"/>
          </p:nvPr>
        </p:nvSpPr>
        <p:spPr/>
        <p:txBody>
          <a:bodyPr/>
          <a:lstStyle/>
          <a:p>
            <a:pPr algn="ctr"/>
            <a:r>
              <a:rPr lang="cs-CZ" b="1" dirty="0">
                <a:solidFill>
                  <a:srgbClr val="0392C8"/>
                </a:solidFill>
              </a:rPr>
              <a:t>Vklady u obchodních korporací</a:t>
            </a:r>
          </a:p>
        </p:txBody>
      </p:sp>
      <p:sp>
        <p:nvSpPr>
          <p:cNvPr id="3" name="Zástupný symbol pro obsah 2">
            <a:extLst>
              <a:ext uri="{FF2B5EF4-FFF2-40B4-BE49-F238E27FC236}">
                <a16:creationId xmlns:a16="http://schemas.microsoft.com/office/drawing/2014/main" id="{EAB3D12C-BC3F-4B6B-86B5-AC63A2383891}"/>
              </a:ext>
            </a:extLst>
          </p:cNvPr>
          <p:cNvSpPr>
            <a:spLocks noGrp="1"/>
          </p:cNvSpPr>
          <p:nvPr>
            <p:ph idx="1"/>
          </p:nvPr>
        </p:nvSpPr>
        <p:spPr/>
        <p:txBody>
          <a:bodyPr>
            <a:normAutofit fontScale="92500" lnSpcReduction="20000"/>
          </a:bodyPr>
          <a:lstStyle/>
          <a:p>
            <a:pPr algn="just"/>
            <a:r>
              <a:rPr lang="cs-CZ" dirty="0"/>
              <a:t>Po dobu trvání obchodní korporace ani po jejím zrušení nemá společník právo na vrácení předmětu vkladu (§ 16 odst. 1 zákona o obchodních korporacích). </a:t>
            </a:r>
          </a:p>
          <a:p>
            <a:pPr algn="just"/>
            <a:r>
              <a:rPr lang="cs-CZ" b="1" dirty="0"/>
              <a:t>Nepeněžitým vkladem nesmí být</a:t>
            </a:r>
            <a:r>
              <a:rPr lang="cs-CZ" dirty="0"/>
              <a:t> práce nebo služby (nepeněžitým vkladem může být jak věc movitá, tak i nemovitá, ale i závod či pohledávka). Je-li nepeněžitým vkladem nemovitá věc, je předmět vkladu vnesen tak, že vkladatel předá správci vkladů nemovitou věc a písemné prohlášení s úředně ověřeným podpisem.</a:t>
            </a:r>
          </a:p>
          <a:p>
            <a:pPr algn="just"/>
            <a:r>
              <a:rPr lang="cs-CZ" b="1" dirty="0"/>
              <a:t>Peněžitý vklad</a:t>
            </a:r>
            <a:r>
              <a:rPr lang="cs-CZ" dirty="0"/>
              <a:t> do kapitálových společností se splácí na zvláštní účet u banky nebo spořitelního a úvěrního družstva, který zřídí správce vkladů. Banka s těmito prostředky neumožní nakládat dříve, než kapitálová společnost vznikne, ledaže se jedná např. o úhradu zřizovacích výdajů (§ 23 odst. 1 zákona o obchodních korporacích).</a:t>
            </a:r>
          </a:p>
        </p:txBody>
      </p:sp>
    </p:spTree>
    <p:extLst>
      <p:ext uri="{BB962C8B-B14F-4D97-AF65-F5344CB8AC3E}">
        <p14:creationId xmlns:p14="http://schemas.microsoft.com/office/powerpoint/2010/main" val="28443538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476AB2E-EDB3-44F8-8022-7267F18E2F4C}"/>
              </a:ext>
            </a:extLst>
          </p:cNvPr>
          <p:cNvSpPr>
            <a:spLocks noGrp="1"/>
          </p:cNvSpPr>
          <p:nvPr>
            <p:ph type="ctrTitle"/>
          </p:nvPr>
        </p:nvSpPr>
        <p:spPr>
          <a:xfrm>
            <a:off x="1524000" y="1122363"/>
            <a:ext cx="9144000" cy="1058129"/>
          </a:xfrm>
        </p:spPr>
        <p:txBody>
          <a:bodyPr>
            <a:normAutofit/>
          </a:bodyPr>
          <a:lstStyle/>
          <a:p>
            <a:r>
              <a:rPr lang="cs-CZ" b="1" dirty="0">
                <a:solidFill>
                  <a:srgbClr val="0392C8"/>
                </a:solidFill>
              </a:rPr>
              <a:t>Organizační složka obce</a:t>
            </a:r>
          </a:p>
        </p:txBody>
      </p:sp>
      <p:sp>
        <p:nvSpPr>
          <p:cNvPr id="3" name="Podnadpis 2">
            <a:extLst>
              <a:ext uri="{FF2B5EF4-FFF2-40B4-BE49-F238E27FC236}">
                <a16:creationId xmlns:a16="http://schemas.microsoft.com/office/drawing/2014/main" id="{07C90606-8000-40C0-8675-BFCB119E6C57}"/>
              </a:ext>
            </a:extLst>
          </p:cNvPr>
          <p:cNvSpPr>
            <a:spLocks noGrp="1"/>
          </p:cNvSpPr>
          <p:nvPr>
            <p:ph type="subTitle" idx="1"/>
          </p:nvPr>
        </p:nvSpPr>
        <p:spPr>
          <a:xfrm>
            <a:off x="1371600" y="2497015"/>
            <a:ext cx="9144000" cy="2819400"/>
          </a:xfrm>
        </p:spPr>
        <p:txBody>
          <a:bodyPr/>
          <a:lstStyle/>
          <a:p>
            <a:pPr algn="just"/>
            <a:endParaRPr lang="cs-CZ" dirty="0"/>
          </a:p>
        </p:txBody>
      </p:sp>
    </p:spTree>
    <p:extLst>
      <p:ext uri="{BB962C8B-B14F-4D97-AF65-F5344CB8AC3E}">
        <p14:creationId xmlns:p14="http://schemas.microsoft.com/office/powerpoint/2010/main" val="2947397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F4EBA64-3914-47B8-9662-3609D9325D93}"/>
              </a:ext>
            </a:extLst>
          </p:cNvPr>
          <p:cNvSpPr>
            <a:spLocks noGrp="1"/>
          </p:cNvSpPr>
          <p:nvPr>
            <p:ph type="title"/>
          </p:nvPr>
        </p:nvSpPr>
        <p:spPr/>
        <p:txBody>
          <a:bodyPr>
            <a:normAutofit/>
          </a:bodyPr>
          <a:lstStyle/>
          <a:p>
            <a:pPr algn="ctr"/>
            <a:r>
              <a:rPr lang="cs-CZ" b="1" dirty="0">
                <a:solidFill>
                  <a:srgbClr val="0392C8"/>
                </a:solidFill>
              </a:rPr>
              <a:t>Právní povaha organizačních složek</a:t>
            </a:r>
          </a:p>
        </p:txBody>
      </p:sp>
      <p:sp>
        <p:nvSpPr>
          <p:cNvPr id="3" name="Zástupný symbol pro obsah 2">
            <a:extLst>
              <a:ext uri="{FF2B5EF4-FFF2-40B4-BE49-F238E27FC236}">
                <a16:creationId xmlns:a16="http://schemas.microsoft.com/office/drawing/2014/main" id="{7457CB92-6CA1-4064-AA3F-1BB328FF0E85}"/>
              </a:ext>
            </a:extLst>
          </p:cNvPr>
          <p:cNvSpPr>
            <a:spLocks noGrp="1"/>
          </p:cNvSpPr>
          <p:nvPr>
            <p:ph idx="1"/>
          </p:nvPr>
        </p:nvSpPr>
        <p:spPr>
          <a:xfrm>
            <a:off x="838200" y="1790455"/>
            <a:ext cx="10515600" cy="4351338"/>
          </a:xfrm>
        </p:spPr>
        <p:txBody>
          <a:bodyPr>
            <a:normAutofit fontScale="92500" lnSpcReduction="20000"/>
          </a:bodyPr>
          <a:lstStyle/>
          <a:p>
            <a:pPr algn="just"/>
            <a:r>
              <a:rPr lang="cs-CZ" dirty="0"/>
              <a:t>Právní povaha organizačních složek obcí vyplývá ze zákona o rozpočtových pravidlech územních rozpočtů.</a:t>
            </a:r>
          </a:p>
          <a:p>
            <a:pPr algn="just"/>
            <a:r>
              <a:rPr lang="cs-CZ" dirty="0"/>
              <a:t>jedná se o </a:t>
            </a:r>
            <a:r>
              <a:rPr lang="cs-CZ" b="1" u="sng" dirty="0"/>
              <a:t>„</a:t>
            </a:r>
            <a:r>
              <a:rPr lang="cs-CZ" b="1" i="1" u="sng" dirty="0"/>
              <a:t>zařízení bez právní subjektivity</a:t>
            </a:r>
            <a:r>
              <a:rPr lang="cs-CZ" b="1" u="sng" dirty="0"/>
              <a:t>“. </a:t>
            </a:r>
            <a:r>
              <a:rPr lang="cs-CZ" dirty="0"/>
              <a:t>Organizační složka obce tedy není </a:t>
            </a:r>
            <a:r>
              <a:rPr lang="cs-CZ" b="1" dirty="0"/>
              <a:t>subjektem práva v právním slova smyslu</a:t>
            </a:r>
            <a:r>
              <a:rPr lang="cs-CZ" dirty="0"/>
              <a:t>, není to právnická osoba ve smyslu § 20 a § 118 občanského zákoníku.</a:t>
            </a:r>
          </a:p>
          <a:p>
            <a:pPr algn="just"/>
            <a:r>
              <a:rPr lang="cs-CZ" dirty="0"/>
              <a:t>Z důvodu absence právní subjektivity tak nemůže vlastním jménem vstupovat do </a:t>
            </a:r>
            <a:r>
              <a:rPr lang="cs-CZ" dirty="0" err="1"/>
              <a:t>pr</a:t>
            </a:r>
            <a:r>
              <a:rPr lang="cs-CZ" dirty="0"/>
              <a:t>. Vztahů, ale činí tak zásadně jménem obce.</a:t>
            </a:r>
          </a:p>
          <a:p>
            <a:pPr algn="just"/>
            <a:r>
              <a:rPr lang="cs-CZ" dirty="0"/>
              <a:t>Není účetní jednotkou, hospodaří s majetkem zřizovatele, rozpočet organizační složky, jehož součástí jsou příjmy a výdaje, je obsažen v rozpočtu územně samosprávného celku.</a:t>
            </a:r>
          </a:p>
          <a:p>
            <a:pPr algn="just"/>
            <a:r>
              <a:rPr lang="cs-CZ" dirty="0"/>
              <a:t>Zaměstnanci zařazení do </a:t>
            </a:r>
            <a:r>
              <a:rPr lang="cs-CZ" dirty="0" err="1"/>
              <a:t>org</a:t>
            </a:r>
            <a:r>
              <a:rPr lang="cs-CZ" dirty="0"/>
              <a:t>. Složky jsou zaměstnanci obce</a:t>
            </a:r>
          </a:p>
          <a:p>
            <a:pPr algn="just"/>
            <a:r>
              <a:rPr lang="cs-CZ" dirty="0"/>
              <a:t>Všechny tyto aspekty je nutné zvažovat před založením, tj. zda tento model vyhovuje sledovanému účelu.</a:t>
            </a:r>
          </a:p>
          <a:p>
            <a:pPr algn="just"/>
            <a:endParaRPr lang="cs-CZ" dirty="0"/>
          </a:p>
        </p:txBody>
      </p:sp>
    </p:spTree>
    <p:extLst>
      <p:ext uri="{BB962C8B-B14F-4D97-AF65-F5344CB8AC3E}">
        <p14:creationId xmlns:p14="http://schemas.microsoft.com/office/powerpoint/2010/main" val="1915471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B26142A-8EC5-45E8-8E72-B89F456F72C6}"/>
              </a:ext>
            </a:extLst>
          </p:cNvPr>
          <p:cNvSpPr>
            <a:spLocks noGrp="1"/>
          </p:cNvSpPr>
          <p:nvPr>
            <p:ph type="title"/>
          </p:nvPr>
        </p:nvSpPr>
        <p:spPr/>
        <p:txBody>
          <a:bodyPr>
            <a:normAutofit/>
          </a:bodyPr>
          <a:lstStyle/>
          <a:p>
            <a:pPr algn="ctr"/>
            <a:r>
              <a:rPr lang="cs-CZ" b="1" dirty="0">
                <a:solidFill>
                  <a:srgbClr val="0392C8"/>
                </a:solidFill>
              </a:rPr>
              <a:t>Vznik (zřízení) organizační složky</a:t>
            </a:r>
          </a:p>
        </p:txBody>
      </p:sp>
      <p:sp>
        <p:nvSpPr>
          <p:cNvPr id="3" name="Zástupný symbol pro obsah 2">
            <a:extLst>
              <a:ext uri="{FF2B5EF4-FFF2-40B4-BE49-F238E27FC236}">
                <a16:creationId xmlns:a16="http://schemas.microsoft.com/office/drawing/2014/main" id="{0CB5A92A-5131-418F-93F5-2978E6BC0FB6}"/>
              </a:ext>
            </a:extLst>
          </p:cNvPr>
          <p:cNvSpPr>
            <a:spLocks noGrp="1"/>
          </p:cNvSpPr>
          <p:nvPr>
            <p:ph idx="1"/>
          </p:nvPr>
        </p:nvSpPr>
        <p:spPr>
          <a:xfrm>
            <a:off x="838200" y="1825625"/>
            <a:ext cx="10515600" cy="4667250"/>
          </a:xfrm>
        </p:spPr>
        <p:txBody>
          <a:bodyPr>
            <a:normAutofit fontScale="92500" lnSpcReduction="20000"/>
          </a:bodyPr>
          <a:lstStyle/>
          <a:p>
            <a:pPr algn="just"/>
            <a:r>
              <a:rPr lang="cs-CZ" dirty="0"/>
              <a:t>O vzniku rozhoduje zastupitelstvo (schvaluje též zřizovací listinu, obvykle bude spadat v jeden okamžik)</a:t>
            </a:r>
          </a:p>
          <a:p>
            <a:pPr algn="just"/>
            <a:r>
              <a:rPr lang="cs-CZ" dirty="0"/>
              <a:t>Obec vydá zřizovací listinu.</a:t>
            </a:r>
          </a:p>
          <a:p>
            <a:pPr algn="just"/>
            <a:r>
              <a:rPr lang="cs-CZ" dirty="0"/>
              <a:t>Obec organizační složku obce „zřizuje“ a její zřizovací listinu „schvaluje“.</a:t>
            </a:r>
          </a:p>
          <a:p>
            <a:pPr algn="just"/>
            <a:r>
              <a:rPr lang="cs-CZ" dirty="0"/>
              <a:t>Ustanovení věty třetí § 24 odst. 1 zákona o rozpočtových pravidlech dává jakýsi „</a:t>
            </a:r>
            <a:r>
              <a:rPr lang="cs-CZ" i="1" dirty="0"/>
              <a:t>návod</a:t>
            </a:r>
            <a:r>
              <a:rPr lang="cs-CZ" dirty="0"/>
              <a:t>“ pro obec, </a:t>
            </a:r>
            <a:r>
              <a:rPr lang="cs-CZ" b="1" dirty="0"/>
              <a:t>v jaké situaci by měla zvolit formu svého hospodaření v podobě zřízení organizační složky obce. </a:t>
            </a:r>
            <a:r>
              <a:rPr lang="cs-CZ" dirty="0"/>
              <a:t>Konkrétně zákon uvádí, že tuto formu svého hospodaření volí obec pro takové činnosti, které:</a:t>
            </a:r>
          </a:p>
          <a:p>
            <a:pPr algn="just"/>
            <a:r>
              <a:rPr lang="cs-CZ" sz="2600" dirty="0"/>
              <a:t>nevyžadují velký počet zaměstnanců,</a:t>
            </a:r>
          </a:p>
          <a:p>
            <a:pPr algn="just"/>
            <a:r>
              <a:rPr lang="cs-CZ" sz="2600" dirty="0"/>
              <a:t>nepotřebují složité a rozsáhlé strojní nebo jiné technické vybavení,</a:t>
            </a:r>
          </a:p>
          <a:p>
            <a:pPr algn="just"/>
            <a:r>
              <a:rPr lang="cs-CZ" sz="2600" dirty="0"/>
              <a:t>nejsou vnitřně odvětvově či jinak organizačně členěné,</a:t>
            </a:r>
          </a:p>
          <a:p>
            <a:pPr algn="just"/>
            <a:r>
              <a:rPr lang="cs-CZ" sz="2600" dirty="0"/>
              <a:t>nevstupují do složitých ekonomických nebo právních vztahů.</a:t>
            </a:r>
          </a:p>
          <a:p>
            <a:endParaRPr lang="cs-CZ" dirty="0"/>
          </a:p>
        </p:txBody>
      </p:sp>
    </p:spTree>
    <p:extLst>
      <p:ext uri="{BB962C8B-B14F-4D97-AF65-F5344CB8AC3E}">
        <p14:creationId xmlns:p14="http://schemas.microsoft.com/office/powerpoint/2010/main" val="3063606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BC2E680-9178-4A3C-AF89-52CFAD2B9D49}"/>
              </a:ext>
            </a:extLst>
          </p:cNvPr>
          <p:cNvSpPr>
            <a:spLocks noGrp="1"/>
          </p:cNvSpPr>
          <p:nvPr>
            <p:ph type="title"/>
          </p:nvPr>
        </p:nvSpPr>
        <p:spPr/>
        <p:txBody>
          <a:bodyPr>
            <a:normAutofit fontScale="90000"/>
          </a:bodyPr>
          <a:lstStyle/>
          <a:p>
            <a:pPr algn="ctr"/>
            <a:br>
              <a:rPr lang="cs-CZ" b="1" dirty="0">
                <a:solidFill>
                  <a:srgbClr val="0392C8"/>
                </a:solidFill>
              </a:rPr>
            </a:br>
            <a:r>
              <a:rPr lang="cs-CZ" b="1" dirty="0">
                <a:solidFill>
                  <a:srgbClr val="0392C8"/>
                </a:solidFill>
              </a:rPr>
              <a:t>Zřizovací listina organizačních složek</a:t>
            </a:r>
            <a:br>
              <a:rPr lang="cs-CZ" dirty="0"/>
            </a:br>
            <a:endParaRPr lang="cs-CZ" dirty="0"/>
          </a:p>
        </p:txBody>
      </p:sp>
      <p:sp>
        <p:nvSpPr>
          <p:cNvPr id="3" name="Zástupný symbol pro obsah 2">
            <a:extLst>
              <a:ext uri="{FF2B5EF4-FFF2-40B4-BE49-F238E27FC236}">
                <a16:creationId xmlns:a16="http://schemas.microsoft.com/office/drawing/2014/main" id="{C9695A85-6F05-454E-B2E3-F8D8AC3F0843}"/>
              </a:ext>
            </a:extLst>
          </p:cNvPr>
          <p:cNvSpPr>
            <a:spLocks noGrp="1"/>
          </p:cNvSpPr>
          <p:nvPr>
            <p:ph idx="1"/>
          </p:nvPr>
        </p:nvSpPr>
        <p:spPr/>
        <p:txBody>
          <a:bodyPr>
            <a:normAutofit fontScale="55000" lnSpcReduction="20000"/>
          </a:bodyPr>
          <a:lstStyle/>
          <a:p>
            <a:r>
              <a:rPr lang="cs-CZ" sz="3600" dirty="0"/>
              <a:t>Podle § 26 je povinností obce jakožto zřizovatele vydat o vzniku organizační složky obce </a:t>
            </a:r>
            <a:r>
              <a:rPr lang="cs-CZ" sz="3600" b="1" dirty="0"/>
              <a:t>zřizovací listinu, která musí obsahovat:</a:t>
            </a:r>
            <a:endParaRPr lang="cs-CZ" sz="3600" dirty="0"/>
          </a:p>
          <a:p>
            <a:pPr algn="just"/>
            <a:r>
              <a:rPr lang="cs-CZ" sz="2500" dirty="0"/>
              <a:t>úplný název zřizovatele (i zařazení obce do okresu),</a:t>
            </a:r>
          </a:p>
          <a:p>
            <a:pPr algn="just"/>
            <a:r>
              <a:rPr lang="cs-CZ" sz="2500" dirty="0"/>
              <a:t>název a sídlo organizační složky; název musí vylučovat možnost záměny s názvy jiných organizačních složek,</a:t>
            </a:r>
          </a:p>
          <a:p>
            <a:pPr algn="just"/>
            <a:r>
              <a:rPr lang="cs-CZ" sz="2500" dirty="0"/>
              <a:t>vymezení účelu a tomu odpovídajícího předmětu činnosti,</a:t>
            </a:r>
          </a:p>
          <a:p>
            <a:pPr algn="just"/>
            <a:r>
              <a:rPr lang="cs-CZ" sz="2500" dirty="0"/>
              <a:t>označení osob oprávněných jednat za organizační složku,</a:t>
            </a:r>
          </a:p>
          <a:p>
            <a:pPr algn="just"/>
            <a:r>
              <a:rPr lang="cs-CZ" sz="2500" dirty="0"/>
              <a:t>vymezení majetku ve vlastnictví zřizovatele, pokud se organizační složce předává do správy k jejímu vlastnímu hospodářskému využití,</a:t>
            </a:r>
          </a:p>
          <a:p>
            <a:pPr algn="just"/>
            <a:r>
              <a:rPr lang="cs-CZ" sz="2500" dirty="0"/>
              <a:t>vymezení takových majetkových práv, které organizační složce umožní, aby majetek svěřený podle písmena e) mohla řádně využívat pro účely, pro něž byla zřízena, a v rámci vymezené pravomoci o něj pečovat,</a:t>
            </a:r>
          </a:p>
          <a:p>
            <a:pPr algn="just"/>
            <a:r>
              <a:rPr lang="cs-CZ" sz="2500" dirty="0"/>
              <a:t>okruh příjmů a výdajů rozpočtu zřizovatele souvisejících s její činností, které zřizovatel svěřuje do její působnosti, a způsob jejich použití, a to na rozdíl od zbývajících příjmů a výdajů organizační složky, které zřizovatel o jejím hospodaření sleduje podle rozpočtové skladby a zabezpečuje je ve svém rozpočtu,</a:t>
            </a:r>
          </a:p>
          <a:p>
            <a:pPr algn="just"/>
            <a:r>
              <a:rPr lang="cs-CZ" sz="2500" dirty="0"/>
              <a:t>způsob vedení odděleného účetnictví o příjmech a výdajích organizační složky svěřených jí do její působnosti podle písmena g), včetně případného zřízení a využívání samostatného bankovního účtu, a způsob vyúčtování prostředků sledovaných na tomto účtu a popř. také způsob stanovení a vyúčtování zúčtovatelných záloh poskytovaných na její provozní výdaje,</a:t>
            </a:r>
          </a:p>
          <a:p>
            <a:pPr algn="just"/>
            <a:r>
              <a:rPr lang="cs-CZ" sz="2500" dirty="0"/>
              <a:t>vymezení doby, na kterou je organizační složka zřízena.</a:t>
            </a:r>
          </a:p>
          <a:p>
            <a:endParaRPr lang="cs-CZ" dirty="0"/>
          </a:p>
        </p:txBody>
      </p:sp>
    </p:spTree>
    <p:extLst>
      <p:ext uri="{BB962C8B-B14F-4D97-AF65-F5344CB8AC3E}">
        <p14:creationId xmlns:p14="http://schemas.microsoft.com/office/powerpoint/2010/main" val="11702851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8FE460D-4571-4D20-A531-5BF4438083E1}"/>
              </a:ext>
            </a:extLst>
          </p:cNvPr>
          <p:cNvSpPr>
            <a:spLocks noGrp="1"/>
          </p:cNvSpPr>
          <p:nvPr>
            <p:ph type="title"/>
          </p:nvPr>
        </p:nvSpPr>
        <p:spPr/>
        <p:txBody>
          <a:bodyPr/>
          <a:lstStyle/>
          <a:p>
            <a:pPr algn="ctr"/>
            <a:r>
              <a:rPr lang="cs-CZ" b="1" dirty="0">
                <a:solidFill>
                  <a:srgbClr val="0392C8"/>
                </a:solidFill>
              </a:rPr>
              <a:t>Vedoucí organizační složky</a:t>
            </a:r>
          </a:p>
        </p:txBody>
      </p:sp>
      <p:sp>
        <p:nvSpPr>
          <p:cNvPr id="3" name="Zástupný symbol pro obsah 2">
            <a:extLst>
              <a:ext uri="{FF2B5EF4-FFF2-40B4-BE49-F238E27FC236}">
                <a16:creationId xmlns:a16="http://schemas.microsoft.com/office/drawing/2014/main" id="{82796425-58FC-458B-A8B5-2C39285F91AB}"/>
              </a:ext>
            </a:extLst>
          </p:cNvPr>
          <p:cNvSpPr>
            <a:spLocks noGrp="1"/>
          </p:cNvSpPr>
          <p:nvPr>
            <p:ph idx="1"/>
          </p:nvPr>
        </p:nvSpPr>
        <p:spPr/>
        <p:txBody>
          <a:bodyPr/>
          <a:lstStyle/>
          <a:p>
            <a:pPr algn="just"/>
            <a:r>
              <a:rPr lang="cs-CZ" dirty="0"/>
              <a:t>Po zřízení organizační složky obce a schválení její zřizovací listiny by měla obec jakožto zřizovatel jmenovat vedoucího organizační složky obce a zároveň vymezit jeho práva a povinnosti (§ 24 odst. 3 zákona o rozpočtových pravidlech).</a:t>
            </a:r>
          </a:p>
        </p:txBody>
      </p:sp>
    </p:spTree>
    <p:extLst>
      <p:ext uri="{BB962C8B-B14F-4D97-AF65-F5344CB8AC3E}">
        <p14:creationId xmlns:p14="http://schemas.microsoft.com/office/powerpoint/2010/main" val="13618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44833252-44CA-42D7-A195-E9B9D35C94FF}"/>
              </a:ext>
            </a:extLst>
          </p:cNvPr>
          <p:cNvSpPr>
            <a:spLocks noGrp="1"/>
          </p:cNvSpPr>
          <p:nvPr>
            <p:ph idx="4294967295"/>
          </p:nvPr>
        </p:nvSpPr>
        <p:spPr>
          <a:xfrm>
            <a:off x="762000" y="609600"/>
            <a:ext cx="10972799" cy="5555640"/>
          </a:xfrm>
        </p:spPr>
        <p:txBody>
          <a:bodyPr>
            <a:normAutofit lnSpcReduction="10000"/>
          </a:bodyPr>
          <a:lstStyle/>
          <a:p>
            <a:pPr algn="just"/>
            <a:r>
              <a:rPr lang="cs-CZ" dirty="0"/>
              <a:t>Obec má ve svém rozpočtu obsaženy veškeré příjmy a výdaje svých organizačních složek. </a:t>
            </a:r>
            <a:r>
              <a:rPr lang="cs-CZ" b="1" dirty="0"/>
              <a:t>Rozpočet organizační složky obce je součástí rozpočtu jejího zřizovatele (obce).</a:t>
            </a:r>
            <a:r>
              <a:rPr lang="cs-CZ" dirty="0"/>
              <a:t> Organizační složka obce je povinna dbát, aby dosahovala příjmů stanovených rozpočtem a plnila určené úkoly nejhospodárnějším způsobem.</a:t>
            </a:r>
          </a:p>
          <a:p>
            <a:pPr algn="just"/>
            <a:r>
              <a:rPr lang="cs-CZ" dirty="0"/>
              <a:t>Obec dává oprávnění k dispozicím s rozpočtem organizační složky obce obecnímu úřadu nebo odpovědnému vedoucímu organizační složky obce.</a:t>
            </a:r>
          </a:p>
          <a:p>
            <a:pPr algn="just"/>
            <a:r>
              <a:rPr lang="cs-CZ" dirty="0"/>
              <a:t>Na organizační složku obce přenáší zřizovatel (obec) oprávnění </a:t>
            </a:r>
            <a:r>
              <a:rPr lang="cs-CZ" b="1" dirty="0"/>
              <a:t>disponovat jen s takovými peněžními prostředky, které souvisejí s její běžnou, pravidelnou činností,</a:t>
            </a:r>
            <a:r>
              <a:rPr lang="cs-CZ" dirty="0"/>
              <a:t> již je nutné zabezpečovat operativně. Tyto peněžní prostředky poskytuje obec organizační složce obce formou provozní zálohy v hotovosti nebo zřízením běžného účtu u banky.</a:t>
            </a:r>
          </a:p>
          <a:p>
            <a:pPr marL="0" indent="0">
              <a:buNone/>
            </a:pPr>
            <a:endParaRPr lang="cs-CZ" dirty="0"/>
          </a:p>
        </p:txBody>
      </p:sp>
    </p:spTree>
    <p:extLst>
      <p:ext uri="{BB962C8B-B14F-4D97-AF65-F5344CB8AC3E}">
        <p14:creationId xmlns:p14="http://schemas.microsoft.com/office/powerpoint/2010/main" val="10272549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28B4C6FC-8F4A-4D94-A703-559327E97FD8}"/>
              </a:ext>
            </a:extLst>
          </p:cNvPr>
          <p:cNvSpPr>
            <a:spLocks noGrp="1"/>
          </p:cNvSpPr>
          <p:nvPr>
            <p:ph idx="4294967295"/>
          </p:nvPr>
        </p:nvSpPr>
        <p:spPr>
          <a:xfrm>
            <a:off x="0" y="914400"/>
            <a:ext cx="11875477" cy="5262563"/>
          </a:xfrm>
        </p:spPr>
        <p:txBody>
          <a:bodyPr>
            <a:normAutofit fontScale="92500" lnSpcReduction="10000"/>
          </a:bodyPr>
          <a:lstStyle/>
          <a:p>
            <a:pPr algn="just"/>
            <a:r>
              <a:rPr lang="cs-CZ" b="1" dirty="0"/>
              <a:t>Organizační složka obce je povinna vyúčtovat provozní zálohu</a:t>
            </a:r>
            <a:r>
              <a:rPr lang="cs-CZ" dirty="0"/>
              <a:t> po ukončení období, na něž byla poskytnuta, nejpozději však do 31. prosince rozpočtového roku (nevyčerpanou zálohu je organizační složka povinna vrátit obci ve stanoveném termínu, nejpozději před koncem roku).</a:t>
            </a:r>
          </a:p>
          <a:p>
            <a:pPr algn="just"/>
            <a:r>
              <a:rPr lang="cs-CZ" dirty="0"/>
              <a:t>Obec může pověřit svou organizační složku vybíráním některých rozpočtových příjmů z její činnosti. Organizační složka tyto příjmy vybírá buď v hotovosti, anebo pomocí svého běžného účtu. Z vybraných příjmů nesmí organizační složka obce hradit výdaje.</a:t>
            </a:r>
          </a:p>
          <a:p>
            <a:pPr algn="just"/>
            <a:r>
              <a:rPr lang="cs-CZ" dirty="0"/>
              <a:t>Rozpočtové příjmy je organizační složka obce povinna odvést na účet své obce nejpozději koncem každého měsíce.</a:t>
            </a:r>
          </a:p>
          <a:p>
            <a:pPr algn="just"/>
            <a:r>
              <a:rPr lang="cs-CZ" b="1" dirty="0"/>
              <a:t>Peněžní průběh svého hospodaření vede organizační složka obce v peněžním deníku </a:t>
            </a:r>
            <a:r>
              <a:rPr lang="cs-CZ" dirty="0"/>
              <a:t>v plném členění podle rozpočtové skladby (viz vyhláška č. 323/2002 Sb., o rozpočtové skladbě, ve znění pozdějších předpisů). Údaje z peněžního deníku se převádějí do rozpočtu příjmů a výdajů obce, a to v jím stanoveném termínu, nejméně však měsíčně a nejpozději před koncem roku.</a:t>
            </a:r>
          </a:p>
          <a:p>
            <a:endParaRPr lang="cs-CZ" dirty="0"/>
          </a:p>
        </p:txBody>
      </p:sp>
    </p:spTree>
    <p:extLst>
      <p:ext uri="{BB962C8B-B14F-4D97-AF65-F5344CB8AC3E}">
        <p14:creationId xmlns:p14="http://schemas.microsoft.com/office/powerpoint/2010/main" val="12702614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B5675B6-4A6A-4C2D-893F-2EAADBE27E2B}"/>
              </a:ext>
            </a:extLst>
          </p:cNvPr>
          <p:cNvSpPr>
            <a:spLocks noGrp="1"/>
          </p:cNvSpPr>
          <p:nvPr>
            <p:ph type="title"/>
          </p:nvPr>
        </p:nvSpPr>
        <p:spPr/>
        <p:txBody>
          <a:bodyPr/>
          <a:lstStyle/>
          <a:p>
            <a:pPr algn="ctr"/>
            <a:r>
              <a:rPr lang="cs-CZ" b="1" dirty="0">
                <a:solidFill>
                  <a:srgbClr val="0392C8"/>
                </a:solidFill>
              </a:rPr>
              <a:t>Vedoucí organizační složky a jeho role v rámci hospodaření</a:t>
            </a:r>
          </a:p>
        </p:txBody>
      </p:sp>
      <p:sp>
        <p:nvSpPr>
          <p:cNvPr id="3" name="Zástupný symbol pro obsah 2">
            <a:extLst>
              <a:ext uri="{FF2B5EF4-FFF2-40B4-BE49-F238E27FC236}">
                <a16:creationId xmlns:a16="http://schemas.microsoft.com/office/drawing/2014/main" id="{6C9E9B37-E38F-4D3F-A65A-8DBB5E7B1501}"/>
              </a:ext>
            </a:extLst>
          </p:cNvPr>
          <p:cNvSpPr>
            <a:spLocks noGrp="1"/>
          </p:cNvSpPr>
          <p:nvPr>
            <p:ph idx="1"/>
          </p:nvPr>
        </p:nvSpPr>
        <p:spPr/>
        <p:txBody>
          <a:bodyPr/>
          <a:lstStyle/>
          <a:p>
            <a:pPr algn="just"/>
            <a:r>
              <a:rPr lang="cs-CZ" dirty="0"/>
              <a:t>Pokud zřizovatel přenesl na organizační složku obce oprávnění disponovat s peněžními prostředky, vedoucí této organizační složky odpovídá za hospodaření, vedení pokladní služby a úplnost podkladů pro účetní záznamy zřizovatele.</a:t>
            </a:r>
          </a:p>
        </p:txBody>
      </p:sp>
    </p:spTree>
    <p:extLst>
      <p:ext uri="{BB962C8B-B14F-4D97-AF65-F5344CB8AC3E}">
        <p14:creationId xmlns:p14="http://schemas.microsoft.com/office/powerpoint/2010/main" val="40058702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476AB2E-EDB3-44F8-8022-7267F18E2F4C}"/>
              </a:ext>
            </a:extLst>
          </p:cNvPr>
          <p:cNvSpPr>
            <a:spLocks noGrp="1"/>
          </p:cNvSpPr>
          <p:nvPr>
            <p:ph type="ctrTitle" idx="4294967295"/>
          </p:nvPr>
        </p:nvSpPr>
        <p:spPr>
          <a:xfrm>
            <a:off x="785446" y="1113692"/>
            <a:ext cx="10163908" cy="2919046"/>
          </a:xfrm>
        </p:spPr>
        <p:txBody>
          <a:bodyPr>
            <a:normAutofit/>
          </a:bodyPr>
          <a:lstStyle/>
          <a:p>
            <a:pPr algn="ctr"/>
            <a:r>
              <a:rPr lang="cs-CZ" b="1" dirty="0">
                <a:solidFill>
                  <a:srgbClr val="0392C8"/>
                </a:solidFill>
              </a:rPr>
              <a:t>Příspěvková organizace</a:t>
            </a:r>
          </a:p>
        </p:txBody>
      </p:sp>
    </p:spTree>
    <p:extLst>
      <p:ext uri="{BB962C8B-B14F-4D97-AF65-F5344CB8AC3E}">
        <p14:creationId xmlns:p14="http://schemas.microsoft.com/office/powerpoint/2010/main" val="7818859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FB131AE-56C1-440F-8AC5-14D0D7AC7843}"/>
              </a:ext>
            </a:extLst>
          </p:cNvPr>
          <p:cNvSpPr>
            <a:spLocks noGrp="1"/>
          </p:cNvSpPr>
          <p:nvPr>
            <p:ph type="title"/>
          </p:nvPr>
        </p:nvSpPr>
        <p:spPr/>
        <p:txBody>
          <a:bodyPr>
            <a:normAutofit fontScale="90000"/>
          </a:bodyPr>
          <a:lstStyle/>
          <a:p>
            <a:pPr algn="ctr"/>
            <a:br>
              <a:rPr lang="cs-CZ" b="1" dirty="0">
                <a:solidFill>
                  <a:srgbClr val="0392C8"/>
                </a:solidFill>
              </a:rPr>
            </a:br>
            <a:r>
              <a:rPr lang="cs-CZ" b="1" dirty="0">
                <a:solidFill>
                  <a:srgbClr val="0392C8"/>
                </a:solidFill>
              </a:rPr>
              <a:t>Právní povaha příspěvkových organizací</a:t>
            </a:r>
            <a:br>
              <a:rPr lang="cs-CZ" b="1" dirty="0"/>
            </a:br>
            <a:endParaRPr lang="cs-CZ" dirty="0"/>
          </a:p>
        </p:txBody>
      </p:sp>
      <p:sp>
        <p:nvSpPr>
          <p:cNvPr id="3" name="Zástupný symbol pro obsah 2">
            <a:extLst>
              <a:ext uri="{FF2B5EF4-FFF2-40B4-BE49-F238E27FC236}">
                <a16:creationId xmlns:a16="http://schemas.microsoft.com/office/drawing/2014/main" id="{E63C29E0-2AA2-45FB-BBB1-5B2F0DF6EF47}"/>
              </a:ext>
            </a:extLst>
          </p:cNvPr>
          <p:cNvSpPr>
            <a:spLocks noGrp="1"/>
          </p:cNvSpPr>
          <p:nvPr>
            <p:ph idx="1"/>
          </p:nvPr>
        </p:nvSpPr>
        <p:spPr/>
        <p:txBody>
          <a:bodyPr>
            <a:normAutofit fontScale="92500" lnSpcReduction="10000"/>
          </a:bodyPr>
          <a:lstStyle/>
          <a:p>
            <a:pPr algn="just"/>
            <a:r>
              <a:rPr lang="cs-CZ" dirty="0"/>
              <a:t>právnickou osobou zřizovanou obcí se rozumí i příspěvková organizace. Příspěvková organizace obce je (na rozdíl od organizační složky obce) subjektem práva v právním slova smyslu; jedná se o právnickou osobu ve smyslu § 20 a § 118 občanského zákoníku. </a:t>
            </a:r>
          </a:p>
          <a:p>
            <a:pPr algn="just"/>
            <a:r>
              <a:rPr lang="cs-CZ" dirty="0"/>
              <a:t>Účel založení příspěvkových organizací je stejný jako u organizačních složek, ale zakládají se v případech, kdy je vhodnější pro plnění úkolů založit právnickou osobu s právní subjektivitou, kterou </a:t>
            </a:r>
            <a:r>
              <a:rPr lang="cs-CZ" dirty="0" err="1"/>
              <a:t>org</a:t>
            </a:r>
            <a:r>
              <a:rPr lang="cs-CZ" dirty="0"/>
              <a:t>. Složka nemá. </a:t>
            </a:r>
          </a:p>
          <a:p>
            <a:pPr algn="just"/>
            <a:r>
              <a:rPr lang="cs-CZ" dirty="0"/>
              <a:t>Příspěvková organizace </a:t>
            </a:r>
            <a:r>
              <a:rPr lang="cs-CZ" b="1" u="sng" dirty="0"/>
              <a:t>zpravidla</a:t>
            </a:r>
            <a:r>
              <a:rPr lang="cs-CZ" dirty="0"/>
              <a:t> netvoří vlastní zisk</a:t>
            </a:r>
          </a:p>
          <a:p>
            <a:pPr algn="just"/>
            <a:r>
              <a:rPr lang="cs-CZ" dirty="0"/>
              <a:t>Za účelem zejména efektivnějšího hospodářského využívání majetku obce či k zabezpečení veřejně prospěšných činností mohou obce zřizovat příspěvkové organizace obce, které mají postavení právnických osob. </a:t>
            </a:r>
          </a:p>
          <a:p>
            <a:pPr algn="just"/>
            <a:endParaRPr lang="cs-CZ" dirty="0"/>
          </a:p>
        </p:txBody>
      </p:sp>
    </p:spTree>
    <p:extLst>
      <p:ext uri="{BB962C8B-B14F-4D97-AF65-F5344CB8AC3E}">
        <p14:creationId xmlns:p14="http://schemas.microsoft.com/office/powerpoint/2010/main" val="26802384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9915A17-D1ED-4898-9D3E-CE0C2089FB03}"/>
              </a:ext>
            </a:extLst>
          </p:cNvPr>
          <p:cNvSpPr>
            <a:spLocks noGrp="1"/>
          </p:cNvSpPr>
          <p:nvPr>
            <p:ph type="title"/>
          </p:nvPr>
        </p:nvSpPr>
        <p:spPr/>
        <p:txBody>
          <a:bodyPr/>
          <a:lstStyle/>
          <a:p>
            <a:pPr algn="ctr"/>
            <a:r>
              <a:rPr lang="cs-CZ" b="1" dirty="0">
                <a:solidFill>
                  <a:srgbClr val="0392C8"/>
                </a:solidFill>
              </a:rPr>
              <a:t>Zřizování příspěvkové organizace</a:t>
            </a:r>
          </a:p>
        </p:txBody>
      </p:sp>
      <p:sp>
        <p:nvSpPr>
          <p:cNvPr id="3" name="Zástupný symbol pro obsah 2">
            <a:extLst>
              <a:ext uri="{FF2B5EF4-FFF2-40B4-BE49-F238E27FC236}">
                <a16:creationId xmlns:a16="http://schemas.microsoft.com/office/drawing/2014/main" id="{B8A4C8DF-A78D-4642-A463-E815CD074B02}"/>
              </a:ext>
            </a:extLst>
          </p:cNvPr>
          <p:cNvSpPr>
            <a:spLocks noGrp="1"/>
          </p:cNvSpPr>
          <p:nvPr>
            <p:ph idx="1"/>
          </p:nvPr>
        </p:nvSpPr>
        <p:spPr>
          <a:xfrm>
            <a:off x="990600" y="1849071"/>
            <a:ext cx="10515600" cy="4351338"/>
          </a:xfrm>
        </p:spPr>
        <p:txBody>
          <a:bodyPr>
            <a:normAutofit fontScale="32500" lnSpcReduction="20000"/>
          </a:bodyPr>
          <a:lstStyle/>
          <a:p>
            <a:pPr algn="just"/>
            <a:r>
              <a:rPr lang="cs-CZ" sz="5000" dirty="0"/>
              <a:t>O založení rozhoduje zastupitelstvo, které též schvaluje zřizovací listinu § 82/2 d) OZ</a:t>
            </a:r>
          </a:p>
          <a:p>
            <a:pPr algn="just"/>
            <a:r>
              <a:rPr lang="cs-CZ" sz="5000" dirty="0"/>
              <a:t>Zapisuje se do OR – návrh podává zřizovatel</a:t>
            </a:r>
          </a:p>
          <a:p>
            <a:pPr algn="just"/>
            <a:r>
              <a:rPr lang="cs-CZ" sz="5000" b="1" dirty="0"/>
              <a:t>zřizovací listina,</a:t>
            </a:r>
            <a:r>
              <a:rPr lang="cs-CZ" sz="5000" dirty="0"/>
              <a:t> musí obsahovat (§27/2 zák. o </a:t>
            </a:r>
            <a:r>
              <a:rPr lang="cs-CZ" sz="5000" dirty="0" err="1"/>
              <a:t>rozpočt</a:t>
            </a:r>
            <a:r>
              <a:rPr lang="cs-CZ" sz="5000" dirty="0"/>
              <a:t>. Pravidlech):</a:t>
            </a:r>
          </a:p>
          <a:p>
            <a:pPr algn="just"/>
            <a:r>
              <a:rPr lang="cs-CZ" sz="4300" b="1" dirty="0"/>
              <a:t>úplný název</a:t>
            </a:r>
            <a:r>
              <a:rPr lang="cs-CZ" sz="4300" dirty="0"/>
              <a:t> zřizovatele (tj. obce, a to včetně zařazení obce do okresu),</a:t>
            </a:r>
          </a:p>
          <a:p>
            <a:pPr algn="just"/>
            <a:r>
              <a:rPr lang="cs-CZ" sz="4300" b="1" dirty="0"/>
              <a:t>název, sídlo příspěvkové organizace</a:t>
            </a:r>
            <a:r>
              <a:rPr lang="cs-CZ" sz="4300" dirty="0"/>
              <a:t> a identifikační číslo osoby poskytnuté správcem základního registru právnických osob, podnikajících fyzických osob a orgánů veřejné moci; název musí vylučovat možnost záměny s názvy jiných příspěvkových organizací,</a:t>
            </a:r>
          </a:p>
          <a:p>
            <a:pPr algn="just"/>
            <a:r>
              <a:rPr lang="cs-CZ" sz="4300" b="1" dirty="0"/>
              <a:t>vymezení hlavního účelu</a:t>
            </a:r>
            <a:r>
              <a:rPr lang="cs-CZ" sz="4300" dirty="0"/>
              <a:t> a tomu odpovídajícího předmětu činnosti,</a:t>
            </a:r>
          </a:p>
          <a:p>
            <a:pPr algn="just"/>
            <a:r>
              <a:rPr lang="cs-CZ" sz="4300" b="1" dirty="0"/>
              <a:t>označení statutárních orgánů</a:t>
            </a:r>
            <a:r>
              <a:rPr lang="cs-CZ" sz="4300" dirty="0"/>
              <a:t> a způsob, jakým vystupují jménem organizace,</a:t>
            </a:r>
          </a:p>
          <a:p>
            <a:pPr algn="just"/>
            <a:r>
              <a:rPr lang="cs-CZ" sz="4300" b="1" dirty="0"/>
              <a:t>vymezení majetku</a:t>
            </a:r>
            <a:r>
              <a:rPr lang="cs-CZ" sz="4300" dirty="0"/>
              <a:t> ve vlastnictví zřizovatele, který se příspěvkové organizaci předává k hospodaření (jde o tzv. „svěřený majetek“),</a:t>
            </a:r>
          </a:p>
          <a:p>
            <a:pPr algn="just"/>
            <a:r>
              <a:rPr lang="cs-CZ" sz="4300" b="1" dirty="0"/>
              <a:t>vymezení práv,</a:t>
            </a:r>
            <a:r>
              <a:rPr lang="cs-CZ" sz="4300" dirty="0"/>
              <a:t> která příspěvkové organizaci umožní, aby se svěřeným majetkem mohla plnit hlavní účel, k němuž byla zřízena; zejména se uvedou práva a povinnosti spojené s jeho plným efektivním a ekonomicky účelným využitím, s péčí o jeho ochranu, rozvoj a zvelebení, podmínky pro jeho případnou další investiční výstavbu, dále pravidla pro výrobu a prodej zboží, pokud jsou předmětem činnosti organizace, práva a povinnosti spojená s případným pronajímáním svěřeného majetku jiným subjektům a podobně,</a:t>
            </a:r>
          </a:p>
          <a:p>
            <a:pPr algn="just"/>
            <a:r>
              <a:rPr lang="cs-CZ" sz="4300" b="1" dirty="0"/>
              <a:t>okruhy doplňkové činnosti</a:t>
            </a:r>
            <a:r>
              <a:rPr lang="cs-CZ" sz="4300" dirty="0"/>
              <a:t> navazující na hlavní účel příspěvkové organizace, kterou jí zřizovatel povolí k tomu, aby mohla lépe využívat všechny své hospodářské možnosti a odbornost svých zaměstnanců; tato činnost nesmí narušovat plnění hlavního účelu organizace a sleduje se odděleně,</a:t>
            </a:r>
          </a:p>
          <a:p>
            <a:pPr algn="just"/>
            <a:r>
              <a:rPr lang="cs-CZ" sz="4300" b="1" dirty="0"/>
              <a:t>vymezení doby,</a:t>
            </a:r>
            <a:r>
              <a:rPr lang="cs-CZ" sz="4300" dirty="0"/>
              <a:t> na kterou je PO zřízena, může být i na dobu neurčitou.</a:t>
            </a:r>
          </a:p>
          <a:p>
            <a:endParaRPr lang="cs-CZ" dirty="0"/>
          </a:p>
        </p:txBody>
      </p:sp>
    </p:spTree>
    <p:extLst>
      <p:ext uri="{BB962C8B-B14F-4D97-AF65-F5344CB8AC3E}">
        <p14:creationId xmlns:p14="http://schemas.microsoft.com/office/powerpoint/2010/main" val="3355526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534BB02-2D7A-4DF0-9B6D-08DEBEFE1FEE}"/>
              </a:ext>
            </a:extLst>
          </p:cNvPr>
          <p:cNvSpPr>
            <a:spLocks noGrp="1"/>
          </p:cNvSpPr>
          <p:nvPr>
            <p:ph type="title"/>
          </p:nvPr>
        </p:nvSpPr>
        <p:spPr/>
        <p:txBody>
          <a:bodyPr/>
          <a:lstStyle/>
          <a:p>
            <a:pPr algn="ctr"/>
            <a:r>
              <a:rPr lang="cs-CZ" b="1" dirty="0">
                <a:solidFill>
                  <a:srgbClr val="0392C8"/>
                </a:solidFill>
              </a:rPr>
              <a:t>Hospodaření </a:t>
            </a:r>
            <a:endParaRPr lang="cs-CZ" dirty="0"/>
          </a:p>
        </p:txBody>
      </p:sp>
      <p:sp>
        <p:nvSpPr>
          <p:cNvPr id="3" name="Zástupný symbol pro obsah 2">
            <a:extLst>
              <a:ext uri="{FF2B5EF4-FFF2-40B4-BE49-F238E27FC236}">
                <a16:creationId xmlns:a16="http://schemas.microsoft.com/office/drawing/2014/main" id="{3DD5AE13-78C3-4976-961B-91BF12353E3C}"/>
              </a:ext>
            </a:extLst>
          </p:cNvPr>
          <p:cNvSpPr>
            <a:spLocks noGrp="1"/>
          </p:cNvSpPr>
          <p:nvPr>
            <p:ph idx="1"/>
          </p:nvPr>
        </p:nvSpPr>
        <p:spPr>
          <a:xfrm>
            <a:off x="838200" y="1825625"/>
            <a:ext cx="10515600" cy="4351338"/>
          </a:xfrm>
        </p:spPr>
        <p:txBody>
          <a:bodyPr>
            <a:normAutofit fontScale="77500" lnSpcReduction="20000"/>
          </a:bodyPr>
          <a:lstStyle/>
          <a:p>
            <a:pPr algn="just"/>
            <a:r>
              <a:rPr lang="cs-CZ" dirty="0"/>
              <a:t>Příspěvková organizace obce nemá svůj vlastní majetek, ale jen majetek předaný svým zřizovatelem (obcí) k hospodaření.</a:t>
            </a:r>
          </a:p>
          <a:p>
            <a:pPr algn="just"/>
            <a:r>
              <a:rPr lang="cs-CZ" dirty="0"/>
              <a:t>Do svého vlastnictví může příspěvková organizace obce nabýt pouze majetek potřebný k výkonu činnosti, pro kterou byla zřízena</a:t>
            </a:r>
            <a:r>
              <a:rPr lang="cs-CZ" b="1" dirty="0"/>
              <a:t>,</a:t>
            </a:r>
            <a:r>
              <a:rPr lang="cs-CZ" dirty="0"/>
              <a:t> a to</a:t>
            </a:r>
          </a:p>
          <a:p>
            <a:pPr algn="just"/>
            <a:r>
              <a:rPr lang="cs-CZ" sz="2300" dirty="0"/>
              <a:t>bezúplatným převodem od svého zřizovatele,</a:t>
            </a:r>
          </a:p>
          <a:p>
            <a:pPr algn="just"/>
            <a:r>
              <a:rPr lang="cs-CZ" sz="2300" dirty="0"/>
              <a:t>darem s předchozím písemným souhlasem zřizovatele,</a:t>
            </a:r>
          </a:p>
          <a:p>
            <a:pPr algn="just"/>
            <a:r>
              <a:rPr lang="cs-CZ" sz="2300" dirty="0"/>
              <a:t>děděním; bez předchozího písemného souhlasu zřizovatele je příspěvková organizace povinna dědictví odmítnout, nebo</a:t>
            </a:r>
          </a:p>
          <a:p>
            <a:pPr algn="just"/>
            <a:r>
              <a:rPr lang="cs-CZ" sz="2300" dirty="0"/>
              <a:t>jiným způsobem na základě rozhodnutí zřizovatele.</a:t>
            </a:r>
          </a:p>
          <a:p>
            <a:pPr algn="just"/>
            <a:r>
              <a:rPr lang="cs-CZ" dirty="0"/>
              <a:t>Pokud se stane majetek, který PO nabyla do svého vlastnictví bezúplatným převodem od svého zřizovatele, pro ni </a:t>
            </a:r>
            <a:r>
              <a:rPr lang="cs-CZ" b="1" dirty="0"/>
              <a:t>trvale nepotřebný,</a:t>
            </a:r>
            <a:r>
              <a:rPr lang="cs-CZ" dirty="0"/>
              <a:t> je její povinností nabídnout jej přednostně bezúplatně zřizovateli. Nepřijme-li zřizovatel nabídku, může PO </a:t>
            </a:r>
            <a:r>
              <a:rPr lang="cs-CZ" dirty="0" err="1"/>
              <a:t>po</a:t>
            </a:r>
            <a:r>
              <a:rPr lang="cs-CZ" dirty="0"/>
              <a:t> jeho předchozím písemném souhlasu majetek převést do vlastnictví jiné osoby za podmínek stanovených obcí (§ 27 odst. 8 zákona o rozpočtových pravidlech.).</a:t>
            </a:r>
          </a:p>
          <a:p>
            <a:endParaRPr lang="cs-CZ" dirty="0"/>
          </a:p>
          <a:p>
            <a:endParaRPr lang="cs-CZ" dirty="0"/>
          </a:p>
        </p:txBody>
      </p:sp>
    </p:spTree>
    <p:extLst>
      <p:ext uri="{BB962C8B-B14F-4D97-AF65-F5344CB8AC3E}">
        <p14:creationId xmlns:p14="http://schemas.microsoft.com/office/powerpoint/2010/main" val="712546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1DF0B67-56DC-4153-8DA0-72F24734B456}"/>
              </a:ext>
            </a:extLst>
          </p:cNvPr>
          <p:cNvSpPr>
            <a:spLocks noGrp="1"/>
          </p:cNvSpPr>
          <p:nvPr>
            <p:ph type="title"/>
          </p:nvPr>
        </p:nvSpPr>
        <p:spPr/>
        <p:txBody>
          <a:bodyPr/>
          <a:lstStyle/>
          <a:p>
            <a:pPr algn="ctr"/>
            <a:r>
              <a:rPr lang="cs-CZ" b="1" dirty="0">
                <a:solidFill>
                  <a:srgbClr val="0392C8"/>
                </a:solidFill>
              </a:rPr>
              <a:t>Hospodaření – zákon o rozpočtových pravidlech</a:t>
            </a:r>
          </a:p>
        </p:txBody>
      </p:sp>
      <p:sp>
        <p:nvSpPr>
          <p:cNvPr id="3" name="Zástupný symbol pro obsah 2">
            <a:extLst>
              <a:ext uri="{FF2B5EF4-FFF2-40B4-BE49-F238E27FC236}">
                <a16:creationId xmlns:a16="http://schemas.microsoft.com/office/drawing/2014/main" id="{A8F48515-1C98-4B8A-953A-843A1C005C28}"/>
              </a:ext>
            </a:extLst>
          </p:cNvPr>
          <p:cNvSpPr>
            <a:spLocks noGrp="1"/>
          </p:cNvSpPr>
          <p:nvPr>
            <p:ph idx="1"/>
          </p:nvPr>
        </p:nvSpPr>
        <p:spPr/>
        <p:txBody>
          <a:bodyPr>
            <a:normAutofit fontScale="62500" lnSpcReduction="20000"/>
          </a:bodyPr>
          <a:lstStyle/>
          <a:p>
            <a:r>
              <a:rPr lang="cs-CZ" b="1" dirty="0"/>
              <a:t>finanční hospodaření</a:t>
            </a:r>
            <a:r>
              <a:rPr lang="cs-CZ" dirty="0"/>
              <a:t> příspěvkových organizací (§ 28) sestavuje rozpočet a střednědobý výhled, schvaluje obec, Za porušení rozpočtové kázně uloží zřizovatel příspěvkové organizaci odvod do svého rozpočtu ve výši neoprávněně použitých prostředků</a:t>
            </a:r>
          </a:p>
          <a:p>
            <a:r>
              <a:rPr lang="cs-CZ" b="1" dirty="0"/>
              <a:t>peněžní fondy</a:t>
            </a:r>
            <a:r>
              <a:rPr lang="cs-CZ" dirty="0"/>
              <a:t> příspěvkových organizací (§ 29), kterými jsou rezervní fond (§ 30), fond investic (§ 31), fond odměn (§ 32) a fond kulturních a sociálních potřeb (§ 33), přičemž zůstatky peněžních fondů se po skončení roku převádějí do následujícího roku,</a:t>
            </a:r>
          </a:p>
          <a:p>
            <a:r>
              <a:rPr lang="cs-CZ" b="1" dirty="0"/>
              <a:t>úvěry, půjčky a ručení</a:t>
            </a:r>
            <a:r>
              <a:rPr lang="cs-CZ" dirty="0"/>
              <a:t> příspěvkové organizace (§ 34); příspěvková organizace je oprávněna uzavírat smlouvy o půjčce nebo o úvěru jen po předchozím písemném souhlasu zřizovatele (souhlas se nevyžaduje v případě půjček zaměstnancům z fondu kulturních a sociálních potřeb); příspěvková organizace není oprávněna ručit za závazky třetích osob, ani jinak je zajišťovat,</a:t>
            </a:r>
          </a:p>
          <a:p>
            <a:r>
              <a:rPr lang="cs-CZ" b="1" dirty="0"/>
              <a:t>nákup na splátky</a:t>
            </a:r>
            <a:r>
              <a:rPr lang="cs-CZ" dirty="0"/>
              <a:t> příspěvkovými organizacemi (§ 35) – jen po předchozím písemném souhlasu zřizovatele,</a:t>
            </a:r>
          </a:p>
          <a:p>
            <a:r>
              <a:rPr lang="cs-CZ" b="1" dirty="0"/>
              <a:t>nakládání s cennými papíry</a:t>
            </a:r>
            <a:r>
              <a:rPr lang="cs-CZ" dirty="0"/>
              <a:t> příspěvkovými organizacemi (§ 36) – příspěvková organizace není např. oprávněna nakupovat akcie či jiné cenné papíry,</a:t>
            </a:r>
          </a:p>
          <a:p>
            <a:r>
              <a:rPr lang="cs-CZ" b="1" dirty="0"/>
              <a:t>poskytování darů</a:t>
            </a:r>
            <a:r>
              <a:rPr lang="cs-CZ" dirty="0"/>
              <a:t> příspěvkovými organizacemi (§ 37) – příspěvková organizace není oprávněna poskytovat dary jiným subjektům (s výjimkou obvyklých peněžitých nebo věcných darů svým zaměstnancům a jiným osobám ze svého fondu kulturních a sociálních potřeb),</a:t>
            </a:r>
          </a:p>
          <a:p>
            <a:r>
              <a:rPr lang="cs-CZ" b="1" dirty="0"/>
              <a:t>zřizování a zakládání právnických osob</a:t>
            </a:r>
            <a:r>
              <a:rPr lang="cs-CZ" dirty="0"/>
              <a:t> (§ 37a) – příspěvková organizace </a:t>
            </a:r>
            <a:r>
              <a:rPr lang="cs-CZ" b="1" dirty="0"/>
              <a:t>nesmí</a:t>
            </a:r>
            <a:r>
              <a:rPr lang="cs-CZ" dirty="0"/>
              <a:t> zřizovat nebo zakládat právnické osoby, či mít majetkovou účast v právnické osobě zřízené nebo založené za účelem podnikání.</a:t>
            </a:r>
          </a:p>
        </p:txBody>
      </p:sp>
    </p:spTree>
    <p:extLst>
      <p:ext uri="{BB962C8B-B14F-4D97-AF65-F5344CB8AC3E}">
        <p14:creationId xmlns:p14="http://schemas.microsoft.com/office/powerpoint/2010/main" val="33848041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87E7066-C60A-49BF-AD10-A4F4D7AEA53B}"/>
              </a:ext>
            </a:extLst>
          </p:cNvPr>
          <p:cNvSpPr>
            <a:spLocks noGrp="1"/>
          </p:cNvSpPr>
          <p:nvPr>
            <p:ph type="title"/>
          </p:nvPr>
        </p:nvSpPr>
        <p:spPr/>
        <p:txBody>
          <a:bodyPr/>
          <a:lstStyle/>
          <a:p>
            <a:pPr algn="ctr"/>
            <a:r>
              <a:rPr lang="cs-CZ" b="1" dirty="0">
                <a:solidFill>
                  <a:srgbClr val="0392C8"/>
                </a:solidFill>
              </a:rPr>
              <a:t>Evidence příspěvkových organizací</a:t>
            </a:r>
          </a:p>
        </p:txBody>
      </p:sp>
      <p:sp>
        <p:nvSpPr>
          <p:cNvPr id="3" name="Zástupný symbol pro obsah 2">
            <a:extLst>
              <a:ext uri="{FF2B5EF4-FFF2-40B4-BE49-F238E27FC236}">
                <a16:creationId xmlns:a16="http://schemas.microsoft.com/office/drawing/2014/main" id="{AC33091D-3014-40CB-BBEE-DBC98782E10B}"/>
              </a:ext>
            </a:extLst>
          </p:cNvPr>
          <p:cNvSpPr>
            <a:spLocks noGrp="1"/>
          </p:cNvSpPr>
          <p:nvPr>
            <p:ph idx="1"/>
          </p:nvPr>
        </p:nvSpPr>
        <p:spPr>
          <a:xfrm>
            <a:off x="838200" y="1825625"/>
            <a:ext cx="10515600" cy="4351338"/>
          </a:xfrm>
        </p:spPr>
        <p:txBody>
          <a:bodyPr>
            <a:normAutofit/>
          </a:bodyPr>
          <a:lstStyle/>
          <a:p>
            <a:pPr marL="0" indent="0" algn="just">
              <a:buNone/>
            </a:pPr>
            <a:r>
              <a:rPr lang="cs-CZ" dirty="0"/>
              <a:t>Zřizovatel vede o všech jím zřízených příspěvkových organizacích evidenci obsahující tyto údaje</a:t>
            </a:r>
          </a:p>
          <a:p>
            <a:pPr algn="just"/>
            <a:r>
              <a:rPr lang="cs-CZ" sz="2100" dirty="0"/>
              <a:t>název,</a:t>
            </a:r>
          </a:p>
          <a:p>
            <a:pPr algn="just"/>
            <a:r>
              <a:rPr lang="cs-CZ" sz="2100" dirty="0"/>
              <a:t>identifikační číslo osoby poskytnuté správcem základního registru právnických osob, podnikajících fyzických osob a orgánů veřejné moci,</a:t>
            </a:r>
          </a:p>
          <a:p>
            <a:pPr algn="just"/>
            <a:r>
              <a:rPr lang="cs-CZ" sz="2100" dirty="0"/>
              <a:t>datum vzniku,</a:t>
            </a:r>
          </a:p>
          <a:p>
            <a:pPr algn="just"/>
            <a:r>
              <a:rPr lang="cs-CZ" sz="2100" dirty="0"/>
              <a:t>datum zániku,</a:t>
            </a:r>
          </a:p>
          <a:p>
            <a:pPr algn="just"/>
            <a:r>
              <a:rPr lang="cs-CZ" sz="2100" dirty="0"/>
              <a:t>statutární orgán vyjádřený údajem o jménu, popřípadě jménech, příjmení, datu narození a adrese místa pobytu fyzické osoby nebo místa jejího bydliště v cizině, nemá-li místo pobytu v ČR, nebo údajem o identifikačním čísle osoby, názvu a adrese sídla právnické osoby,</a:t>
            </a:r>
          </a:p>
          <a:p>
            <a:pPr algn="just"/>
            <a:r>
              <a:rPr lang="cs-CZ" sz="2100" dirty="0"/>
              <a:t>adresa sídla.</a:t>
            </a:r>
          </a:p>
          <a:p>
            <a:endParaRPr lang="cs-CZ" dirty="0"/>
          </a:p>
        </p:txBody>
      </p:sp>
    </p:spTree>
    <p:extLst>
      <p:ext uri="{BB962C8B-B14F-4D97-AF65-F5344CB8AC3E}">
        <p14:creationId xmlns:p14="http://schemas.microsoft.com/office/powerpoint/2010/main" val="41973875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C55957A-15F3-4983-8C54-08E6971DC92F}"/>
              </a:ext>
            </a:extLst>
          </p:cNvPr>
          <p:cNvSpPr>
            <a:spLocks noGrp="1"/>
          </p:cNvSpPr>
          <p:nvPr>
            <p:ph type="title"/>
          </p:nvPr>
        </p:nvSpPr>
        <p:spPr/>
        <p:txBody>
          <a:bodyPr/>
          <a:lstStyle/>
          <a:p>
            <a:pPr algn="ctr"/>
            <a:r>
              <a:rPr lang="cs-CZ" b="1" dirty="0">
                <a:solidFill>
                  <a:srgbClr val="0392C8"/>
                </a:solidFill>
              </a:rPr>
              <a:t>Obce a obchodní společnosti</a:t>
            </a:r>
          </a:p>
        </p:txBody>
      </p:sp>
      <p:sp>
        <p:nvSpPr>
          <p:cNvPr id="3" name="Zástupný symbol pro obsah 2">
            <a:extLst>
              <a:ext uri="{FF2B5EF4-FFF2-40B4-BE49-F238E27FC236}">
                <a16:creationId xmlns:a16="http://schemas.microsoft.com/office/drawing/2014/main" id="{80ACE7E5-2E5C-4AE2-8BC5-1E443EBBD0B4}"/>
              </a:ext>
            </a:extLst>
          </p:cNvPr>
          <p:cNvSpPr>
            <a:spLocks noGrp="1"/>
          </p:cNvSpPr>
          <p:nvPr>
            <p:ph idx="1"/>
          </p:nvPr>
        </p:nvSpPr>
        <p:spPr/>
        <p:txBody>
          <a:bodyPr/>
          <a:lstStyle/>
          <a:p>
            <a:pPr algn="just"/>
            <a:r>
              <a:rPr lang="cs-CZ" dirty="0"/>
              <a:t>Obce mohou zakládat kapitálové obchodní společnosti (tj. společnosti s ručením omezeným a akciové společnosti), anebo se mohou spolu s jinými osobami stát účastníkem (společníkem) na činnostech jiných obchodních společností, na jejichž činnosti se podílí svým majetkem včetně peněžních prostředků.</a:t>
            </a:r>
          </a:p>
          <a:p>
            <a:pPr algn="just"/>
            <a:r>
              <a:rPr lang="cs-CZ" dirty="0"/>
              <a:t>Obec může přistoupit k zakládání obchodních společností, pokud by to mělo obci napomoci „</a:t>
            </a:r>
            <a:r>
              <a:rPr lang="cs-CZ" i="1" dirty="0"/>
              <a:t>k plnění svých úkolů, zejména k hospodářskému využívání svého majetku a k zabezpečení veřejně prospěšných činností“</a:t>
            </a:r>
            <a:r>
              <a:rPr lang="cs-CZ" dirty="0"/>
              <a:t>.</a:t>
            </a:r>
          </a:p>
        </p:txBody>
      </p:sp>
    </p:spTree>
    <p:extLst>
      <p:ext uri="{BB962C8B-B14F-4D97-AF65-F5344CB8AC3E}">
        <p14:creationId xmlns:p14="http://schemas.microsoft.com/office/powerpoint/2010/main" val="2695193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FC242238-A42F-426C-8F76-CEF279EC7152}"/>
              </a:ext>
            </a:extLst>
          </p:cNvPr>
          <p:cNvSpPr>
            <a:spLocks noGrp="1"/>
          </p:cNvSpPr>
          <p:nvPr>
            <p:ph idx="4294967295"/>
          </p:nvPr>
        </p:nvSpPr>
        <p:spPr>
          <a:xfrm>
            <a:off x="468922" y="1090246"/>
            <a:ext cx="11512063" cy="5086717"/>
          </a:xfrm>
        </p:spPr>
        <p:txBody>
          <a:bodyPr/>
          <a:lstStyle/>
          <a:p>
            <a:pPr algn="just"/>
            <a:r>
              <a:rPr lang="cs-CZ" dirty="0"/>
              <a:t>Obchodní společnosti se „</a:t>
            </a:r>
            <a:r>
              <a:rPr lang="cs-CZ" b="1" dirty="0"/>
              <a:t>zakládají</a:t>
            </a:r>
            <a:r>
              <a:rPr lang="cs-CZ" dirty="0"/>
              <a:t>“ (podobně i tzv. ústavy podle občanského zákoníku, které může obec rovněž založit), zatímco jiné právnické osoby uvedené v § 23 odst. 1 zákona o rozpočtových pravidlech se „</a:t>
            </a:r>
            <a:r>
              <a:rPr lang="cs-CZ" b="1" dirty="0"/>
              <a:t>zřizují</a:t>
            </a:r>
            <a:r>
              <a:rPr lang="cs-CZ" dirty="0"/>
              <a:t>“ (obec může zřizovat příspěvkové organizace, školské právnické osoby a veřejné výzkumné instituce).</a:t>
            </a:r>
          </a:p>
          <a:p>
            <a:endParaRPr lang="cs-CZ" dirty="0"/>
          </a:p>
        </p:txBody>
      </p:sp>
    </p:spTree>
    <p:extLst>
      <p:ext uri="{BB962C8B-B14F-4D97-AF65-F5344CB8AC3E}">
        <p14:creationId xmlns:p14="http://schemas.microsoft.com/office/powerpoint/2010/main" val="13012243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476AB2E-EDB3-44F8-8022-7267F18E2F4C}"/>
              </a:ext>
            </a:extLst>
          </p:cNvPr>
          <p:cNvSpPr>
            <a:spLocks noGrp="1"/>
          </p:cNvSpPr>
          <p:nvPr>
            <p:ph type="ctrTitle" idx="4294967295"/>
          </p:nvPr>
        </p:nvSpPr>
        <p:spPr>
          <a:xfrm>
            <a:off x="1852245" y="1122362"/>
            <a:ext cx="8065477" cy="3168283"/>
          </a:xfrm>
        </p:spPr>
        <p:txBody>
          <a:bodyPr>
            <a:normAutofit/>
          </a:bodyPr>
          <a:lstStyle/>
          <a:p>
            <a:pPr algn="ctr"/>
            <a:r>
              <a:rPr lang="cs-CZ" b="1" dirty="0">
                <a:solidFill>
                  <a:srgbClr val="0392C8"/>
                </a:solidFill>
              </a:rPr>
              <a:t>Společnost s ručením omezeným a akciová společnost</a:t>
            </a:r>
          </a:p>
        </p:txBody>
      </p:sp>
    </p:spTree>
    <p:extLst>
      <p:ext uri="{BB962C8B-B14F-4D97-AF65-F5344CB8AC3E}">
        <p14:creationId xmlns:p14="http://schemas.microsoft.com/office/powerpoint/2010/main" val="29633803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C8A88E8-E2C4-450C-BE95-4005F6AC8D8B}"/>
              </a:ext>
            </a:extLst>
          </p:cNvPr>
          <p:cNvSpPr>
            <a:spLocks noGrp="1"/>
          </p:cNvSpPr>
          <p:nvPr>
            <p:ph type="title"/>
          </p:nvPr>
        </p:nvSpPr>
        <p:spPr/>
        <p:txBody>
          <a:bodyPr/>
          <a:lstStyle/>
          <a:p>
            <a:pPr algn="ctr"/>
            <a:r>
              <a:rPr lang="cs-CZ" b="1" dirty="0">
                <a:solidFill>
                  <a:srgbClr val="0392C8"/>
                </a:solidFill>
              </a:rPr>
              <a:t>Společnost s ručením omezeným</a:t>
            </a:r>
          </a:p>
        </p:txBody>
      </p:sp>
      <p:sp>
        <p:nvSpPr>
          <p:cNvPr id="3" name="Zástupný symbol pro obsah 2">
            <a:extLst>
              <a:ext uri="{FF2B5EF4-FFF2-40B4-BE49-F238E27FC236}">
                <a16:creationId xmlns:a16="http://schemas.microsoft.com/office/drawing/2014/main" id="{06D749AB-4662-417B-975E-6F2128C072A8}"/>
              </a:ext>
            </a:extLst>
          </p:cNvPr>
          <p:cNvSpPr>
            <a:spLocks noGrp="1"/>
          </p:cNvSpPr>
          <p:nvPr>
            <p:ph idx="1"/>
          </p:nvPr>
        </p:nvSpPr>
        <p:spPr/>
        <p:txBody>
          <a:bodyPr/>
          <a:lstStyle/>
          <a:p>
            <a:pPr algn="just"/>
            <a:r>
              <a:rPr lang="cs-CZ" dirty="0"/>
              <a:t>Společnost s ručením omezeným je kapitálová společnost, za jejíž dluhy ručí společníci společně a nerozdílně do výše, v jaké nesplnili vkladové povinnosti podle stavu zapsaného v obchodním rejstříku v době, kdy byli věřitelem vyzváni k plnění. Firma (podle § 423 odst. 1 občanského zákoníku obchodní firma je jméno, pod kterým je podnikatel zapsán do obchodního rejstříku) obsahuje označení „společnost s ručením omezeným“, které může být nahrazeno zkratkou „spol. s r. o.“ nebo „s. r. o.“.</a:t>
            </a:r>
          </a:p>
        </p:txBody>
      </p:sp>
    </p:spTree>
    <p:extLst>
      <p:ext uri="{BB962C8B-B14F-4D97-AF65-F5344CB8AC3E}">
        <p14:creationId xmlns:p14="http://schemas.microsoft.com/office/powerpoint/2010/main" val="9594170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C971A1-6285-47DB-9C22-064E5B6A601E}"/>
              </a:ext>
            </a:extLst>
          </p:cNvPr>
          <p:cNvSpPr>
            <a:spLocks noGrp="1"/>
          </p:cNvSpPr>
          <p:nvPr>
            <p:ph type="title"/>
          </p:nvPr>
        </p:nvSpPr>
        <p:spPr/>
        <p:txBody>
          <a:bodyPr/>
          <a:lstStyle/>
          <a:p>
            <a:r>
              <a:rPr lang="cs-CZ" b="1" dirty="0">
                <a:solidFill>
                  <a:srgbClr val="0392C8"/>
                </a:solidFill>
              </a:rPr>
              <a:t>Společnost s ručením omezeným - orgány</a:t>
            </a:r>
            <a:endParaRPr lang="cs-CZ" dirty="0"/>
          </a:p>
        </p:txBody>
      </p:sp>
      <p:sp>
        <p:nvSpPr>
          <p:cNvPr id="3" name="Zástupný symbol pro obsah 2">
            <a:extLst>
              <a:ext uri="{FF2B5EF4-FFF2-40B4-BE49-F238E27FC236}">
                <a16:creationId xmlns:a16="http://schemas.microsoft.com/office/drawing/2014/main" id="{62811685-440D-4FB9-9943-77E8B3A6EDC3}"/>
              </a:ext>
            </a:extLst>
          </p:cNvPr>
          <p:cNvSpPr>
            <a:spLocks noGrp="1"/>
          </p:cNvSpPr>
          <p:nvPr>
            <p:ph idx="1"/>
          </p:nvPr>
        </p:nvSpPr>
        <p:spPr/>
        <p:txBody>
          <a:bodyPr/>
          <a:lstStyle/>
          <a:p>
            <a:r>
              <a:rPr lang="cs-CZ" dirty="0"/>
              <a:t>Obligatorně jednatel</a:t>
            </a:r>
          </a:p>
          <a:p>
            <a:pPr lvl="1"/>
            <a:r>
              <a:rPr lang="cs-CZ" dirty="0"/>
              <a:t>Libovolný počet</a:t>
            </a:r>
          </a:p>
          <a:p>
            <a:pPr lvl="1"/>
            <a:r>
              <a:rPr lang="cs-CZ" dirty="0"/>
              <a:t>Je třeba upravit jednání ve spol. smlouvě</a:t>
            </a:r>
          </a:p>
          <a:p>
            <a:pPr lvl="1"/>
            <a:r>
              <a:rPr lang="cs-CZ" dirty="0"/>
              <a:t>Volí valná hromada, jmenuje jediný společník</a:t>
            </a:r>
          </a:p>
          <a:p>
            <a:pPr lvl="1"/>
            <a:r>
              <a:rPr lang="cs-CZ" dirty="0"/>
              <a:t>Obchodní vedení</a:t>
            </a:r>
          </a:p>
          <a:p>
            <a:r>
              <a:rPr lang="cs-CZ" dirty="0"/>
              <a:t>Fakultativně dozorčí rada</a:t>
            </a:r>
          </a:p>
        </p:txBody>
      </p:sp>
    </p:spTree>
    <p:extLst>
      <p:ext uri="{BB962C8B-B14F-4D97-AF65-F5344CB8AC3E}">
        <p14:creationId xmlns:p14="http://schemas.microsoft.com/office/powerpoint/2010/main" val="3670021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150E9F-F362-478C-9A34-51560D2521F8}"/>
              </a:ext>
            </a:extLst>
          </p:cNvPr>
          <p:cNvSpPr>
            <a:spLocks noGrp="1"/>
          </p:cNvSpPr>
          <p:nvPr>
            <p:ph type="title"/>
          </p:nvPr>
        </p:nvSpPr>
        <p:spPr>
          <a:xfrm>
            <a:off x="838200" y="365125"/>
            <a:ext cx="10515600" cy="1325563"/>
          </a:xfrm>
        </p:spPr>
        <p:txBody>
          <a:bodyPr/>
          <a:lstStyle/>
          <a:p>
            <a:pPr algn="ctr"/>
            <a:r>
              <a:rPr lang="cs-CZ" b="1" dirty="0">
                <a:solidFill>
                  <a:srgbClr val="0392C8"/>
                </a:solidFill>
              </a:rPr>
              <a:t>Akciová společnost</a:t>
            </a:r>
          </a:p>
        </p:txBody>
      </p:sp>
      <p:sp>
        <p:nvSpPr>
          <p:cNvPr id="3" name="Zástupný symbol pro obsah 2">
            <a:extLst>
              <a:ext uri="{FF2B5EF4-FFF2-40B4-BE49-F238E27FC236}">
                <a16:creationId xmlns:a16="http://schemas.microsoft.com/office/drawing/2014/main" id="{0B5F941D-E5B0-4891-9BFE-BDB0F5F341CF}"/>
              </a:ext>
            </a:extLst>
          </p:cNvPr>
          <p:cNvSpPr>
            <a:spLocks noGrp="1"/>
          </p:cNvSpPr>
          <p:nvPr>
            <p:ph idx="1"/>
          </p:nvPr>
        </p:nvSpPr>
        <p:spPr/>
        <p:txBody>
          <a:bodyPr/>
          <a:lstStyle/>
          <a:p>
            <a:pPr algn="just"/>
            <a:r>
              <a:rPr lang="cs-CZ" dirty="0"/>
              <a:t>Obce mohou vedle společností s ručením omezeným zakládat akciové společnosti, které jsou v zákoně o obchodních korporacích upraveny v § 243 až § 551. Akciovou společností je kapitálová společnost, jejíž základní kapitál je rozvržen na určitý počet akcií. Firma obsahuje označení „akciová společnost“, které může být nahrazeno zkratkou „akc. spol.“ nebo „a.s.“.</a:t>
            </a:r>
          </a:p>
        </p:txBody>
      </p:sp>
    </p:spTree>
    <p:extLst>
      <p:ext uri="{BB962C8B-B14F-4D97-AF65-F5344CB8AC3E}">
        <p14:creationId xmlns:p14="http://schemas.microsoft.com/office/powerpoint/2010/main" val="9424303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A85F128-807C-4481-A4CC-A075CE32F060}"/>
              </a:ext>
            </a:extLst>
          </p:cNvPr>
          <p:cNvSpPr>
            <a:spLocks noGrp="1"/>
          </p:cNvSpPr>
          <p:nvPr>
            <p:ph type="title"/>
          </p:nvPr>
        </p:nvSpPr>
        <p:spPr/>
        <p:txBody>
          <a:bodyPr/>
          <a:lstStyle/>
          <a:p>
            <a:pPr algn="ctr"/>
            <a:r>
              <a:rPr lang="cs-CZ" b="1" dirty="0">
                <a:solidFill>
                  <a:srgbClr val="0392C8"/>
                </a:solidFill>
              </a:rPr>
              <a:t>Akcie</a:t>
            </a:r>
          </a:p>
        </p:txBody>
      </p:sp>
      <p:sp>
        <p:nvSpPr>
          <p:cNvPr id="3" name="Zástupný symbol pro obsah 2">
            <a:extLst>
              <a:ext uri="{FF2B5EF4-FFF2-40B4-BE49-F238E27FC236}">
                <a16:creationId xmlns:a16="http://schemas.microsoft.com/office/drawing/2014/main" id="{D217B0F4-B1A4-4919-916E-D16ABC856B27}"/>
              </a:ext>
            </a:extLst>
          </p:cNvPr>
          <p:cNvSpPr>
            <a:spLocks noGrp="1"/>
          </p:cNvSpPr>
          <p:nvPr>
            <p:ph idx="1"/>
          </p:nvPr>
        </p:nvSpPr>
        <p:spPr/>
        <p:txBody>
          <a:bodyPr/>
          <a:lstStyle/>
          <a:p>
            <a:pPr algn="just"/>
            <a:r>
              <a:rPr lang="cs-CZ" b="1" dirty="0"/>
              <a:t>Akcie</a:t>
            </a:r>
            <a:r>
              <a:rPr lang="cs-CZ" dirty="0"/>
              <a:t> je cenný papír nebo zaknihovaný cenný papír, s nímž jsou spojena práva akcionáře jako společníka podílet se podle zákona o obchodních korporacích a stanov společnosti na jejím řízení, jejím zisku a na likvidačním zůstatku při jejím zrušení s likvidací.</a:t>
            </a:r>
          </a:p>
        </p:txBody>
      </p:sp>
    </p:spTree>
    <p:extLst>
      <p:ext uri="{BB962C8B-B14F-4D97-AF65-F5344CB8AC3E}">
        <p14:creationId xmlns:p14="http://schemas.microsoft.com/office/powerpoint/2010/main" val="22467933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A629CEB-DFC0-4F5D-88C4-F6E8BEF64453}"/>
              </a:ext>
            </a:extLst>
          </p:cNvPr>
          <p:cNvSpPr>
            <a:spLocks noGrp="1"/>
          </p:cNvSpPr>
          <p:nvPr>
            <p:ph type="title"/>
          </p:nvPr>
        </p:nvSpPr>
        <p:spPr/>
        <p:txBody>
          <a:bodyPr/>
          <a:lstStyle/>
          <a:p>
            <a:pPr algn="ctr"/>
            <a:r>
              <a:rPr lang="cs-CZ" b="1" dirty="0">
                <a:solidFill>
                  <a:srgbClr val="0392C8"/>
                </a:solidFill>
              </a:rPr>
              <a:t>Formy akcií</a:t>
            </a:r>
          </a:p>
        </p:txBody>
      </p:sp>
      <p:sp>
        <p:nvSpPr>
          <p:cNvPr id="3" name="Zástupný symbol pro obsah 2">
            <a:extLst>
              <a:ext uri="{FF2B5EF4-FFF2-40B4-BE49-F238E27FC236}">
                <a16:creationId xmlns:a16="http://schemas.microsoft.com/office/drawing/2014/main" id="{CC50BBA3-B65D-424B-B75A-9B76BAF10897}"/>
              </a:ext>
            </a:extLst>
          </p:cNvPr>
          <p:cNvSpPr>
            <a:spLocks noGrp="1"/>
          </p:cNvSpPr>
          <p:nvPr>
            <p:ph idx="1"/>
          </p:nvPr>
        </p:nvSpPr>
        <p:spPr/>
        <p:txBody>
          <a:bodyPr>
            <a:normAutofit fontScale="92500" lnSpcReduction="20000"/>
          </a:bodyPr>
          <a:lstStyle/>
          <a:p>
            <a:pPr marL="0" indent="0">
              <a:buNone/>
            </a:pPr>
            <a:r>
              <a:rPr lang="cs-CZ" dirty="0"/>
              <a:t>Akcie může mít formu cenného papíru</a:t>
            </a:r>
          </a:p>
          <a:p>
            <a:pPr algn="just"/>
            <a:r>
              <a:rPr lang="cs-CZ" dirty="0"/>
              <a:t>na řad (tj. akcie na jméno), nebo,</a:t>
            </a:r>
          </a:p>
          <a:p>
            <a:pPr algn="just"/>
            <a:r>
              <a:rPr lang="cs-CZ" dirty="0"/>
              <a:t>na doručitele (tj. akcie na majitele – akciová společnost může vydat akcie na majitele pouze jako zaknihovaný cenný papír nebo imobilizovaný cenný papír; to platí obdobně též pro změnu formy nebo podoby akcií).</a:t>
            </a:r>
          </a:p>
          <a:p>
            <a:pPr marL="0" indent="0" algn="just">
              <a:buNone/>
            </a:pPr>
            <a:endParaRPr lang="cs-CZ" dirty="0"/>
          </a:p>
          <a:p>
            <a:pPr marL="0" indent="0" algn="just">
              <a:buNone/>
            </a:pPr>
            <a:r>
              <a:rPr lang="cs-CZ" dirty="0"/>
              <a:t>Podle druhu akcie se rozlišují</a:t>
            </a:r>
          </a:p>
          <a:p>
            <a:pPr algn="just"/>
            <a:endParaRPr lang="cs-CZ" dirty="0"/>
          </a:p>
          <a:p>
            <a:pPr algn="just"/>
            <a:r>
              <a:rPr lang="cs-CZ" dirty="0"/>
              <a:t>akcie se zvláštními právy (akcie, se kterými jsou spojena stejná práva, tvoří jeden druh),</a:t>
            </a:r>
          </a:p>
          <a:p>
            <a:pPr algn="just"/>
            <a:r>
              <a:rPr lang="cs-CZ" dirty="0"/>
              <a:t>akcie kmenové (akcie, se kterými není spojeno žádné zvláštní právo).</a:t>
            </a:r>
          </a:p>
        </p:txBody>
      </p:sp>
    </p:spTree>
    <p:extLst>
      <p:ext uri="{BB962C8B-B14F-4D97-AF65-F5344CB8AC3E}">
        <p14:creationId xmlns:p14="http://schemas.microsoft.com/office/powerpoint/2010/main" val="11252675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7ACC3D5-9AFC-457F-A934-35B105EF8B30}"/>
              </a:ext>
            </a:extLst>
          </p:cNvPr>
          <p:cNvSpPr>
            <a:spLocks noGrp="1"/>
          </p:cNvSpPr>
          <p:nvPr>
            <p:ph type="title"/>
          </p:nvPr>
        </p:nvSpPr>
        <p:spPr/>
        <p:txBody>
          <a:bodyPr/>
          <a:lstStyle/>
          <a:p>
            <a:r>
              <a:rPr lang="cs-CZ" b="1" dirty="0">
                <a:solidFill>
                  <a:srgbClr val="0392C8"/>
                </a:solidFill>
              </a:rPr>
              <a:t>Akciová společnost - orgány</a:t>
            </a:r>
            <a:endParaRPr lang="cs-CZ" dirty="0"/>
          </a:p>
        </p:txBody>
      </p:sp>
      <p:sp>
        <p:nvSpPr>
          <p:cNvPr id="3" name="Zástupný symbol pro obsah 2">
            <a:extLst>
              <a:ext uri="{FF2B5EF4-FFF2-40B4-BE49-F238E27FC236}">
                <a16:creationId xmlns:a16="http://schemas.microsoft.com/office/drawing/2014/main" id="{CDCE13B6-83D0-4413-99FE-8E9325E196B1}"/>
              </a:ext>
            </a:extLst>
          </p:cNvPr>
          <p:cNvSpPr>
            <a:spLocks noGrp="1"/>
          </p:cNvSpPr>
          <p:nvPr>
            <p:ph idx="1"/>
          </p:nvPr>
        </p:nvSpPr>
        <p:spPr/>
        <p:txBody>
          <a:bodyPr/>
          <a:lstStyle/>
          <a:p>
            <a:r>
              <a:rPr lang="cs-CZ" dirty="0"/>
              <a:t>Monistický systém</a:t>
            </a:r>
          </a:p>
          <a:p>
            <a:pPr lvl="1"/>
            <a:r>
              <a:rPr lang="cs-CZ" dirty="0"/>
              <a:t>Statutární ředitel – správní rada</a:t>
            </a:r>
          </a:p>
          <a:p>
            <a:pPr lvl="1"/>
            <a:r>
              <a:rPr lang="cs-CZ" dirty="0"/>
              <a:t>Správní rada</a:t>
            </a:r>
          </a:p>
          <a:p>
            <a:r>
              <a:rPr lang="cs-CZ" dirty="0"/>
              <a:t>Dualistický systém</a:t>
            </a:r>
          </a:p>
          <a:p>
            <a:pPr lvl="1"/>
            <a:r>
              <a:rPr lang="cs-CZ" dirty="0"/>
              <a:t>Představenstvo – valná hromada</a:t>
            </a:r>
          </a:p>
          <a:p>
            <a:pPr lvl="1"/>
            <a:r>
              <a:rPr lang="cs-CZ" dirty="0"/>
              <a:t>Dozorčí rada</a:t>
            </a:r>
          </a:p>
        </p:txBody>
      </p:sp>
    </p:spTree>
    <p:extLst>
      <p:ext uri="{BB962C8B-B14F-4D97-AF65-F5344CB8AC3E}">
        <p14:creationId xmlns:p14="http://schemas.microsoft.com/office/powerpoint/2010/main" val="19583811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3903A43-C28F-438A-BA3D-C1F20810177A}"/>
              </a:ext>
            </a:extLst>
          </p:cNvPr>
          <p:cNvSpPr>
            <a:spLocks noGrp="1"/>
          </p:cNvSpPr>
          <p:nvPr>
            <p:ph type="title"/>
          </p:nvPr>
        </p:nvSpPr>
        <p:spPr/>
        <p:txBody>
          <a:bodyPr/>
          <a:lstStyle/>
          <a:p>
            <a:pPr algn="ctr"/>
            <a:r>
              <a:rPr lang="cs-CZ" b="1" dirty="0">
                <a:solidFill>
                  <a:srgbClr val="0392C8"/>
                </a:solidFill>
              </a:rPr>
              <a:t>Vyhrazená pravomoc zastupitelstva</a:t>
            </a:r>
          </a:p>
        </p:txBody>
      </p:sp>
      <p:sp>
        <p:nvSpPr>
          <p:cNvPr id="3" name="Zástupný symbol pro obsah 2">
            <a:extLst>
              <a:ext uri="{FF2B5EF4-FFF2-40B4-BE49-F238E27FC236}">
                <a16:creationId xmlns:a16="http://schemas.microsoft.com/office/drawing/2014/main" id="{185B152A-F61F-4582-ADD8-8AEBB2120241}"/>
              </a:ext>
            </a:extLst>
          </p:cNvPr>
          <p:cNvSpPr>
            <a:spLocks noGrp="1"/>
          </p:cNvSpPr>
          <p:nvPr>
            <p:ph idx="1"/>
          </p:nvPr>
        </p:nvSpPr>
        <p:spPr/>
        <p:txBody>
          <a:bodyPr>
            <a:normAutofit fontScale="77500" lnSpcReduction="20000"/>
          </a:bodyPr>
          <a:lstStyle/>
          <a:p>
            <a:pPr algn="just"/>
            <a:r>
              <a:rPr lang="cs-CZ" dirty="0"/>
              <a:t>Do vyhrazené pravomoci zastupitelstva obce – kromě již uvedené „základní“ pravomoci zakládat nebo rušit právnické osoby, schvalovat jejich zakladatelské listiny, společenské smlouvy, zakládací smlouvy a stanovy a rozhodovat o účasti v již založených právnických osobách [§ 84 odst. 2 písm. e) zákona o obcích] – spadá dále</a:t>
            </a:r>
          </a:p>
          <a:p>
            <a:pPr algn="just"/>
            <a:r>
              <a:rPr lang="cs-CZ" b="1" dirty="0"/>
              <a:t>delegovat zástupce obce</a:t>
            </a:r>
            <a:r>
              <a:rPr lang="cs-CZ" dirty="0"/>
              <a:t> [s výjimkou uvedenou v § 102 odst. 2 písm. c) zákona o obcích, tj. v případě, kdy je radě obce vyhrazeno rozhodovat ve věcech obce jako jediného společníka obchodní společnosti – v obcích I. typu zastupitelstvo], na </a:t>
            </a:r>
            <a:r>
              <a:rPr lang="cs-CZ" b="1" dirty="0"/>
              <a:t>valnou hromadu</a:t>
            </a:r>
            <a:r>
              <a:rPr lang="cs-CZ" dirty="0"/>
              <a:t> obchodních společností, v nichž má obec majetkovou účast [§ 84 odst. 2 písm. f) zákona o obcích],</a:t>
            </a:r>
          </a:p>
          <a:p>
            <a:pPr algn="just"/>
            <a:r>
              <a:rPr lang="cs-CZ" b="1" dirty="0"/>
              <a:t>navrhovat zástupce obce do ostatních orgánů</a:t>
            </a:r>
            <a:r>
              <a:rPr lang="cs-CZ" dirty="0"/>
              <a:t> obchodních společností, v nichž má obec majetkovou účast, a navrhovat jejich odvolání [§ 84 odst. 2 písm. g) zákona o obcích] – pokud vykonává práva obce rada, musí jmenovat na návrh zastupitelstva.</a:t>
            </a:r>
          </a:p>
          <a:p>
            <a:pPr algn="just"/>
            <a:r>
              <a:rPr lang="cs-CZ" dirty="0"/>
              <a:t>Na rozdíl od úpravy vyšších územně samosprávných celků, není účast zastupitelů obce v obecních orgánech vyloučena</a:t>
            </a:r>
          </a:p>
          <a:p>
            <a:endParaRPr lang="cs-CZ" dirty="0"/>
          </a:p>
        </p:txBody>
      </p:sp>
    </p:spTree>
    <p:extLst>
      <p:ext uri="{BB962C8B-B14F-4D97-AF65-F5344CB8AC3E}">
        <p14:creationId xmlns:p14="http://schemas.microsoft.com/office/powerpoint/2010/main" val="20430079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2F1C03C-288C-427C-A43D-76140D2E23EE}"/>
              </a:ext>
            </a:extLst>
          </p:cNvPr>
          <p:cNvSpPr>
            <a:spLocks noGrp="1"/>
          </p:cNvSpPr>
          <p:nvPr>
            <p:ph type="title"/>
          </p:nvPr>
        </p:nvSpPr>
        <p:spPr/>
        <p:txBody>
          <a:bodyPr>
            <a:normAutofit fontScale="90000"/>
          </a:bodyPr>
          <a:lstStyle/>
          <a:p>
            <a:pPr algn="ctr"/>
            <a:br>
              <a:rPr lang="cs-CZ" b="1" dirty="0">
                <a:solidFill>
                  <a:srgbClr val="0392C8"/>
                </a:solidFill>
              </a:rPr>
            </a:br>
            <a:r>
              <a:rPr lang="cs-CZ" b="1" dirty="0">
                <a:solidFill>
                  <a:srgbClr val="0392C8"/>
                </a:solidFill>
              </a:rPr>
              <a:t>Vyhrazená pravomoc rady obce</a:t>
            </a:r>
            <a:br>
              <a:rPr lang="cs-CZ" b="1" dirty="0">
                <a:solidFill>
                  <a:srgbClr val="0392C8"/>
                </a:solidFill>
              </a:rPr>
            </a:br>
            <a:endParaRPr lang="cs-CZ" b="1" dirty="0">
              <a:solidFill>
                <a:srgbClr val="0392C8"/>
              </a:solidFill>
            </a:endParaRPr>
          </a:p>
        </p:txBody>
      </p:sp>
      <p:sp>
        <p:nvSpPr>
          <p:cNvPr id="3" name="Zástupný symbol pro obsah 2">
            <a:extLst>
              <a:ext uri="{FF2B5EF4-FFF2-40B4-BE49-F238E27FC236}">
                <a16:creationId xmlns:a16="http://schemas.microsoft.com/office/drawing/2014/main" id="{A421DE5E-B800-4BD3-B866-DBC5688EFC38}"/>
              </a:ext>
            </a:extLst>
          </p:cNvPr>
          <p:cNvSpPr>
            <a:spLocks noGrp="1"/>
          </p:cNvSpPr>
          <p:nvPr>
            <p:ph idx="1"/>
          </p:nvPr>
        </p:nvSpPr>
        <p:spPr/>
        <p:txBody>
          <a:bodyPr/>
          <a:lstStyle/>
          <a:p>
            <a:pPr marL="0" indent="0">
              <a:buNone/>
            </a:pPr>
            <a:r>
              <a:rPr lang="cs-CZ" dirty="0"/>
              <a:t>Podle § 102 odst. 2 zákona o obcích je radě obce vyhrazeno:</a:t>
            </a:r>
          </a:p>
          <a:p>
            <a:pPr algn="just"/>
            <a:r>
              <a:rPr lang="cs-CZ" dirty="0"/>
              <a:t>plnit vůči právnickým osobám založeným zastupitelstvem obce </a:t>
            </a:r>
            <a:r>
              <a:rPr lang="cs-CZ" b="1" dirty="0"/>
              <a:t>úkoly zakladatele</a:t>
            </a:r>
            <a:r>
              <a:rPr lang="cs-CZ" dirty="0"/>
              <a:t> podle zvláštních předpisů, nejsou-li vyhrazeny zastupitelstvu obce [§ 102 odst. 2 písm. b) zákona o obcích], - v obcích kde není rada starosta</a:t>
            </a:r>
          </a:p>
          <a:p>
            <a:pPr algn="just"/>
            <a:r>
              <a:rPr lang="cs-CZ" b="1" dirty="0"/>
              <a:t>rozhodovat ve věcech obce jako jediného společníka</a:t>
            </a:r>
            <a:r>
              <a:rPr lang="cs-CZ" dirty="0"/>
              <a:t> obchodní společnosti [§ 102 odst. 2 písm. c) zákona o obcích] – v obcích kde není rada zastupitelstvo.</a:t>
            </a:r>
          </a:p>
          <a:p>
            <a:pPr marL="0" indent="0">
              <a:buNone/>
            </a:pPr>
            <a:endParaRPr lang="cs-CZ" dirty="0"/>
          </a:p>
        </p:txBody>
      </p:sp>
    </p:spTree>
    <p:extLst>
      <p:ext uri="{BB962C8B-B14F-4D97-AF65-F5344CB8AC3E}">
        <p14:creationId xmlns:p14="http://schemas.microsoft.com/office/powerpoint/2010/main" val="25264389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B8AC08B-C52B-4210-B79B-3BF7875C20DD}"/>
              </a:ext>
            </a:extLst>
          </p:cNvPr>
          <p:cNvSpPr>
            <a:spLocks noGrp="1"/>
          </p:cNvSpPr>
          <p:nvPr>
            <p:ph type="title"/>
          </p:nvPr>
        </p:nvSpPr>
        <p:spPr/>
        <p:txBody>
          <a:bodyPr/>
          <a:lstStyle/>
          <a:p>
            <a:pPr algn="ctr"/>
            <a:r>
              <a:rPr lang="cs-CZ" b="1" dirty="0">
                <a:solidFill>
                  <a:srgbClr val="0392C8"/>
                </a:solidFill>
              </a:rPr>
              <a:t>Obchodní společnosti ve vlastnictví obcí a poskytování informací</a:t>
            </a:r>
          </a:p>
        </p:txBody>
      </p:sp>
      <p:sp>
        <p:nvSpPr>
          <p:cNvPr id="3" name="Zástupný symbol pro obsah 2">
            <a:extLst>
              <a:ext uri="{FF2B5EF4-FFF2-40B4-BE49-F238E27FC236}">
                <a16:creationId xmlns:a16="http://schemas.microsoft.com/office/drawing/2014/main" id="{B36833CA-0C54-4C9D-9375-45517784B58B}"/>
              </a:ext>
            </a:extLst>
          </p:cNvPr>
          <p:cNvSpPr>
            <a:spLocks noGrp="1"/>
          </p:cNvSpPr>
          <p:nvPr>
            <p:ph idx="1"/>
          </p:nvPr>
        </p:nvSpPr>
        <p:spPr/>
        <p:txBody>
          <a:bodyPr/>
          <a:lstStyle/>
          <a:p>
            <a:pPr algn="just"/>
            <a:r>
              <a:rPr lang="cs-CZ" dirty="0"/>
              <a:t>Podle zákona č. 106/1999 Sb., o svobodném přístupu k informacím, jsou povinnými subjekty státní orgány, územní samosprávné celky a jejich orgány a také veřejné instituce. </a:t>
            </a:r>
          </a:p>
        </p:txBody>
      </p:sp>
    </p:spTree>
    <p:extLst>
      <p:ext uri="{BB962C8B-B14F-4D97-AF65-F5344CB8AC3E}">
        <p14:creationId xmlns:p14="http://schemas.microsoft.com/office/powerpoint/2010/main" val="18751301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2A3ADC2-9C75-4304-906C-05ECDA006927}"/>
              </a:ext>
            </a:extLst>
          </p:cNvPr>
          <p:cNvSpPr>
            <a:spLocks noGrp="1"/>
          </p:cNvSpPr>
          <p:nvPr>
            <p:ph type="title"/>
          </p:nvPr>
        </p:nvSpPr>
        <p:spPr/>
        <p:txBody>
          <a:bodyPr/>
          <a:lstStyle/>
          <a:p>
            <a:pPr algn="ctr"/>
            <a:r>
              <a:rPr lang="cs-CZ" b="1" dirty="0">
                <a:solidFill>
                  <a:srgbClr val="0392C8"/>
                </a:solidFill>
              </a:rPr>
              <a:t>Obchodní společnosti ve vlastnictví obcí a poskytování informací</a:t>
            </a:r>
            <a:endParaRPr lang="cs-CZ" dirty="0"/>
          </a:p>
        </p:txBody>
      </p:sp>
      <p:sp>
        <p:nvSpPr>
          <p:cNvPr id="3" name="Zástupný symbol pro obsah 2">
            <a:extLst>
              <a:ext uri="{FF2B5EF4-FFF2-40B4-BE49-F238E27FC236}">
                <a16:creationId xmlns:a16="http://schemas.microsoft.com/office/drawing/2014/main" id="{C4341278-9E01-4F77-8396-6C4E20374BA6}"/>
              </a:ext>
            </a:extLst>
          </p:cNvPr>
          <p:cNvSpPr>
            <a:spLocks noGrp="1"/>
          </p:cNvSpPr>
          <p:nvPr>
            <p:ph idx="1"/>
          </p:nvPr>
        </p:nvSpPr>
        <p:spPr>
          <a:xfrm>
            <a:off x="838200" y="1825625"/>
            <a:ext cx="10515600" cy="3027729"/>
          </a:xfrm>
        </p:spPr>
        <p:txBody>
          <a:bodyPr/>
          <a:lstStyle/>
          <a:p>
            <a:pPr lvl="1" algn="just"/>
            <a:r>
              <a:rPr lang="cs-CZ" dirty="0"/>
              <a:t>Obchodní společnosti, tedy akciové společnosti, společnosti s ručením omezeným aj., ve kterých mají obce 100% podíl, nejsou povinným subjektem podle zákona o svobodném přístupu k informacím. </a:t>
            </a:r>
          </a:p>
        </p:txBody>
      </p:sp>
    </p:spTree>
    <p:extLst>
      <p:ext uri="{BB962C8B-B14F-4D97-AF65-F5344CB8AC3E}">
        <p14:creationId xmlns:p14="http://schemas.microsoft.com/office/powerpoint/2010/main" val="10903321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476AB2E-EDB3-44F8-8022-7267F18E2F4C}"/>
              </a:ext>
            </a:extLst>
          </p:cNvPr>
          <p:cNvSpPr>
            <a:spLocks noGrp="1"/>
          </p:cNvSpPr>
          <p:nvPr>
            <p:ph type="ctrTitle" idx="4294967295"/>
          </p:nvPr>
        </p:nvSpPr>
        <p:spPr>
          <a:xfrm>
            <a:off x="2895600" y="1122363"/>
            <a:ext cx="6705600" cy="2387600"/>
          </a:xfrm>
        </p:spPr>
        <p:txBody>
          <a:bodyPr>
            <a:normAutofit fontScale="90000"/>
          </a:bodyPr>
          <a:lstStyle/>
          <a:p>
            <a:pPr algn="ctr"/>
            <a:r>
              <a:rPr lang="cs-CZ" b="1" dirty="0">
                <a:solidFill>
                  <a:srgbClr val="0392C8"/>
                </a:solidFill>
              </a:rPr>
              <a:t>Školská právnická osoba – bude zpracováno na </a:t>
            </a:r>
            <a:r>
              <a:rPr lang="cs-CZ" b="1" dirty="0" err="1">
                <a:solidFill>
                  <a:srgbClr val="0392C8"/>
                </a:solidFill>
              </a:rPr>
              <a:t>webináři</a:t>
            </a:r>
            <a:r>
              <a:rPr lang="cs-CZ" b="1" dirty="0">
                <a:solidFill>
                  <a:srgbClr val="0392C8"/>
                </a:solidFill>
              </a:rPr>
              <a:t> 7. 12. 2018 – povinnosti obce v oblasti školství a pohřebnictví</a:t>
            </a:r>
          </a:p>
        </p:txBody>
      </p:sp>
    </p:spTree>
    <p:extLst>
      <p:ext uri="{BB962C8B-B14F-4D97-AF65-F5344CB8AC3E}">
        <p14:creationId xmlns:p14="http://schemas.microsoft.com/office/powerpoint/2010/main" val="34502351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3D1F2E00-896F-46AD-86BD-FC45CC855114}"/>
              </a:ext>
            </a:extLst>
          </p:cNvPr>
          <p:cNvSpPr>
            <a:spLocks noGrp="1"/>
          </p:cNvSpPr>
          <p:nvPr>
            <p:ph idx="4294967295"/>
          </p:nvPr>
        </p:nvSpPr>
        <p:spPr>
          <a:xfrm>
            <a:off x="117231" y="2039815"/>
            <a:ext cx="11629291" cy="4137148"/>
          </a:xfrm>
        </p:spPr>
        <p:txBody>
          <a:bodyPr/>
          <a:lstStyle/>
          <a:p>
            <a:pPr algn="just"/>
            <a:r>
              <a:rPr lang="cs-CZ" dirty="0"/>
              <a:t>Na základě zákona o rozpočtových pravidlech územních rozpočtů mohou obce zřizovat školské právnické osoby podle zvláštního právního předpisu, kterým se v daném případě rozumí zákon č. 561/2004 Sb., o předškolním, základním, středním, vyšším odborném a jiném vzdělávání (školský zákon).</a:t>
            </a:r>
          </a:p>
        </p:txBody>
      </p:sp>
    </p:spTree>
    <p:extLst>
      <p:ext uri="{BB962C8B-B14F-4D97-AF65-F5344CB8AC3E}">
        <p14:creationId xmlns:p14="http://schemas.microsoft.com/office/powerpoint/2010/main" val="12099187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86696CE1-286A-4D2C-9C75-3CCB671A4617}"/>
              </a:ext>
            </a:extLst>
          </p:cNvPr>
          <p:cNvSpPr>
            <a:spLocks noGrp="1"/>
          </p:cNvSpPr>
          <p:nvPr>
            <p:ph idx="4294967295"/>
          </p:nvPr>
        </p:nvSpPr>
        <p:spPr>
          <a:xfrm>
            <a:off x="445476" y="621323"/>
            <a:ext cx="11195539" cy="5555640"/>
          </a:xfrm>
        </p:spPr>
        <p:txBody>
          <a:bodyPr/>
          <a:lstStyle/>
          <a:p>
            <a:pPr algn="just"/>
            <a:r>
              <a:rPr lang="cs-CZ" dirty="0"/>
              <a:t>Školský zákon upravuje právní postavení školských právnických osob, což je specifický typ právnické osoby, kterou obce jako zřizovatelé mohou (ale nemusí) využít. Školský zákon tedy nenařizuje změnu právní formy školy nebo školského zařízení na školskou právnickou osobu.</a:t>
            </a:r>
          </a:p>
          <a:p>
            <a:pPr algn="just"/>
            <a:r>
              <a:rPr lang="cs-CZ" dirty="0"/>
              <a:t>Pokud je škola zřízena podle § 8 školského zákona (jako příspěvková organizace), na její činnost ani na vztah obce jakožto zřizovatele k ní se ustanovení části dvanácté školského zákona nepoužijí.</a:t>
            </a:r>
          </a:p>
          <a:p>
            <a:pPr marL="0" indent="0">
              <a:buNone/>
            </a:pPr>
            <a:endParaRPr lang="cs-CZ" dirty="0"/>
          </a:p>
        </p:txBody>
      </p:sp>
    </p:spTree>
    <p:extLst>
      <p:ext uri="{BB962C8B-B14F-4D97-AF65-F5344CB8AC3E}">
        <p14:creationId xmlns:p14="http://schemas.microsoft.com/office/powerpoint/2010/main" val="23657083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7C133E6-6D5D-4C48-AEFA-0448616D902A}"/>
              </a:ext>
            </a:extLst>
          </p:cNvPr>
          <p:cNvSpPr>
            <a:spLocks noGrp="1"/>
          </p:cNvSpPr>
          <p:nvPr>
            <p:ph type="title"/>
          </p:nvPr>
        </p:nvSpPr>
        <p:spPr>
          <a:xfrm>
            <a:off x="838200" y="365125"/>
            <a:ext cx="10515600" cy="1325563"/>
          </a:xfrm>
        </p:spPr>
        <p:txBody>
          <a:bodyPr>
            <a:normAutofit fontScale="90000"/>
          </a:bodyPr>
          <a:lstStyle/>
          <a:p>
            <a:pPr algn="ctr"/>
            <a:br>
              <a:rPr lang="cs-CZ" b="1" dirty="0">
                <a:solidFill>
                  <a:srgbClr val="0392C8"/>
                </a:solidFill>
              </a:rPr>
            </a:br>
            <a:r>
              <a:rPr lang="cs-CZ" b="1" dirty="0">
                <a:solidFill>
                  <a:srgbClr val="0392C8"/>
                </a:solidFill>
              </a:rPr>
              <a:t>Hlavní činnost</a:t>
            </a:r>
            <a:br>
              <a:rPr lang="cs-CZ" b="1" dirty="0"/>
            </a:br>
            <a:endParaRPr lang="cs-CZ" dirty="0"/>
          </a:p>
        </p:txBody>
      </p:sp>
      <p:sp>
        <p:nvSpPr>
          <p:cNvPr id="3" name="Zástupný symbol pro obsah 2">
            <a:extLst>
              <a:ext uri="{FF2B5EF4-FFF2-40B4-BE49-F238E27FC236}">
                <a16:creationId xmlns:a16="http://schemas.microsoft.com/office/drawing/2014/main" id="{C69DF7C9-B961-48DB-A892-6453DD46AFA4}"/>
              </a:ext>
            </a:extLst>
          </p:cNvPr>
          <p:cNvSpPr>
            <a:spLocks noGrp="1"/>
          </p:cNvSpPr>
          <p:nvPr>
            <p:ph idx="1"/>
          </p:nvPr>
        </p:nvSpPr>
        <p:spPr>
          <a:xfrm>
            <a:off x="838200" y="1825624"/>
            <a:ext cx="10515600" cy="4504837"/>
          </a:xfrm>
        </p:spPr>
        <p:txBody>
          <a:bodyPr>
            <a:normAutofit/>
          </a:bodyPr>
          <a:lstStyle/>
          <a:p>
            <a:pPr algn="just"/>
            <a:r>
              <a:rPr lang="cs-CZ" dirty="0"/>
              <a:t>Školská právnická osoba (ŠPO) poskytuje tyto hlavní činnosti:</a:t>
            </a:r>
          </a:p>
          <a:p>
            <a:pPr algn="just"/>
            <a:r>
              <a:rPr lang="cs-CZ" dirty="0"/>
              <a:t>Poskytování vzdělávání podle vzdělávacích programů uvedených v § 3 školského zákona (např. podle § 3 odst. 3 se vzdělávání v jednotlivé škole a školském zařízení uskutečňuje podle školních vzdělávacích programů), a školských služeb podle školského zákona.</a:t>
            </a:r>
          </a:p>
          <a:p>
            <a:pPr algn="just"/>
            <a:r>
              <a:rPr lang="cs-CZ" dirty="0"/>
              <a:t>Školská právnická osoba zřizovaná jedním zřizovatelem se zřizuje zřizovací listinou (je-li zřizovaná společně více zřizovateli, zřizuje se zřizovatelskou smlouvou; zřizovatelem může být vedle obce rovněž ministerstvo, kraj, dobrovolný svazek obcí, jiná právnická osoba nebo fyzická osoba).</a:t>
            </a:r>
          </a:p>
          <a:p>
            <a:endParaRPr lang="cs-CZ" dirty="0"/>
          </a:p>
        </p:txBody>
      </p:sp>
    </p:spTree>
    <p:extLst>
      <p:ext uri="{BB962C8B-B14F-4D97-AF65-F5344CB8AC3E}">
        <p14:creationId xmlns:p14="http://schemas.microsoft.com/office/powerpoint/2010/main" val="29465930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C84971A-A11C-4249-BD08-DD153BF8930A}"/>
              </a:ext>
            </a:extLst>
          </p:cNvPr>
          <p:cNvSpPr>
            <a:spLocks noGrp="1"/>
          </p:cNvSpPr>
          <p:nvPr>
            <p:ph type="title"/>
          </p:nvPr>
        </p:nvSpPr>
        <p:spPr/>
        <p:txBody>
          <a:bodyPr>
            <a:normAutofit fontScale="90000"/>
          </a:bodyPr>
          <a:lstStyle/>
          <a:p>
            <a:pPr algn="ctr"/>
            <a:br>
              <a:rPr lang="cs-CZ" b="1" dirty="0">
                <a:solidFill>
                  <a:srgbClr val="0392C8"/>
                </a:solidFill>
              </a:rPr>
            </a:br>
            <a:r>
              <a:rPr lang="cs-CZ" b="1" dirty="0">
                <a:solidFill>
                  <a:srgbClr val="0392C8"/>
                </a:solidFill>
              </a:rPr>
              <a:t>Zřízení školské právnické osoby</a:t>
            </a:r>
            <a:br>
              <a:rPr lang="cs-CZ" b="1" dirty="0"/>
            </a:br>
            <a:endParaRPr lang="cs-CZ" dirty="0"/>
          </a:p>
        </p:txBody>
      </p:sp>
      <p:sp>
        <p:nvSpPr>
          <p:cNvPr id="3" name="Zástupný symbol pro obsah 2">
            <a:extLst>
              <a:ext uri="{FF2B5EF4-FFF2-40B4-BE49-F238E27FC236}">
                <a16:creationId xmlns:a16="http://schemas.microsoft.com/office/drawing/2014/main" id="{71409BDD-8340-402A-A1FB-0A60DD764892}"/>
              </a:ext>
            </a:extLst>
          </p:cNvPr>
          <p:cNvSpPr>
            <a:spLocks noGrp="1"/>
          </p:cNvSpPr>
          <p:nvPr>
            <p:ph idx="1"/>
          </p:nvPr>
        </p:nvSpPr>
        <p:spPr/>
        <p:txBody>
          <a:bodyPr>
            <a:normAutofit fontScale="92500" lnSpcReduction="10000"/>
          </a:bodyPr>
          <a:lstStyle/>
          <a:p>
            <a:pPr algn="just"/>
            <a:r>
              <a:rPr lang="cs-CZ" dirty="0"/>
              <a:t>Školská právnická osoba zřizovaná jedním zřizovatelem se zřizuje zřizovací listinou (je-li zřizovaná společně více zřizovateli, zřizuje se zřizovatelskou smlouvou; zřizovatelem může být vedle obce rovněž ministerstvo, kraj, dobrovolný svazek obcí, jiná právnická osoba nebo fyzická osoba).</a:t>
            </a:r>
          </a:p>
          <a:p>
            <a:pPr algn="just"/>
            <a:r>
              <a:rPr lang="cs-CZ" b="1" dirty="0"/>
              <a:t>Zřizovací listina (nebo zřizovatelská smlouva)</a:t>
            </a:r>
            <a:r>
              <a:rPr lang="cs-CZ" dirty="0"/>
              <a:t> musí obsahovat např. název a sídlo ŠPO, název, sídlo a identifikační číslo osoby zřizovatele (např. obce), označení statutárního orgánu podle § 131 školského zákona, druhy škol a druhy a typy školských zařízení, jejichž činnost školská právnická osoba vykonává.</a:t>
            </a:r>
          </a:p>
          <a:p>
            <a:pPr algn="just"/>
            <a:r>
              <a:rPr lang="cs-CZ" dirty="0"/>
              <a:t>Dále je zde obsažen předmět, podmínky a rozsah doplňkové činnosti, vymezení způsobu majetkového zajištění činnosti ŠPO a vymezení doby, na kterou je školská právnická osoba zřízena.</a:t>
            </a:r>
          </a:p>
          <a:p>
            <a:endParaRPr lang="cs-CZ" dirty="0"/>
          </a:p>
        </p:txBody>
      </p:sp>
    </p:spTree>
    <p:extLst>
      <p:ext uri="{BB962C8B-B14F-4D97-AF65-F5344CB8AC3E}">
        <p14:creationId xmlns:p14="http://schemas.microsoft.com/office/powerpoint/2010/main" val="7154251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F761977-6DBD-4632-9042-075A91A29993}"/>
              </a:ext>
            </a:extLst>
          </p:cNvPr>
          <p:cNvSpPr>
            <a:spLocks noGrp="1"/>
          </p:cNvSpPr>
          <p:nvPr>
            <p:ph type="title"/>
          </p:nvPr>
        </p:nvSpPr>
        <p:spPr/>
        <p:txBody>
          <a:bodyPr>
            <a:normAutofit fontScale="90000"/>
          </a:bodyPr>
          <a:lstStyle/>
          <a:p>
            <a:pPr algn="ctr"/>
            <a:br>
              <a:rPr lang="cs-CZ" b="1" dirty="0">
                <a:solidFill>
                  <a:srgbClr val="0392C8"/>
                </a:solidFill>
              </a:rPr>
            </a:br>
            <a:r>
              <a:rPr lang="cs-CZ" b="1" dirty="0">
                <a:solidFill>
                  <a:srgbClr val="0392C8"/>
                </a:solidFill>
              </a:rPr>
              <a:t>Vznik školské právnické osoby</a:t>
            </a:r>
            <a:br>
              <a:rPr lang="cs-CZ" b="1" dirty="0"/>
            </a:br>
            <a:endParaRPr lang="cs-CZ" dirty="0"/>
          </a:p>
        </p:txBody>
      </p:sp>
      <p:sp>
        <p:nvSpPr>
          <p:cNvPr id="3" name="Zástupný symbol pro obsah 2">
            <a:extLst>
              <a:ext uri="{FF2B5EF4-FFF2-40B4-BE49-F238E27FC236}">
                <a16:creationId xmlns:a16="http://schemas.microsoft.com/office/drawing/2014/main" id="{AF912334-5827-41D8-BF3F-B96D6C28D367}"/>
              </a:ext>
            </a:extLst>
          </p:cNvPr>
          <p:cNvSpPr>
            <a:spLocks noGrp="1"/>
          </p:cNvSpPr>
          <p:nvPr>
            <p:ph idx="1"/>
          </p:nvPr>
        </p:nvSpPr>
        <p:spPr/>
        <p:txBody>
          <a:bodyPr>
            <a:normAutofit/>
          </a:bodyPr>
          <a:lstStyle/>
          <a:p>
            <a:pPr algn="just"/>
            <a:r>
              <a:rPr lang="cs-CZ" dirty="0"/>
              <a:t>Školská právnická osoba vzniká dnem zápisu do rejstříku školských právnických osob za podmínek stanovených školským zákonem (viz § 153 až § 159a; rejstřík školských právnických osob vede Ministerstvo školství, mládeže a tělovýchovy).</a:t>
            </a:r>
          </a:p>
          <a:p>
            <a:endParaRPr lang="cs-CZ" dirty="0"/>
          </a:p>
        </p:txBody>
      </p:sp>
    </p:spTree>
    <p:extLst>
      <p:ext uri="{BB962C8B-B14F-4D97-AF65-F5344CB8AC3E}">
        <p14:creationId xmlns:p14="http://schemas.microsoft.com/office/powerpoint/2010/main" val="30813090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88C7A7D-32D9-492C-A1D7-0D05AF6EC7B2}"/>
              </a:ext>
            </a:extLst>
          </p:cNvPr>
          <p:cNvSpPr>
            <a:spLocks noGrp="1"/>
          </p:cNvSpPr>
          <p:nvPr>
            <p:ph type="title"/>
          </p:nvPr>
        </p:nvSpPr>
        <p:spPr/>
        <p:txBody>
          <a:bodyPr/>
          <a:lstStyle/>
          <a:p>
            <a:pPr algn="ctr"/>
            <a:r>
              <a:rPr lang="cs-CZ" b="1" dirty="0">
                <a:solidFill>
                  <a:srgbClr val="0392C8"/>
                </a:solidFill>
              </a:rPr>
              <a:t>Působnost zřizovatele</a:t>
            </a:r>
          </a:p>
        </p:txBody>
      </p:sp>
      <p:sp>
        <p:nvSpPr>
          <p:cNvPr id="3" name="Zástupný symbol pro obsah 2">
            <a:extLst>
              <a:ext uri="{FF2B5EF4-FFF2-40B4-BE49-F238E27FC236}">
                <a16:creationId xmlns:a16="http://schemas.microsoft.com/office/drawing/2014/main" id="{0203D958-844A-40C7-97BE-740D08D2C858}"/>
              </a:ext>
            </a:extLst>
          </p:cNvPr>
          <p:cNvSpPr>
            <a:spLocks noGrp="1"/>
          </p:cNvSpPr>
          <p:nvPr>
            <p:ph idx="1"/>
          </p:nvPr>
        </p:nvSpPr>
        <p:spPr/>
        <p:txBody>
          <a:bodyPr>
            <a:normAutofit fontScale="92500" lnSpcReduction="10000"/>
          </a:bodyPr>
          <a:lstStyle/>
          <a:p>
            <a:pPr marL="0" indent="0" algn="just">
              <a:buNone/>
            </a:pPr>
            <a:r>
              <a:rPr lang="cs-CZ" dirty="0"/>
              <a:t>Obec, jakožto zřizovatel školské právnické osoby má následující působnost: </a:t>
            </a:r>
          </a:p>
          <a:p>
            <a:pPr algn="just"/>
            <a:r>
              <a:rPr lang="cs-CZ" b="1" dirty="0"/>
              <a:t>Vydává</a:t>
            </a:r>
            <a:r>
              <a:rPr lang="cs-CZ" dirty="0"/>
              <a:t> zřizovací listinu školské právnické osoby, rozhoduje o změnách zřizovací listiny školské právnické osoby a </a:t>
            </a:r>
            <a:r>
              <a:rPr lang="cs-CZ" b="1" dirty="0"/>
              <a:t>rozhoduje</a:t>
            </a:r>
            <a:r>
              <a:rPr lang="cs-CZ" dirty="0"/>
              <a:t> o sloučení, splynutí, rozdělení a zrušení školské právnické osoby.</a:t>
            </a:r>
          </a:p>
          <a:p>
            <a:pPr algn="just"/>
            <a:r>
              <a:rPr lang="cs-CZ" b="1" dirty="0"/>
              <a:t>Jmenuje</a:t>
            </a:r>
            <a:r>
              <a:rPr lang="cs-CZ" dirty="0"/>
              <a:t> a odvolává ředitele školské právnické osoby a stanoví jeho plat, popřípadě mzdu a dále jmenuje a odvolává třetinu školské rady (pokud se školská rada podle § 167 odst. 1 zřizuje).</a:t>
            </a:r>
          </a:p>
          <a:p>
            <a:pPr algn="just"/>
            <a:r>
              <a:rPr lang="cs-CZ" dirty="0"/>
              <a:t>Obec také </a:t>
            </a:r>
            <a:r>
              <a:rPr lang="cs-CZ" b="1" dirty="0"/>
              <a:t>schvaluje</a:t>
            </a:r>
            <a:r>
              <a:rPr lang="cs-CZ" dirty="0"/>
              <a:t> rozpočet školské právnické osoby (popř. její zlepšený výsledek hospodaření) a schvaluje vytvoření dalších peněžních fondů ŠPO neuvedených v § 137 odst. 2 školského zákona a způsob hospodaření s nimi.</a:t>
            </a:r>
          </a:p>
          <a:p>
            <a:endParaRPr lang="cs-CZ" dirty="0"/>
          </a:p>
        </p:txBody>
      </p:sp>
    </p:spTree>
    <p:extLst>
      <p:ext uri="{BB962C8B-B14F-4D97-AF65-F5344CB8AC3E}">
        <p14:creationId xmlns:p14="http://schemas.microsoft.com/office/powerpoint/2010/main" val="11133886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8D7F96E-6EDB-463C-B109-535E3B404B8F}"/>
              </a:ext>
            </a:extLst>
          </p:cNvPr>
          <p:cNvSpPr>
            <a:spLocks noGrp="1"/>
          </p:cNvSpPr>
          <p:nvPr>
            <p:ph type="title"/>
          </p:nvPr>
        </p:nvSpPr>
        <p:spPr/>
        <p:txBody>
          <a:bodyPr>
            <a:normAutofit fontScale="90000"/>
          </a:bodyPr>
          <a:lstStyle/>
          <a:p>
            <a:pPr algn="ctr"/>
            <a:br>
              <a:rPr lang="cs-CZ" b="1" dirty="0">
                <a:solidFill>
                  <a:srgbClr val="0392C8"/>
                </a:solidFill>
              </a:rPr>
            </a:br>
            <a:r>
              <a:rPr lang="cs-CZ" b="1" dirty="0">
                <a:solidFill>
                  <a:srgbClr val="0392C8"/>
                </a:solidFill>
              </a:rPr>
              <a:t>Orgány školské právnické osoby</a:t>
            </a:r>
            <a:br>
              <a:rPr lang="cs-CZ" b="1" dirty="0"/>
            </a:br>
            <a:endParaRPr lang="cs-CZ" dirty="0"/>
          </a:p>
        </p:txBody>
      </p:sp>
      <p:sp>
        <p:nvSpPr>
          <p:cNvPr id="3" name="Zástupný symbol pro obsah 2">
            <a:extLst>
              <a:ext uri="{FF2B5EF4-FFF2-40B4-BE49-F238E27FC236}">
                <a16:creationId xmlns:a16="http://schemas.microsoft.com/office/drawing/2014/main" id="{0077DFC6-7526-4E05-8098-AD4A29B3670B}"/>
              </a:ext>
            </a:extLst>
          </p:cNvPr>
          <p:cNvSpPr>
            <a:spLocks noGrp="1"/>
          </p:cNvSpPr>
          <p:nvPr>
            <p:ph idx="1"/>
          </p:nvPr>
        </p:nvSpPr>
        <p:spPr/>
        <p:txBody>
          <a:bodyPr/>
          <a:lstStyle/>
          <a:p>
            <a:pPr algn="just"/>
            <a:r>
              <a:rPr lang="cs-CZ" dirty="0"/>
              <a:t>Orgánem školské právnické osoby zřízené obcí je ředitel. </a:t>
            </a:r>
            <a:r>
              <a:rPr lang="cs-CZ" b="1" dirty="0"/>
              <a:t>Ředitel je statutárním orgánem</a:t>
            </a:r>
            <a:r>
              <a:rPr lang="cs-CZ" dirty="0"/>
              <a:t> školské právnické osoby. Rozhoduje ve věcech školské právnické osoby, pokud školský zákon nestanoví jinak. </a:t>
            </a:r>
          </a:p>
          <a:p>
            <a:pPr algn="just"/>
            <a:r>
              <a:rPr lang="cs-CZ" dirty="0"/>
              <a:t>Ředitele školské právnické osoby zřízené obcí jmenuje a odvolává zřizovatel (obec) za podmínek a postupem stanoveným v § 166 školského zákona.</a:t>
            </a:r>
          </a:p>
          <a:p>
            <a:pPr marL="0" indent="0" algn="just">
              <a:buNone/>
            </a:pPr>
            <a:endParaRPr lang="cs-CZ" dirty="0"/>
          </a:p>
        </p:txBody>
      </p:sp>
    </p:spTree>
    <p:extLst>
      <p:ext uri="{BB962C8B-B14F-4D97-AF65-F5344CB8AC3E}">
        <p14:creationId xmlns:p14="http://schemas.microsoft.com/office/powerpoint/2010/main" val="12905671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90C5539-4F1D-4991-886C-665BFFFBF42C}"/>
              </a:ext>
            </a:extLst>
          </p:cNvPr>
          <p:cNvSpPr>
            <a:spLocks noGrp="1"/>
          </p:cNvSpPr>
          <p:nvPr>
            <p:ph type="title"/>
          </p:nvPr>
        </p:nvSpPr>
        <p:spPr/>
        <p:txBody>
          <a:bodyPr/>
          <a:lstStyle/>
          <a:p>
            <a:pPr algn="ctr"/>
            <a:r>
              <a:rPr lang="cs-CZ" b="1" dirty="0">
                <a:solidFill>
                  <a:srgbClr val="0392C8"/>
                </a:solidFill>
              </a:rPr>
              <a:t>Hospodaření školské právnické osoby</a:t>
            </a:r>
          </a:p>
        </p:txBody>
      </p:sp>
      <p:sp>
        <p:nvSpPr>
          <p:cNvPr id="3" name="Zástupný symbol pro obsah 2">
            <a:extLst>
              <a:ext uri="{FF2B5EF4-FFF2-40B4-BE49-F238E27FC236}">
                <a16:creationId xmlns:a16="http://schemas.microsoft.com/office/drawing/2014/main" id="{95CE3C1B-4F52-4704-93F5-4787855C1801}"/>
              </a:ext>
            </a:extLst>
          </p:cNvPr>
          <p:cNvSpPr>
            <a:spLocks noGrp="1"/>
          </p:cNvSpPr>
          <p:nvPr>
            <p:ph idx="1"/>
          </p:nvPr>
        </p:nvSpPr>
        <p:spPr/>
        <p:txBody>
          <a:bodyPr>
            <a:normAutofit fontScale="92500" lnSpcReduction="10000"/>
          </a:bodyPr>
          <a:lstStyle/>
          <a:p>
            <a:pPr algn="just"/>
            <a:r>
              <a:rPr lang="cs-CZ" dirty="0"/>
              <a:t>Příjmy školské právnické osoby jsou zejména finanční prostředky ze státního rozpočtu a z rozpočtů územních samosprávných celků, příjmy z hlavní a doplňkové činnosti, finanční prostředky přijaté od zřizovatele a úplata za vzdělávání a školské služby.</a:t>
            </a:r>
          </a:p>
          <a:p>
            <a:pPr algn="just"/>
            <a:endParaRPr lang="cs-CZ" dirty="0"/>
          </a:p>
          <a:p>
            <a:pPr algn="just"/>
            <a:r>
              <a:rPr lang="cs-CZ" dirty="0"/>
              <a:t>Do příjmů patří také dotace na úhradu výdajů, které jsou nebo mají být kryty z rozpočtu Evropské unie, včetně stanoveného podílu státního rozpočtu, dále dotace na úhradu výdajů podle mezinárodních smluv, na základě kterých jsou ČR svěřeny peněžní prostředky z finančního mechanismu Evropského hospodářského prostoru, z finančního mechanismu Norska a programu švýcarsko-české spolupráce. Součástí příjmů jsou i dary a dědictví.</a:t>
            </a:r>
          </a:p>
        </p:txBody>
      </p:sp>
    </p:spTree>
    <p:extLst>
      <p:ext uri="{BB962C8B-B14F-4D97-AF65-F5344CB8AC3E}">
        <p14:creationId xmlns:p14="http://schemas.microsoft.com/office/powerpoint/2010/main" val="5633860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88BF642-444C-414C-8BE1-88109C8C7CF9}"/>
              </a:ext>
            </a:extLst>
          </p:cNvPr>
          <p:cNvSpPr>
            <a:spLocks noGrp="1"/>
          </p:cNvSpPr>
          <p:nvPr>
            <p:ph type="title"/>
          </p:nvPr>
        </p:nvSpPr>
        <p:spPr/>
        <p:txBody>
          <a:bodyPr/>
          <a:lstStyle/>
          <a:p>
            <a:pPr algn="ctr"/>
            <a:r>
              <a:rPr lang="cs-CZ" b="1" dirty="0">
                <a:solidFill>
                  <a:srgbClr val="0392C8"/>
                </a:solidFill>
              </a:rPr>
              <a:t>Základní pravidla hospodaření</a:t>
            </a:r>
          </a:p>
        </p:txBody>
      </p:sp>
      <p:sp>
        <p:nvSpPr>
          <p:cNvPr id="3" name="Zástupný symbol pro obsah 2">
            <a:extLst>
              <a:ext uri="{FF2B5EF4-FFF2-40B4-BE49-F238E27FC236}">
                <a16:creationId xmlns:a16="http://schemas.microsoft.com/office/drawing/2014/main" id="{F34CFE43-9378-46EA-9E24-B8C374CB17BB}"/>
              </a:ext>
            </a:extLst>
          </p:cNvPr>
          <p:cNvSpPr>
            <a:spLocks noGrp="1"/>
          </p:cNvSpPr>
          <p:nvPr>
            <p:ph idx="1"/>
          </p:nvPr>
        </p:nvSpPr>
        <p:spPr/>
        <p:txBody>
          <a:bodyPr>
            <a:normAutofit/>
          </a:bodyPr>
          <a:lstStyle/>
          <a:p>
            <a:pPr algn="just"/>
            <a:r>
              <a:rPr lang="cs-CZ" dirty="0"/>
              <a:t>Hospodaření ŠPO v hlavní činnosti se řídí jejím rozpočtem. </a:t>
            </a:r>
            <a:r>
              <a:rPr lang="cs-CZ" b="1" dirty="0"/>
              <a:t>Rozpočet hlavní činnosti</a:t>
            </a:r>
            <a:r>
              <a:rPr lang="cs-CZ" dirty="0"/>
              <a:t> může zahrnovat pouze příjmy a výdaje související s její hlavní činností. Příjmy získané hlavní činností lze použít pouze na tuto hlavní činnost.</a:t>
            </a:r>
          </a:p>
          <a:p>
            <a:pPr algn="just"/>
            <a:r>
              <a:rPr lang="cs-CZ" b="1" dirty="0"/>
              <a:t>Doplňková činnost</a:t>
            </a:r>
            <a:r>
              <a:rPr lang="cs-CZ" dirty="0"/>
              <a:t> navazující na hlavní činnost ŠPO nebo slouží k účelnějšímu využití odbornosti jejích zaměstnanců a majetku. Doplňková činnost nesmí být provozována způsobem, který by omezoval hlavní činnost nebo ohrožoval její kvalitu, rozsah a dostupnost. ŠPO účtuje odděleně o hlavní činnosti a činnosti doplňkové.</a:t>
            </a:r>
          </a:p>
          <a:p>
            <a:endParaRPr lang="cs-CZ" dirty="0"/>
          </a:p>
        </p:txBody>
      </p:sp>
    </p:spTree>
    <p:extLst>
      <p:ext uri="{BB962C8B-B14F-4D97-AF65-F5344CB8AC3E}">
        <p14:creationId xmlns:p14="http://schemas.microsoft.com/office/powerpoint/2010/main" val="24175242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C7A14A77-1531-403E-AFA7-B005262BC39F}"/>
              </a:ext>
            </a:extLst>
          </p:cNvPr>
          <p:cNvSpPr>
            <a:spLocks noGrp="1"/>
          </p:cNvSpPr>
          <p:nvPr>
            <p:ph idx="4294967295"/>
          </p:nvPr>
        </p:nvSpPr>
        <p:spPr>
          <a:xfrm>
            <a:off x="-1" y="468923"/>
            <a:ext cx="11570677" cy="5708040"/>
          </a:xfrm>
        </p:spPr>
        <p:txBody>
          <a:bodyPr>
            <a:normAutofit fontScale="92500" lnSpcReduction="20000"/>
          </a:bodyPr>
          <a:lstStyle/>
          <a:p>
            <a:pPr algn="just"/>
            <a:r>
              <a:rPr lang="cs-CZ" b="1" dirty="0"/>
              <a:t>Školská právnická osoba nesmí zřizovat</a:t>
            </a:r>
            <a:r>
              <a:rPr lang="cs-CZ" dirty="0"/>
              <a:t> školské právnické osoby, obecně prospěšné společnosti (nyní tzv. ústavy podle občanského zákoníku) a nadace, nesmí zakládat právnické osoby podle zákona o obchodních společnostech a družstvech (zákon o obchodních korporacích) a účastnit se na podnikání těchto osob, nesmí zajišťovat závazky jiných osob.</a:t>
            </a:r>
          </a:p>
          <a:p>
            <a:pPr algn="just"/>
            <a:r>
              <a:rPr lang="cs-CZ" dirty="0"/>
              <a:t>ŠPO </a:t>
            </a:r>
            <a:r>
              <a:rPr lang="cs-CZ" b="1" dirty="0"/>
              <a:t>nesmí bez souhlasu zřizovatele přijímat</a:t>
            </a:r>
            <a:r>
              <a:rPr lang="cs-CZ" dirty="0"/>
              <a:t> a poskytovat půjčky s výjimkou poskytování půjček z fondu kulturních a sociálních potřeb, nesmí sjednávat úvěry a směnečně se zavazovat, nesmí uzavírat smlouvy o koupi najaté věci bez předchozího souhlasu zřizovatele a také nesmí nakupovat nebo bez předchozího souhlasu zřizovatele přijímat jako protihodnotu za své pohledávky vůči jiným osobám akcie či jiné cenné papíry.</a:t>
            </a:r>
          </a:p>
          <a:p>
            <a:pPr algn="just"/>
            <a:r>
              <a:rPr lang="cs-CZ" dirty="0"/>
              <a:t>ŠPO </a:t>
            </a:r>
            <a:r>
              <a:rPr lang="cs-CZ" b="1" dirty="0"/>
              <a:t>nesmí poskytovat dary</a:t>
            </a:r>
            <a:r>
              <a:rPr lang="cs-CZ" dirty="0"/>
              <a:t> (s výjimkou darů poskytovaných z fondu kulturních a sociálních potřeb nebo jiného peněžního fondu zřízeného pro sociální účely).</a:t>
            </a:r>
          </a:p>
          <a:p>
            <a:pPr algn="just"/>
            <a:r>
              <a:rPr lang="cs-CZ" dirty="0"/>
              <a:t>Školská právnická osoba </a:t>
            </a:r>
            <a:r>
              <a:rPr lang="cs-CZ" b="1" dirty="0"/>
              <a:t>může vytvářet peněžní fondy,</a:t>
            </a:r>
            <a:r>
              <a:rPr lang="cs-CZ" dirty="0"/>
              <a:t> přičemž vždy vytváří rezervní fond a fond investic; školská právnická osoba zřízená mj. obcí vytváří také fond kulturních a sociálních potřeb. Zůstatky peněžních fondů se po skončení roku převádějí do roku následujícího.</a:t>
            </a:r>
          </a:p>
          <a:p>
            <a:endParaRPr lang="cs-CZ" dirty="0"/>
          </a:p>
        </p:txBody>
      </p:sp>
    </p:spTree>
    <p:extLst>
      <p:ext uri="{BB962C8B-B14F-4D97-AF65-F5344CB8AC3E}">
        <p14:creationId xmlns:p14="http://schemas.microsoft.com/office/powerpoint/2010/main" val="34822269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476AB2E-EDB3-44F8-8022-7267F18E2F4C}"/>
              </a:ext>
            </a:extLst>
          </p:cNvPr>
          <p:cNvSpPr>
            <a:spLocks noGrp="1"/>
          </p:cNvSpPr>
          <p:nvPr>
            <p:ph type="ctrTitle" idx="4294967295"/>
          </p:nvPr>
        </p:nvSpPr>
        <p:spPr>
          <a:xfrm>
            <a:off x="82062" y="1122363"/>
            <a:ext cx="11992706" cy="2387600"/>
          </a:xfrm>
        </p:spPr>
        <p:txBody>
          <a:bodyPr>
            <a:normAutofit/>
          </a:bodyPr>
          <a:lstStyle/>
          <a:p>
            <a:pPr algn="ctr"/>
            <a:r>
              <a:rPr lang="cs-CZ" b="1" dirty="0">
                <a:solidFill>
                  <a:srgbClr val="0392C8"/>
                </a:solidFill>
              </a:rPr>
              <a:t>Ústav</a:t>
            </a:r>
          </a:p>
        </p:txBody>
      </p:sp>
    </p:spTree>
    <p:extLst>
      <p:ext uri="{BB962C8B-B14F-4D97-AF65-F5344CB8AC3E}">
        <p14:creationId xmlns:p14="http://schemas.microsoft.com/office/powerpoint/2010/main" val="16687841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0453B7C6-077E-4294-96E9-DB887C419AAA}"/>
              </a:ext>
            </a:extLst>
          </p:cNvPr>
          <p:cNvSpPr>
            <a:spLocks noGrp="1"/>
          </p:cNvSpPr>
          <p:nvPr>
            <p:ph idx="1"/>
          </p:nvPr>
        </p:nvSpPr>
        <p:spPr/>
        <p:txBody>
          <a:bodyPr/>
          <a:lstStyle/>
          <a:p>
            <a:pPr algn="just"/>
            <a:r>
              <a:rPr lang="cs-CZ" dirty="0"/>
              <a:t>Obce mohou v souladu s § 23 odst. 1 písm. d) zákona o rozpočtových pravidlech, zakládat ústavy podle zvláštního zákona, kterým se v daném případě rozumí občanský zákoník.</a:t>
            </a:r>
          </a:p>
          <a:p>
            <a:pPr algn="just"/>
            <a:endParaRPr lang="cs-CZ" dirty="0"/>
          </a:p>
          <a:p>
            <a:pPr algn="just"/>
            <a:r>
              <a:rPr lang="cs-CZ" dirty="0"/>
              <a:t>Obce se vedle zakládání ústavů mohou spolu s jinými osobami stát společníkem na činnostech jiných osob, např. obecně prospěšných společností, na jejichž činnosti se podílí svým majetkem včetně peněžních prostředků.</a:t>
            </a:r>
          </a:p>
        </p:txBody>
      </p:sp>
    </p:spTree>
    <p:extLst>
      <p:ext uri="{BB962C8B-B14F-4D97-AF65-F5344CB8AC3E}">
        <p14:creationId xmlns:p14="http://schemas.microsoft.com/office/powerpoint/2010/main" val="4284373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F38A63E-65D9-48BF-B70E-D6F31BCA1289}"/>
              </a:ext>
            </a:extLst>
          </p:cNvPr>
          <p:cNvSpPr>
            <a:spLocks noGrp="1"/>
          </p:cNvSpPr>
          <p:nvPr>
            <p:ph type="title"/>
          </p:nvPr>
        </p:nvSpPr>
        <p:spPr/>
        <p:txBody>
          <a:bodyPr/>
          <a:lstStyle/>
          <a:p>
            <a:pPr algn="ctr"/>
            <a:r>
              <a:rPr lang="cs-CZ" b="1" dirty="0">
                <a:solidFill>
                  <a:srgbClr val="0392C8"/>
                </a:solidFill>
              </a:rPr>
              <a:t>Právní povaha</a:t>
            </a:r>
          </a:p>
        </p:txBody>
      </p:sp>
      <p:sp>
        <p:nvSpPr>
          <p:cNvPr id="3" name="Zástupný symbol pro obsah 2">
            <a:extLst>
              <a:ext uri="{FF2B5EF4-FFF2-40B4-BE49-F238E27FC236}">
                <a16:creationId xmlns:a16="http://schemas.microsoft.com/office/drawing/2014/main" id="{7AED8180-22F8-4B59-9D02-F1ADB53CDBDB}"/>
              </a:ext>
            </a:extLst>
          </p:cNvPr>
          <p:cNvSpPr>
            <a:spLocks noGrp="1"/>
          </p:cNvSpPr>
          <p:nvPr>
            <p:ph idx="1"/>
          </p:nvPr>
        </p:nvSpPr>
        <p:spPr/>
        <p:txBody>
          <a:bodyPr/>
          <a:lstStyle/>
          <a:p>
            <a:pPr algn="just"/>
            <a:r>
              <a:rPr lang="cs-CZ" dirty="0"/>
              <a:t>Ústav představuje specifický subtyp právnické osoby (či přesněji řečeno lze ústav považovat za subtyp fundace s ohledem na požadavek majetkového základu ústavu a subsidiárního užití právní úpravy nadací na právní poměry ústavu, jak plyne z § 418 občanského zákoníku). Ústav propojuje (kombinuje) osobní složku a majetkovou složku. Občanský zákoník upravuje ústav v ustanoveních § 402 až 418. </a:t>
            </a:r>
            <a:r>
              <a:rPr lang="cs-CZ" b="1" dirty="0"/>
              <a:t>Ústav, jakožto zařízení trvalého charakteru, se zakládá za účelem provozování společensky nebo hospodářsky užitečné činnosti, přičemž přitom dochází k využití jeho osobní a majetkové složky.</a:t>
            </a:r>
          </a:p>
        </p:txBody>
      </p:sp>
    </p:spTree>
    <p:extLst>
      <p:ext uri="{BB962C8B-B14F-4D97-AF65-F5344CB8AC3E}">
        <p14:creationId xmlns:p14="http://schemas.microsoft.com/office/powerpoint/2010/main" val="9143810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3B4F4D1-7482-460A-BFBE-1E8D8DB40D71}"/>
              </a:ext>
            </a:extLst>
          </p:cNvPr>
          <p:cNvSpPr>
            <a:spLocks noGrp="1"/>
          </p:cNvSpPr>
          <p:nvPr>
            <p:ph type="title"/>
          </p:nvPr>
        </p:nvSpPr>
        <p:spPr/>
        <p:txBody>
          <a:bodyPr/>
          <a:lstStyle/>
          <a:p>
            <a:pPr algn="ctr"/>
            <a:r>
              <a:rPr lang="cs-CZ" b="1" dirty="0">
                <a:solidFill>
                  <a:srgbClr val="0392C8"/>
                </a:solidFill>
              </a:rPr>
              <a:t>Právní povaha </a:t>
            </a:r>
          </a:p>
        </p:txBody>
      </p:sp>
      <p:sp>
        <p:nvSpPr>
          <p:cNvPr id="3" name="Zástupný symbol pro obsah 2">
            <a:extLst>
              <a:ext uri="{FF2B5EF4-FFF2-40B4-BE49-F238E27FC236}">
                <a16:creationId xmlns:a16="http://schemas.microsoft.com/office/drawing/2014/main" id="{F5B3ED83-BBFC-4452-9F6D-1A896D18B00F}"/>
              </a:ext>
            </a:extLst>
          </p:cNvPr>
          <p:cNvSpPr>
            <a:spLocks noGrp="1"/>
          </p:cNvSpPr>
          <p:nvPr>
            <p:ph idx="1"/>
          </p:nvPr>
        </p:nvSpPr>
        <p:spPr/>
        <p:txBody>
          <a:bodyPr>
            <a:normAutofit/>
          </a:bodyPr>
          <a:lstStyle/>
          <a:p>
            <a:pPr algn="just"/>
            <a:r>
              <a:rPr lang="cs-CZ" dirty="0"/>
              <a:t>Ústavu chybí demokratická organizační struktura jako je tomu u korporací (ústav je organizován na hierarchickém principu), kdy jeho statutární orgán je monokratický, tj. ředitel (§ 408 občanského zákoníku), odpovědný správní radě (§ 409–412 občanského zákoníku), která ho do funkce jmenuje a odvolává. Od fundace se ústav liší tím, že jeho majetek není nezcizitelný (majetek ústavu tak může být případně i „spotřebován“).</a:t>
            </a:r>
          </a:p>
        </p:txBody>
      </p:sp>
    </p:spTree>
    <p:extLst>
      <p:ext uri="{BB962C8B-B14F-4D97-AF65-F5344CB8AC3E}">
        <p14:creationId xmlns:p14="http://schemas.microsoft.com/office/powerpoint/2010/main" val="108717218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A6ABDC78-6C63-428F-A852-011000E3ED28}"/>
              </a:ext>
            </a:extLst>
          </p:cNvPr>
          <p:cNvSpPr>
            <a:spLocks noGrp="1"/>
          </p:cNvSpPr>
          <p:nvPr>
            <p:ph idx="4294967295"/>
          </p:nvPr>
        </p:nvSpPr>
        <p:spPr>
          <a:xfrm>
            <a:off x="-1" y="984738"/>
            <a:ext cx="11641015" cy="5192225"/>
          </a:xfrm>
        </p:spPr>
        <p:txBody>
          <a:bodyPr>
            <a:normAutofit lnSpcReduction="10000"/>
          </a:bodyPr>
          <a:lstStyle/>
          <a:p>
            <a:pPr algn="just"/>
            <a:r>
              <a:rPr lang="cs-CZ" b="1" dirty="0"/>
              <a:t>Smyslem existence ústavu</a:t>
            </a:r>
            <a:r>
              <a:rPr lang="cs-CZ" dirty="0"/>
              <a:t> je zejména poskytování veřejně prospěšných činností (služeb). Ústav provozuje činnost, jejíž výsledky jsou každému rovnocenně dostupné za podmínek předem stanovených. Na základě § 403 občanského zákoníku však </a:t>
            </a:r>
            <a:r>
              <a:rPr lang="cs-CZ" b="1" dirty="0"/>
              <a:t>může ústav provozovat obchodní závod</a:t>
            </a:r>
            <a:r>
              <a:rPr lang="cs-CZ" dirty="0"/>
              <a:t> nebo </a:t>
            </a:r>
            <a:r>
              <a:rPr lang="cs-CZ" b="1" dirty="0"/>
              <a:t>jinou vedlejší činnost.</a:t>
            </a:r>
          </a:p>
          <a:p>
            <a:pPr algn="just"/>
            <a:r>
              <a:rPr lang="cs-CZ" dirty="0"/>
              <a:t>Provozování obchodního závodu nebo jiné vedlejší činnosti však nesmí být na újmu jakosti, rozsahu a dostupnosti veřejně prospěšných služeb poskytovaných v rámci hlavní činnosti ústavu. Případný </a:t>
            </a:r>
            <a:r>
              <a:rPr lang="cs-CZ" b="1" dirty="0"/>
              <a:t>zisk může ústav použít jen k podpoře činnosti, pro niž byl založen,</a:t>
            </a:r>
            <a:r>
              <a:rPr lang="cs-CZ" dirty="0"/>
              <a:t> a k úhradě nákladů na vlastní správu. I u ústavu, jakožto právnické osoby, která není založena za účelem podnikání, se tak uplatňuje zásada, že vedlejší činnost nemůže být na újmu jakékoliv činnosti hlavní, a naopak případný zisk z vedlejší činnosti má sloužit podpoře činnosti hlavní.</a:t>
            </a:r>
          </a:p>
        </p:txBody>
      </p:sp>
    </p:spTree>
    <p:extLst>
      <p:ext uri="{BB962C8B-B14F-4D97-AF65-F5344CB8AC3E}">
        <p14:creationId xmlns:p14="http://schemas.microsoft.com/office/powerpoint/2010/main" val="13270442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FABF816-A02B-4298-B7AD-C620EB9BB95F}"/>
              </a:ext>
            </a:extLst>
          </p:cNvPr>
          <p:cNvSpPr>
            <a:spLocks noGrp="1"/>
          </p:cNvSpPr>
          <p:nvPr>
            <p:ph type="title"/>
          </p:nvPr>
        </p:nvSpPr>
        <p:spPr>
          <a:xfrm>
            <a:off x="838200" y="365125"/>
            <a:ext cx="10515600" cy="1325563"/>
          </a:xfrm>
        </p:spPr>
        <p:txBody>
          <a:bodyPr/>
          <a:lstStyle/>
          <a:p>
            <a:pPr algn="ctr"/>
            <a:r>
              <a:rPr lang="cs-CZ" b="1" dirty="0">
                <a:solidFill>
                  <a:srgbClr val="0392C8"/>
                </a:solidFill>
              </a:rPr>
              <a:t>Povaha ústavu</a:t>
            </a:r>
          </a:p>
        </p:txBody>
      </p:sp>
      <p:sp>
        <p:nvSpPr>
          <p:cNvPr id="3" name="Zástupný symbol pro obsah 2">
            <a:extLst>
              <a:ext uri="{FF2B5EF4-FFF2-40B4-BE49-F238E27FC236}">
                <a16:creationId xmlns:a16="http://schemas.microsoft.com/office/drawing/2014/main" id="{3A4A1F73-377C-456D-919E-21B4EE1E1E0A}"/>
              </a:ext>
            </a:extLst>
          </p:cNvPr>
          <p:cNvSpPr>
            <a:spLocks noGrp="1"/>
          </p:cNvSpPr>
          <p:nvPr>
            <p:ph idx="1"/>
          </p:nvPr>
        </p:nvSpPr>
        <p:spPr/>
        <p:txBody>
          <a:bodyPr/>
          <a:lstStyle/>
          <a:p>
            <a:pPr algn="just"/>
            <a:r>
              <a:rPr lang="cs-CZ" dirty="0"/>
              <a:t>Ústavy mohou mít povahu soukromoprávní i veřejnoprávní (např. vědecké nebo výzkumné ústavy, školy, nemocnice, divadla, muzea, zoologické zahrady – k veřejnoprávním ústavům je třeba z materiálního (obsahového) hlediska řadit i právnické osoby se specifickou právní úpravou, např. zdravotní pojišťovny, Českou tiskovou kancelář, ale i Českou televizi či Český rozhlas). Povahu veřejnoprávních ústavů – opět z materiálního, nikoliv formálního hlediska – mají i příspěvkové organizace zřízené státem nebo územními samosprávnými celky.</a:t>
            </a:r>
          </a:p>
        </p:txBody>
      </p:sp>
    </p:spTree>
    <p:extLst>
      <p:ext uri="{BB962C8B-B14F-4D97-AF65-F5344CB8AC3E}">
        <p14:creationId xmlns:p14="http://schemas.microsoft.com/office/powerpoint/2010/main" val="31488305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1DDAECE-CD71-4483-BD4C-308D36A14C60}"/>
              </a:ext>
            </a:extLst>
          </p:cNvPr>
          <p:cNvSpPr>
            <a:spLocks noGrp="1"/>
          </p:cNvSpPr>
          <p:nvPr>
            <p:ph type="title"/>
          </p:nvPr>
        </p:nvSpPr>
        <p:spPr/>
        <p:txBody>
          <a:bodyPr/>
          <a:lstStyle/>
          <a:p>
            <a:pPr algn="ctr"/>
            <a:r>
              <a:rPr lang="cs-CZ" b="1" dirty="0">
                <a:solidFill>
                  <a:srgbClr val="0392C8"/>
                </a:solidFill>
              </a:rPr>
              <a:t>Název ústavu</a:t>
            </a:r>
          </a:p>
        </p:txBody>
      </p:sp>
      <p:sp>
        <p:nvSpPr>
          <p:cNvPr id="3" name="Zástupný symbol pro obsah 2">
            <a:extLst>
              <a:ext uri="{FF2B5EF4-FFF2-40B4-BE49-F238E27FC236}">
                <a16:creationId xmlns:a16="http://schemas.microsoft.com/office/drawing/2014/main" id="{AFAF85A4-BA6C-4A69-AD4C-64D49B4D8BB8}"/>
              </a:ext>
            </a:extLst>
          </p:cNvPr>
          <p:cNvSpPr>
            <a:spLocks noGrp="1"/>
          </p:cNvSpPr>
          <p:nvPr>
            <p:ph idx="1"/>
          </p:nvPr>
        </p:nvSpPr>
        <p:spPr/>
        <p:txBody>
          <a:bodyPr/>
          <a:lstStyle/>
          <a:p>
            <a:pPr algn="just"/>
            <a:r>
              <a:rPr lang="cs-CZ" dirty="0"/>
              <a:t>Název ústavu je </a:t>
            </a:r>
            <a:r>
              <a:rPr lang="cs-CZ" b="1" dirty="0"/>
              <a:t>jméno ústavu</a:t>
            </a:r>
            <a:r>
              <a:rPr lang="cs-CZ" dirty="0"/>
              <a:t> (§ 132 občanského zákoníku), kterým se ústav odlišuje od jiných právnických osob. Název je povinnou náležitostí zakladatelského právního jednání ústavu. Občanský zákoník v § 404 obsahuje pro ústav kogentní úpravu povinnosti užít v dodatku názvu slova </a:t>
            </a:r>
            <a:r>
              <a:rPr lang="cs-CZ" b="1" dirty="0"/>
              <a:t>„zapsaný ústav“</a:t>
            </a:r>
            <a:r>
              <a:rPr lang="cs-CZ" dirty="0"/>
              <a:t> nebo alespoň zkratku </a:t>
            </a:r>
            <a:r>
              <a:rPr lang="cs-CZ" b="1" dirty="0"/>
              <a:t>„z. </a:t>
            </a:r>
            <a:r>
              <a:rPr lang="cs-CZ" b="1" dirty="0" err="1"/>
              <a:t>ú.</a:t>
            </a:r>
            <a:r>
              <a:rPr lang="cs-CZ" b="1" dirty="0"/>
              <a:t>“</a:t>
            </a:r>
            <a:r>
              <a:rPr lang="cs-CZ" dirty="0"/>
              <a:t>. V názvu ústavu tak nepostačí pouhé uvedení slova „ústav“.</a:t>
            </a:r>
          </a:p>
          <a:p>
            <a:pPr algn="just"/>
            <a:r>
              <a:rPr lang="cs-CZ" dirty="0"/>
              <a:t>Během existence ústavu nelze vyloučit </a:t>
            </a:r>
            <a:r>
              <a:rPr lang="cs-CZ" b="1" dirty="0"/>
              <a:t>změnu</a:t>
            </a:r>
            <a:r>
              <a:rPr lang="cs-CZ" dirty="0"/>
              <a:t> jeho</a:t>
            </a:r>
            <a:r>
              <a:rPr lang="cs-CZ" b="1" dirty="0"/>
              <a:t> původního názvu.</a:t>
            </a:r>
            <a:r>
              <a:rPr lang="cs-CZ" dirty="0"/>
              <a:t> V souladu s § 418 ve spojení s § 317 občanského zákoníku o změně názvu rozhoduje zakladatel, pokud takové právo nesvěří zakladatelským právním jednáním jinému orgánu ústavu.</a:t>
            </a:r>
          </a:p>
        </p:txBody>
      </p:sp>
    </p:spTree>
    <p:extLst>
      <p:ext uri="{BB962C8B-B14F-4D97-AF65-F5344CB8AC3E}">
        <p14:creationId xmlns:p14="http://schemas.microsoft.com/office/powerpoint/2010/main" val="89064347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476AB2E-EDB3-44F8-8022-7267F18E2F4C}"/>
              </a:ext>
            </a:extLst>
          </p:cNvPr>
          <p:cNvSpPr>
            <a:spLocks noGrp="1"/>
          </p:cNvSpPr>
          <p:nvPr>
            <p:ph type="ctrTitle" idx="4294967295"/>
          </p:nvPr>
        </p:nvSpPr>
        <p:spPr>
          <a:xfrm>
            <a:off x="0" y="1122363"/>
            <a:ext cx="12192000" cy="2387600"/>
          </a:xfrm>
        </p:spPr>
        <p:txBody>
          <a:bodyPr>
            <a:normAutofit/>
          </a:bodyPr>
          <a:lstStyle/>
          <a:p>
            <a:pPr algn="ctr"/>
            <a:r>
              <a:rPr lang="cs-CZ" b="1" dirty="0">
                <a:solidFill>
                  <a:srgbClr val="0392C8"/>
                </a:solidFill>
              </a:rPr>
              <a:t>Veřejná výzkumná instituce</a:t>
            </a:r>
          </a:p>
        </p:txBody>
      </p:sp>
    </p:spTree>
    <p:extLst>
      <p:ext uri="{BB962C8B-B14F-4D97-AF65-F5344CB8AC3E}">
        <p14:creationId xmlns:p14="http://schemas.microsoft.com/office/powerpoint/2010/main" val="423028495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C02164-F081-4CDA-8F95-5AFEF0CA1BD4}"/>
              </a:ext>
            </a:extLst>
          </p:cNvPr>
          <p:cNvSpPr>
            <a:spLocks noGrp="1"/>
          </p:cNvSpPr>
          <p:nvPr>
            <p:ph type="title"/>
          </p:nvPr>
        </p:nvSpPr>
        <p:spPr/>
        <p:txBody>
          <a:bodyPr>
            <a:normAutofit fontScale="90000"/>
          </a:bodyPr>
          <a:lstStyle/>
          <a:p>
            <a:pPr algn="ctr"/>
            <a:br>
              <a:rPr lang="cs-CZ" b="1" dirty="0">
                <a:solidFill>
                  <a:srgbClr val="0392C8"/>
                </a:solidFill>
              </a:rPr>
            </a:br>
            <a:r>
              <a:rPr lang="cs-CZ" b="1" dirty="0">
                <a:solidFill>
                  <a:srgbClr val="0392C8"/>
                </a:solidFill>
              </a:rPr>
              <a:t>Charakter veřejné výzkumné instituce</a:t>
            </a:r>
            <a:br>
              <a:rPr lang="cs-CZ" b="1" dirty="0"/>
            </a:br>
            <a:endParaRPr lang="cs-CZ" dirty="0"/>
          </a:p>
        </p:txBody>
      </p:sp>
      <p:sp>
        <p:nvSpPr>
          <p:cNvPr id="3" name="Zástupný symbol pro obsah 2">
            <a:extLst>
              <a:ext uri="{FF2B5EF4-FFF2-40B4-BE49-F238E27FC236}">
                <a16:creationId xmlns:a16="http://schemas.microsoft.com/office/drawing/2014/main" id="{3328DA45-B4AD-4D44-854C-64F80CF281B8}"/>
              </a:ext>
            </a:extLst>
          </p:cNvPr>
          <p:cNvSpPr>
            <a:spLocks noGrp="1"/>
          </p:cNvSpPr>
          <p:nvPr>
            <p:ph idx="1"/>
          </p:nvPr>
        </p:nvSpPr>
        <p:spPr/>
        <p:txBody>
          <a:bodyPr/>
          <a:lstStyle/>
          <a:p>
            <a:pPr algn="just"/>
            <a:r>
              <a:rPr lang="cs-CZ" dirty="0"/>
              <a:t>Veřejná výzkumná instituce je právnickou osobou, jejímž </a:t>
            </a:r>
            <a:r>
              <a:rPr lang="cs-CZ" b="1" dirty="0"/>
              <a:t>hlavním předmětem činnosti je výzkum,</a:t>
            </a:r>
            <a:r>
              <a:rPr lang="cs-CZ" dirty="0"/>
              <a:t> včetně zajišťování infrastruktury výzkumu, vymezený zákonem č. 130/2002 Sb., o podpoře výzkumu, experimentálního vývoje a inovací z veřejných prostředků.</a:t>
            </a:r>
          </a:p>
          <a:p>
            <a:pPr algn="just"/>
            <a:r>
              <a:rPr lang="cs-CZ" dirty="0"/>
              <a:t>Veřejná výzkumná instituce svou hlavní činností zajišťuje výzkum podporovaný zejména z veřejných prostředků v souladu s podmínkami pro poskytování veřejné podpory stanovenými právem Evropské unie (viz čl. 107 až 109 Smlouvy o fungování Evropské unie).</a:t>
            </a:r>
          </a:p>
          <a:p>
            <a:endParaRPr lang="cs-CZ" dirty="0"/>
          </a:p>
        </p:txBody>
      </p:sp>
    </p:spTree>
    <p:extLst>
      <p:ext uri="{BB962C8B-B14F-4D97-AF65-F5344CB8AC3E}">
        <p14:creationId xmlns:p14="http://schemas.microsoft.com/office/powerpoint/2010/main" val="11398992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3332061-4F58-4BCD-94EF-45BBAA7FED8B}"/>
              </a:ext>
            </a:extLst>
          </p:cNvPr>
          <p:cNvSpPr>
            <a:spLocks noGrp="1"/>
          </p:cNvSpPr>
          <p:nvPr>
            <p:ph type="title"/>
          </p:nvPr>
        </p:nvSpPr>
        <p:spPr/>
        <p:txBody>
          <a:bodyPr>
            <a:normAutofit fontScale="90000"/>
          </a:bodyPr>
          <a:lstStyle/>
          <a:p>
            <a:pPr algn="ctr"/>
            <a:br>
              <a:rPr lang="cs-CZ" b="1" dirty="0">
                <a:solidFill>
                  <a:srgbClr val="0392C8"/>
                </a:solidFill>
              </a:rPr>
            </a:br>
            <a:r>
              <a:rPr lang="cs-CZ" b="1" dirty="0">
                <a:solidFill>
                  <a:srgbClr val="0392C8"/>
                </a:solidFill>
              </a:rPr>
              <a:t>Zřizovatel veřejné výzkumné instituce</a:t>
            </a:r>
            <a:br>
              <a:rPr lang="cs-CZ" b="1" dirty="0"/>
            </a:br>
            <a:endParaRPr lang="cs-CZ" dirty="0"/>
          </a:p>
        </p:txBody>
      </p:sp>
      <p:sp>
        <p:nvSpPr>
          <p:cNvPr id="3" name="Zástupný symbol pro obsah 2">
            <a:extLst>
              <a:ext uri="{FF2B5EF4-FFF2-40B4-BE49-F238E27FC236}">
                <a16:creationId xmlns:a16="http://schemas.microsoft.com/office/drawing/2014/main" id="{CEED2DE6-EFCE-4668-8904-588075958390}"/>
              </a:ext>
            </a:extLst>
          </p:cNvPr>
          <p:cNvSpPr>
            <a:spLocks noGrp="1"/>
          </p:cNvSpPr>
          <p:nvPr>
            <p:ph idx="1"/>
          </p:nvPr>
        </p:nvSpPr>
        <p:spPr/>
        <p:txBody>
          <a:bodyPr/>
          <a:lstStyle/>
          <a:p>
            <a:pPr algn="just"/>
            <a:r>
              <a:rPr lang="cs-CZ" dirty="0"/>
              <a:t>Veřejná výzkumná instituce může být zřízena Českou republikou nebo </a:t>
            </a:r>
            <a:r>
              <a:rPr lang="cs-CZ" b="1" dirty="0"/>
              <a:t>územním samosprávným celkem</a:t>
            </a:r>
            <a:r>
              <a:rPr lang="cs-CZ" dirty="0"/>
              <a:t>. Název veřejné výzkumné instituce musí obsahovat označení </a:t>
            </a:r>
            <a:r>
              <a:rPr lang="cs-CZ" b="1" dirty="0"/>
              <a:t>„veřejná výzkumná instituce“</a:t>
            </a:r>
            <a:r>
              <a:rPr lang="cs-CZ" dirty="0"/>
              <a:t> nebo jeho zkratku </a:t>
            </a:r>
            <a:r>
              <a:rPr lang="cs-CZ" b="1" dirty="0"/>
              <a:t>„v. v. i.“</a:t>
            </a:r>
            <a:r>
              <a:rPr lang="cs-CZ" dirty="0"/>
              <a:t>. Jiné osoby nesmějí ve svém názvu nebo obchodní firmě toto označení používat.</a:t>
            </a:r>
          </a:p>
        </p:txBody>
      </p:sp>
    </p:spTree>
    <p:extLst>
      <p:ext uri="{BB962C8B-B14F-4D97-AF65-F5344CB8AC3E}">
        <p14:creationId xmlns:p14="http://schemas.microsoft.com/office/powerpoint/2010/main" val="289410729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5D58794-A08C-4ADE-9A69-183D4D69D319}"/>
              </a:ext>
            </a:extLst>
          </p:cNvPr>
          <p:cNvSpPr>
            <a:spLocks noGrp="1"/>
          </p:cNvSpPr>
          <p:nvPr>
            <p:ph type="title"/>
          </p:nvPr>
        </p:nvSpPr>
        <p:spPr/>
        <p:txBody>
          <a:bodyPr>
            <a:normAutofit fontScale="90000"/>
          </a:bodyPr>
          <a:lstStyle/>
          <a:p>
            <a:pPr algn="ctr"/>
            <a:br>
              <a:rPr lang="cs-CZ" b="1" dirty="0">
                <a:solidFill>
                  <a:srgbClr val="0392C8"/>
                </a:solidFill>
              </a:rPr>
            </a:br>
            <a:r>
              <a:rPr lang="cs-CZ" b="1" dirty="0">
                <a:solidFill>
                  <a:srgbClr val="0392C8"/>
                </a:solidFill>
              </a:rPr>
              <a:t>Zřízení veřejné výzkumné instituce</a:t>
            </a:r>
            <a:br>
              <a:rPr lang="cs-CZ" b="1" dirty="0"/>
            </a:br>
            <a:endParaRPr lang="cs-CZ" dirty="0"/>
          </a:p>
        </p:txBody>
      </p:sp>
      <p:sp>
        <p:nvSpPr>
          <p:cNvPr id="3" name="Zástupný symbol pro obsah 2">
            <a:extLst>
              <a:ext uri="{FF2B5EF4-FFF2-40B4-BE49-F238E27FC236}">
                <a16:creationId xmlns:a16="http://schemas.microsoft.com/office/drawing/2014/main" id="{E4CF616B-D45D-42D5-9547-6D43D73D906B}"/>
              </a:ext>
            </a:extLst>
          </p:cNvPr>
          <p:cNvSpPr>
            <a:spLocks noGrp="1"/>
          </p:cNvSpPr>
          <p:nvPr>
            <p:ph idx="1"/>
          </p:nvPr>
        </p:nvSpPr>
        <p:spPr/>
        <p:txBody>
          <a:bodyPr/>
          <a:lstStyle/>
          <a:p>
            <a:pPr algn="just"/>
            <a:r>
              <a:rPr lang="cs-CZ" dirty="0"/>
              <a:t>Veřejná výzkumná instituce je zřízena dnem vydání zřizovací listiny zřizovatelem. Zřizovací listina se vydává i při vzniku veřejné výzkumné instituce splynutím a rozdělením.</a:t>
            </a:r>
          </a:p>
        </p:txBody>
      </p:sp>
    </p:spTree>
    <p:extLst>
      <p:ext uri="{BB962C8B-B14F-4D97-AF65-F5344CB8AC3E}">
        <p14:creationId xmlns:p14="http://schemas.microsoft.com/office/powerpoint/2010/main" val="107489947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965A227-D669-4CB2-98D1-F927ED0B5738}"/>
              </a:ext>
            </a:extLst>
          </p:cNvPr>
          <p:cNvSpPr>
            <a:spLocks noGrp="1"/>
          </p:cNvSpPr>
          <p:nvPr>
            <p:ph type="title"/>
          </p:nvPr>
        </p:nvSpPr>
        <p:spPr/>
        <p:txBody>
          <a:bodyPr/>
          <a:lstStyle/>
          <a:p>
            <a:pPr algn="ctr"/>
            <a:r>
              <a:rPr lang="cs-CZ" b="1" dirty="0">
                <a:solidFill>
                  <a:srgbClr val="0392C8"/>
                </a:solidFill>
              </a:rPr>
              <a:t>Zřizovací listina</a:t>
            </a:r>
          </a:p>
        </p:txBody>
      </p:sp>
      <p:sp>
        <p:nvSpPr>
          <p:cNvPr id="3" name="Zástupný symbol pro obsah 2">
            <a:extLst>
              <a:ext uri="{FF2B5EF4-FFF2-40B4-BE49-F238E27FC236}">
                <a16:creationId xmlns:a16="http://schemas.microsoft.com/office/drawing/2014/main" id="{20FB1BDE-DBE4-4740-9D1F-441664046B13}"/>
              </a:ext>
            </a:extLst>
          </p:cNvPr>
          <p:cNvSpPr>
            <a:spLocks noGrp="1"/>
          </p:cNvSpPr>
          <p:nvPr>
            <p:ph idx="1"/>
          </p:nvPr>
        </p:nvSpPr>
        <p:spPr>
          <a:xfrm>
            <a:off x="838200" y="1825625"/>
            <a:ext cx="10515600" cy="4667250"/>
          </a:xfrm>
        </p:spPr>
        <p:txBody>
          <a:bodyPr>
            <a:normAutofit fontScale="92500" lnSpcReduction="10000"/>
          </a:bodyPr>
          <a:lstStyle/>
          <a:p>
            <a:pPr marL="0" indent="0">
              <a:buNone/>
            </a:pPr>
            <a:r>
              <a:rPr lang="cs-CZ" dirty="0"/>
              <a:t>Zřizovací listina zejména obsahuje (§3 zák. 341/2005 Sb. o veřejných v. v. i.):</a:t>
            </a:r>
          </a:p>
          <a:p>
            <a:pPr algn="just"/>
            <a:r>
              <a:rPr lang="cs-CZ" sz="2600" dirty="0"/>
              <a:t>označení a sídlo organizační složky státu (zřizovatele) nebo, je-li zřizovatelem územní samosprávný celek, jeho název a identifikační číslo osoby,</a:t>
            </a:r>
          </a:p>
          <a:p>
            <a:pPr algn="just"/>
            <a:r>
              <a:rPr lang="cs-CZ" sz="2600" dirty="0"/>
              <a:t>název a sídlo veřejné výzkumné instituce,</a:t>
            </a:r>
          </a:p>
          <a:p>
            <a:pPr algn="just"/>
            <a:r>
              <a:rPr lang="cs-CZ" sz="2600" dirty="0"/>
              <a:t>určení doby, na kterou je veřejná výzkumná instituce zřizována,</a:t>
            </a:r>
          </a:p>
          <a:p>
            <a:pPr algn="just"/>
            <a:r>
              <a:rPr lang="cs-CZ" sz="2600" dirty="0"/>
              <a:t>účel, ke kterému je veřejná výzkumná instituce zřizována, a tomu odpovídající druh činnosti ve výzkumu jako předmět hlavní činnosti,</a:t>
            </a:r>
          </a:p>
          <a:p>
            <a:pPr algn="just"/>
            <a:r>
              <a:rPr lang="cs-CZ" sz="2600" dirty="0"/>
              <a:t>předmět, podmínky a rozsah činností, které nejsou výzkumem nebo jeho infrastrukturou,</a:t>
            </a:r>
          </a:p>
          <a:p>
            <a:pPr algn="just"/>
            <a:r>
              <a:rPr lang="cs-CZ" sz="2600" dirty="0"/>
              <a:t>vymezení majetku, který je vkládán do veřejné výzkumné instituce, včetně ocenění majetku a vymezení závazků,</a:t>
            </a:r>
          </a:p>
          <a:p>
            <a:pPr algn="just"/>
            <a:r>
              <a:rPr lang="cs-CZ" sz="2600" dirty="0"/>
              <a:t>stanovení základní organizační struktury veřejné výzkumné instituce</a:t>
            </a:r>
          </a:p>
          <a:p>
            <a:endParaRPr lang="cs-CZ" dirty="0"/>
          </a:p>
        </p:txBody>
      </p:sp>
    </p:spTree>
    <p:extLst>
      <p:ext uri="{BB962C8B-B14F-4D97-AF65-F5344CB8AC3E}">
        <p14:creationId xmlns:p14="http://schemas.microsoft.com/office/powerpoint/2010/main" val="73167737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CA8B325-FB1C-4D33-956E-2D56C41B06ED}"/>
              </a:ext>
            </a:extLst>
          </p:cNvPr>
          <p:cNvSpPr>
            <a:spLocks noGrp="1"/>
          </p:cNvSpPr>
          <p:nvPr>
            <p:ph type="title"/>
          </p:nvPr>
        </p:nvSpPr>
        <p:spPr/>
        <p:txBody>
          <a:bodyPr/>
          <a:lstStyle/>
          <a:p>
            <a:pPr algn="ctr"/>
            <a:r>
              <a:rPr lang="cs-CZ" b="1" dirty="0">
                <a:solidFill>
                  <a:srgbClr val="0392C8"/>
                </a:solidFill>
              </a:rPr>
              <a:t>Vznik veřejné výzkumné instituce</a:t>
            </a:r>
          </a:p>
        </p:txBody>
      </p:sp>
      <p:sp>
        <p:nvSpPr>
          <p:cNvPr id="3" name="Zástupný symbol pro obsah 2">
            <a:extLst>
              <a:ext uri="{FF2B5EF4-FFF2-40B4-BE49-F238E27FC236}">
                <a16:creationId xmlns:a16="http://schemas.microsoft.com/office/drawing/2014/main" id="{1D8999BE-9F5D-4984-ACBF-8478C8CFFD12}"/>
              </a:ext>
            </a:extLst>
          </p:cNvPr>
          <p:cNvSpPr>
            <a:spLocks noGrp="1"/>
          </p:cNvSpPr>
          <p:nvPr>
            <p:ph idx="1"/>
          </p:nvPr>
        </p:nvSpPr>
        <p:spPr/>
        <p:txBody>
          <a:bodyPr/>
          <a:lstStyle/>
          <a:p>
            <a:r>
              <a:rPr lang="cs-CZ" dirty="0"/>
              <a:t>Veřejná výzkumná instituce vzniká dnem, ke kterému je zapsána do </a:t>
            </a:r>
            <a:r>
              <a:rPr lang="cs-CZ" b="1" dirty="0"/>
              <a:t>rejstříku veřejných výzkumných institucí.</a:t>
            </a:r>
            <a:endParaRPr lang="cs-CZ" dirty="0"/>
          </a:p>
          <a:p>
            <a:pPr algn="just"/>
            <a:r>
              <a:rPr lang="cs-CZ" dirty="0"/>
              <a:t>Návrh na zápis veřejné výzkumné instituce do rejstříku veřejných výzkumných institucí podává Ministerstvu školství, mládeže a tělovýchovy zřizovatel. V návrhu určí zřizovatel den, ke kterému má být zápis proveden. K návrhu na zápis musí být přiložena zřizovací listina.</a:t>
            </a:r>
          </a:p>
          <a:p>
            <a:endParaRPr lang="cs-CZ" dirty="0"/>
          </a:p>
        </p:txBody>
      </p:sp>
    </p:spTree>
    <p:extLst>
      <p:ext uri="{BB962C8B-B14F-4D97-AF65-F5344CB8AC3E}">
        <p14:creationId xmlns:p14="http://schemas.microsoft.com/office/powerpoint/2010/main" val="186427997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0342D72-E06C-4A76-A76A-760F383ECBC2}"/>
              </a:ext>
            </a:extLst>
          </p:cNvPr>
          <p:cNvSpPr>
            <a:spLocks noGrp="1"/>
          </p:cNvSpPr>
          <p:nvPr>
            <p:ph type="title"/>
          </p:nvPr>
        </p:nvSpPr>
        <p:spPr/>
        <p:txBody>
          <a:bodyPr>
            <a:normAutofit fontScale="90000"/>
          </a:bodyPr>
          <a:lstStyle/>
          <a:p>
            <a:pPr algn="ctr"/>
            <a:br>
              <a:rPr lang="cs-CZ" b="1" dirty="0">
                <a:solidFill>
                  <a:srgbClr val="0392C8"/>
                </a:solidFill>
              </a:rPr>
            </a:br>
            <a:r>
              <a:rPr lang="cs-CZ" b="1" dirty="0">
                <a:solidFill>
                  <a:srgbClr val="0392C8"/>
                </a:solidFill>
              </a:rPr>
              <a:t>Rejstřík veřejných výzkumných institucí</a:t>
            </a:r>
            <a:br>
              <a:rPr lang="cs-CZ" b="1" dirty="0"/>
            </a:br>
            <a:endParaRPr lang="cs-CZ" dirty="0"/>
          </a:p>
        </p:txBody>
      </p:sp>
      <p:sp>
        <p:nvSpPr>
          <p:cNvPr id="3" name="Zástupný symbol pro obsah 2">
            <a:extLst>
              <a:ext uri="{FF2B5EF4-FFF2-40B4-BE49-F238E27FC236}">
                <a16:creationId xmlns:a16="http://schemas.microsoft.com/office/drawing/2014/main" id="{4C4786EA-0D72-45F3-89C2-1EDE26B6F2B9}"/>
              </a:ext>
            </a:extLst>
          </p:cNvPr>
          <p:cNvSpPr>
            <a:spLocks noGrp="1"/>
          </p:cNvSpPr>
          <p:nvPr>
            <p:ph idx="1"/>
          </p:nvPr>
        </p:nvSpPr>
        <p:spPr>
          <a:xfrm>
            <a:off x="838200" y="1825625"/>
            <a:ext cx="10515600" cy="4667250"/>
          </a:xfrm>
        </p:spPr>
        <p:txBody>
          <a:bodyPr>
            <a:normAutofit lnSpcReduction="10000"/>
          </a:bodyPr>
          <a:lstStyle/>
          <a:p>
            <a:pPr algn="just"/>
            <a:r>
              <a:rPr lang="cs-CZ" dirty="0"/>
              <a:t>Rejstřík veřejných výzkumných institucí je </a:t>
            </a:r>
            <a:r>
              <a:rPr lang="cs-CZ" b="1" dirty="0"/>
              <a:t>veřejný seznam,</a:t>
            </a:r>
            <a:r>
              <a:rPr lang="cs-CZ" dirty="0"/>
              <a:t> do kterého se zapisují zákonem stanovené údaje o veřejných výzkumných institucích. Rejstřík veřejných výzkumných institucí </a:t>
            </a:r>
            <a:r>
              <a:rPr lang="cs-CZ" b="1" dirty="0"/>
              <a:t>vede Ministerstvo školství, mládeže a tělovýchovy.</a:t>
            </a:r>
            <a:endParaRPr lang="cs-CZ" dirty="0"/>
          </a:p>
          <a:p>
            <a:pPr algn="just"/>
            <a:r>
              <a:rPr lang="cs-CZ" dirty="0"/>
              <a:t>Součástí rejstříku je </a:t>
            </a:r>
            <a:r>
              <a:rPr lang="cs-CZ" b="1" dirty="0"/>
              <a:t>sbírka listin</a:t>
            </a:r>
            <a:r>
              <a:rPr lang="cs-CZ" dirty="0"/>
              <a:t> obsahující např. zřizovací listinu a její změny, úplné znění zřizovací listiny; výroční zprávy; účetní závěrky a zprávy auditora o jejich ověření; doklad o jmenování, odvolání nebo o jiném způsobu ukončení výkonu funkce ředitele, popřípadě i likvidátora, nebo doklad o udělení či odnětí pověření řízením veřejné výzkumné instituce; podpisový vzor ředitele nebo osoby pověřené zřizovatelem řízením veřejné výzkumné instituce, popřípadě i likvidátora atd.</a:t>
            </a:r>
          </a:p>
          <a:p>
            <a:endParaRPr lang="cs-CZ" dirty="0"/>
          </a:p>
        </p:txBody>
      </p:sp>
    </p:spTree>
    <p:extLst>
      <p:ext uri="{BB962C8B-B14F-4D97-AF65-F5344CB8AC3E}">
        <p14:creationId xmlns:p14="http://schemas.microsoft.com/office/powerpoint/2010/main" val="68146970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3B88A0F-502F-4765-BF93-CDD647C4D919}"/>
              </a:ext>
            </a:extLst>
          </p:cNvPr>
          <p:cNvSpPr>
            <a:spLocks noGrp="1"/>
          </p:cNvSpPr>
          <p:nvPr>
            <p:ph type="title"/>
          </p:nvPr>
        </p:nvSpPr>
        <p:spPr/>
        <p:txBody>
          <a:bodyPr/>
          <a:lstStyle/>
          <a:p>
            <a:pPr algn="ctr"/>
            <a:r>
              <a:rPr lang="cs-CZ" b="1" dirty="0">
                <a:solidFill>
                  <a:srgbClr val="0392C8"/>
                </a:solidFill>
              </a:rPr>
              <a:t>Orgány veřejné výzkumné instituce</a:t>
            </a:r>
          </a:p>
        </p:txBody>
      </p:sp>
      <p:sp>
        <p:nvSpPr>
          <p:cNvPr id="3" name="Zástupný symbol pro obsah 2">
            <a:extLst>
              <a:ext uri="{FF2B5EF4-FFF2-40B4-BE49-F238E27FC236}">
                <a16:creationId xmlns:a16="http://schemas.microsoft.com/office/drawing/2014/main" id="{4D8249DF-540D-4215-94BE-AF46EB222B95}"/>
              </a:ext>
            </a:extLst>
          </p:cNvPr>
          <p:cNvSpPr>
            <a:spLocks noGrp="1"/>
          </p:cNvSpPr>
          <p:nvPr>
            <p:ph idx="1"/>
          </p:nvPr>
        </p:nvSpPr>
        <p:spPr/>
        <p:txBody>
          <a:bodyPr>
            <a:normAutofit lnSpcReduction="10000"/>
          </a:bodyPr>
          <a:lstStyle/>
          <a:p>
            <a:pPr algn="just"/>
            <a:r>
              <a:rPr lang="cs-CZ" dirty="0"/>
              <a:t>Orgány veřejné výzkumné instituce jsou</a:t>
            </a:r>
          </a:p>
          <a:p>
            <a:pPr algn="just"/>
            <a:r>
              <a:rPr lang="cs-CZ" b="1" dirty="0"/>
              <a:t>ředitel</a:t>
            </a:r>
            <a:r>
              <a:rPr lang="cs-CZ" dirty="0"/>
              <a:t> (je statutárním orgánem veřejné výzkumné instituce),</a:t>
            </a:r>
          </a:p>
          <a:p>
            <a:pPr algn="just"/>
            <a:r>
              <a:rPr lang="cs-CZ" b="1" dirty="0"/>
              <a:t>rada instituce</a:t>
            </a:r>
            <a:r>
              <a:rPr lang="cs-CZ" dirty="0"/>
              <a:t> (skládá se z předsedy, místopředsedy a dalších členů rady instituce; délka funkčního období člena rady instituce je 5 let – tatáž osoba může být zvolena nebo jmenována členem rady instituce opětovně, bez omezení počtu funkčních období; rada instituce např. stanovuje směry činnosti veřejné výzkumné instituce v souladu se zřizovací listinou a rozhoduje o koncepci jejího rozvoje,</a:t>
            </a:r>
          </a:p>
          <a:p>
            <a:pPr algn="just"/>
            <a:r>
              <a:rPr lang="cs-CZ" b="1" dirty="0"/>
              <a:t>dozorčí rada</a:t>
            </a:r>
            <a:r>
              <a:rPr lang="cs-CZ" dirty="0"/>
              <a:t> má nejméně 5 a nejvýše 7 členů; délka funkčního období člena dozorčí rady je 5 let; dozorčí rada vykonává dohled nad činností a hospodařením veřejné výzkumné instituce).</a:t>
            </a:r>
          </a:p>
          <a:p>
            <a:endParaRPr lang="cs-CZ" dirty="0"/>
          </a:p>
        </p:txBody>
      </p:sp>
    </p:spTree>
    <p:extLst>
      <p:ext uri="{BB962C8B-B14F-4D97-AF65-F5344CB8AC3E}">
        <p14:creationId xmlns:p14="http://schemas.microsoft.com/office/powerpoint/2010/main" val="352988767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FBFAD0F-9348-450E-A1E8-3CCEDB6132E9}"/>
              </a:ext>
            </a:extLst>
          </p:cNvPr>
          <p:cNvSpPr>
            <a:spLocks noGrp="1"/>
          </p:cNvSpPr>
          <p:nvPr>
            <p:ph type="title"/>
          </p:nvPr>
        </p:nvSpPr>
        <p:spPr>
          <a:xfrm>
            <a:off x="785446" y="500062"/>
            <a:ext cx="10515600" cy="1325563"/>
          </a:xfrm>
        </p:spPr>
        <p:txBody>
          <a:bodyPr/>
          <a:lstStyle/>
          <a:p>
            <a:pPr algn="ctr"/>
            <a:r>
              <a:rPr lang="cs-CZ" b="1" dirty="0">
                <a:solidFill>
                  <a:srgbClr val="0392C8"/>
                </a:solidFill>
              </a:rPr>
              <a:t>Náklady na činnost veřejné výzkumné instituce</a:t>
            </a:r>
          </a:p>
        </p:txBody>
      </p:sp>
      <p:sp>
        <p:nvSpPr>
          <p:cNvPr id="3" name="Zástupný symbol pro obsah 2">
            <a:extLst>
              <a:ext uri="{FF2B5EF4-FFF2-40B4-BE49-F238E27FC236}">
                <a16:creationId xmlns:a16="http://schemas.microsoft.com/office/drawing/2014/main" id="{0A2A5C19-F7C7-4D0F-AE4E-1CBE9C12CD24}"/>
              </a:ext>
            </a:extLst>
          </p:cNvPr>
          <p:cNvSpPr>
            <a:spLocks noGrp="1"/>
          </p:cNvSpPr>
          <p:nvPr>
            <p:ph idx="1"/>
          </p:nvPr>
        </p:nvSpPr>
        <p:spPr/>
        <p:txBody>
          <a:bodyPr/>
          <a:lstStyle/>
          <a:p>
            <a:pPr algn="just"/>
            <a:r>
              <a:rPr lang="cs-CZ" b="1" dirty="0"/>
              <a:t>Náklady na činnost</a:t>
            </a:r>
            <a:r>
              <a:rPr lang="cs-CZ" dirty="0"/>
              <a:t> orgánů veřejné výzkumné instituce, náklady spojené s výkonem funkce v těchto orgánech, mzda ředitele a odměny členům dalších orgánů veřejné výzkumné instituce se hradí </a:t>
            </a:r>
            <a:r>
              <a:rPr lang="cs-CZ" b="1" dirty="0"/>
              <a:t>z prostředků veřejné výzkumné instituce – hospodaří sama</a:t>
            </a:r>
            <a:r>
              <a:rPr lang="cs-CZ" dirty="0"/>
              <a:t>.</a:t>
            </a:r>
          </a:p>
          <a:p>
            <a:pPr marL="0" indent="0">
              <a:buNone/>
            </a:pPr>
            <a:endParaRPr lang="cs-CZ" dirty="0"/>
          </a:p>
        </p:txBody>
      </p:sp>
    </p:spTree>
    <p:extLst>
      <p:ext uri="{BB962C8B-B14F-4D97-AF65-F5344CB8AC3E}">
        <p14:creationId xmlns:p14="http://schemas.microsoft.com/office/powerpoint/2010/main" val="245570590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BEB56EE-F469-4556-A8E2-CC61BA644A9E}"/>
              </a:ext>
            </a:extLst>
          </p:cNvPr>
          <p:cNvSpPr>
            <a:spLocks noGrp="1"/>
          </p:cNvSpPr>
          <p:nvPr>
            <p:ph type="title"/>
          </p:nvPr>
        </p:nvSpPr>
        <p:spPr/>
        <p:txBody>
          <a:bodyPr>
            <a:normAutofit/>
          </a:bodyPr>
          <a:lstStyle/>
          <a:p>
            <a:pPr algn="ctr"/>
            <a:r>
              <a:rPr lang="cs-CZ" b="1" dirty="0">
                <a:solidFill>
                  <a:srgbClr val="0392C8"/>
                </a:solidFill>
              </a:rPr>
              <a:t>Kontrola</a:t>
            </a:r>
            <a:endParaRPr lang="cs-CZ" dirty="0"/>
          </a:p>
        </p:txBody>
      </p:sp>
      <p:sp>
        <p:nvSpPr>
          <p:cNvPr id="3" name="Zástupný symbol pro obsah 2">
            <a:extLst>
              <a:ext uri="{FF2B5EF4-FFF2-40B4-BE49-F238E27FC236}">
                <a16:creationId xmlns:a16="http://schemas.microsoft.com/office/drawing/2014/main" id="{C1CB5308-26B2-4440-84C8-4A3FFC1F81A4}"/>
              </a:ext>
            </a:extLst>
          </p:cNvPr>
          <p:cNvSpPr>
            <a:spLocks noGrp="1"/>
          </p:cNvSpPr>
          <p:nvPr>
            <p:ph idx="1"/>
          </p:nvPr>
        </p:nvSpPr>
        <p:spPr/>
        <p:txBody>
          <a:bodyPr/>
          <a:lstStyle/>
          <a:p>
            <a:endParaRPr lang="cs-CZ"/>
          </a:p>
        </p:txBody>
      </p:sp>
    </p:spTree>
    <p:extLst>
      <p:ext uri="{BB962C8B-B14F-4D97-AF65-F5344CB8AC3E}">
        <p14:creationId xmlns:p14="http://schemas.microsoft.com/office/powerpoint/2010/main" val="331691513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8D08C49-DAA3-4402-96DC-BE247D80BA62}"/>
              </a:ext>
            </a:extLst>
          </p:cNvPr>
          <p:cNvSpPr>
            <a:spLocks noGrp="1"/>
          </p:cNvSpPr>
          <p:nvPr>
            <p:ph type="title"/>
          </p:nvPr>
        </p:nvSpPr>
        <p:spPr>
          <a:xfrm>
            <a:off x="838200" y="187569"/>
            <a:ext cx="10515600" cy="1503119"/>
          </a:xfrm>
        </p:spPr>
        <p:txBody>
          <a:bodyPr>
            <a:normAutofit fontScale="90000"/>
          </a:bodyPr>
          <a:lstStyle/>
          <a:p>
            <a:pPr algn="ctr"/>
            <a:r>
              <a:rPr lang="cs-CZ" b="1" dirty="0">
                <a:solidFill>
                  <a:srgbClr val="0392C8"/>
                </a:solidFill>
              </a:rPr>
              <a:t>K možnostem kontroly založených a zřízených právnických osob územním  samosprávným celkem</a:t>
            </a:r>
          </a:p>
        </p:txBody>
      </p:sp>
      <p:sp>
        <p:nvSpPr>
          <p:cNvPr id="3" name="Zástupný symbol pro obsah 2">
            <a:extLst>
              <a:ext uri="{FF2B5EF4-FFF2-40B4-BE49-F238E27FC236}">
                <a16:creationId xmlns:a16="http://schemas.microsoft.com/office/drawing/2014/main" id="{0EB9BB4A-1D8F-44DF-AE48-59BEC387FA21}"/>
              </a:ext>
            </a:extLst>
          </p:cNvPr>
          <p:cNvSpPr>
            <a:spLocks noGrp="1"/>
          </p:cNvSpPr>
          <p:nvPr>
            <p:ph idx="1"/>
          </p:nvPr>
        </p:nvSpPr>
        <p:spPr/>
        <p:txBody>
          <a:bodyPr/>
          <a:lstStyle/>
          <a:p>
            <a:pPr algn="just"/>
            <a:r>
              <a:rPr lang="cs-CZ" dirty="0"/>
              <a:t>Územní samosprávné celky disponují specifickým oprávněním, vyplývajícím z § 15 odst. 1 zákona rozpočtových pravidlech podle něhož mohou kontrolovat hospodaření jimi zřízených nebo založených právnických osob.</a:t>
            </a:r>
          </a:p>
          <a:p>
            <a:pPr algn="just"/>
            <a:r>
              <a:rPr lang="cs-CZ" dirty="0"/>
              <a:t>Toto zákonné ustanovení územní samosprávné celky žádným způsobem neomezuje v tom, vůči kterým typům právnických osob tuto kontrolu mohou provádět. Rad obce tak může uložit obecnímu úřadu zabezpečení provedení kontroly hospodaření jakékoliv obcí založené (zřízené) a 100 % vlastněné právnické osoby bez ohledu na její právní formu. </a:t>
            </a:r>
          </a:p>
          <a:p>
            <a:pPr algn="just"/>
            <a:endParaRPr lang="cs-CZ" dirty="0"/>
          </a:p>
        </p:txBody>
      </p:sp>
    </p:spTree>
    <p:extLst>
      <p:ext uri="{BB962C8B-B14F-4D97-AF65-F5344CB8AC3E}">
        <p14:creationId xmlns:p14="http://schemas.microsoft.com/office/powerpoint/2010/main" val="322836798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FF05074-782C-45FF-8C46-39AFEB96574F}"/>
              </a:ext>
            </a:extLst>
          </p:cNvPr>
          <p:cNvSpPr>
            <a:spLocks noGrp="1"/>
          </p:cNvSpPr>
          <p:nvPr>
            <p:ph type="title"/>
          </p:nvPr>
        </p:nvSpPr>
        <p:spPr>
          <a:xfrm>
            <a:off x="838200" y="82062"/>
            <a:ext cx="10515600" cy="1608626"/>
          </a:xfrm>
        </p:spPr>
        <p:txBody>
          <a:bodyPr>
            <a:normAutofit fontScale="90000"/>
          </a:bodyPr>
          <a:lstStyle/>
          <a:p>
            <a:pPr algn="ctr"/>
            <a:br>
              <a:rPr lang="cs-CZ" b="1" dirty="0">
                <a:solidFill>
                  <a:srgbClr val="0392C8"/>
                </a:solidFill>
              </a:rPr>
            </a:br>
            <a:r>
              <a:rPr lang="cs-CZ" b="1" dirty="0">
                <a:solidFill>
                  <a:srgbClr val="0392C8"/>
                </a:solidFill>
              </a:rPr>
              <a:t>K financování zřízených (založených) právnických osob</a:t>
            </a:r>
            <a:br>
              <a:rPr lang="cs-CZ" dirty="0"/>
            </a:br>
            <a:endParaRPr lang="cs-CZ" dirty="0"/>
          </a:p>
        </p:txBody>
      </p:sp>
      <p:sp>
        <p:nvSpPr>
          <p:cNvPr id="3" name="Zástupný symbol pro obsah 2">
            <a:extLst>
              <a:ext uri="{FF2B5EF4-FFF2-40B4-BE49-F238E27FC236}">
                <a16:creationId xmlns:a16="http://schemas.microsoft.com/office/drawing/2014/main" id="{7E773F2D-F632-4392-8847-8B8B2D80EB3A}"/>
              </a:ext>
            </a:extLst>
          </p:cNvPr>
          <p:cNvSpPr>
            <a:spLocks noGrp="1"/>
          </p:cNvSpPr>
          <p:nvPr>
            <p:ph idx="1"/>
          </p:nvPr>
        </p:nvSpPr>
        <p:spPr/>
        <p:txBody>
          <a:bodyPr/>
          <a:lstStyle/>
          <a:p>
            <a:pPr algn="just"/>
            <a:r>
              <a:rPr lang="cs-CZ" dirty="0"/>
              <a:t>Zákonem o rozpočtových pravidlech jsou nastaveny finanční vztahy mezi obcí a příspěvkovou organizací (a obdobně také školskou právnickou osobou). </a:t>
            </a:r>
          </a:p>
          <a:p>
            <a:pPr algn="just"/>
            <a:r>
              <a:rPr lang="cs-CZ" dirty="0"/>
              <a:t>Příspěvkové organizace jsou zřizovány zpravidla jako neziskové, mají nižší příjmy než výdaje a zřizovatel jim poskytuje příspěvek na provoz, kterým rozdíl mezi příjmy a výdaji vyrovná.</a:t>
            </a:r>
          </a:p>
          <a:p>
            <a:pPr algn="just"/>
            <a:r>
              <a:rPr lang="cs-CZ" dirty="0"/>
              <a:t>Z hlediska veřejné podpory příspěvek na provoz ve většině případů nebude považován za nepřípustnou veřejnou podporu s ohledem na fakt, že předmětem hlavní činnosti jsou veřejně prospěšné činnosti poskytované v zájmu veřejnosti.</a:t>
            </a:r>
          </a:p>
        </p:txBody>
      </p:sp>
    </p:spTree>
    <p:extLst>
      <p:ext uri="{BB962C8B-B14F-4D97-AF65-F5344CB8AC3E}">
        <p14:creationId xmlns:p14="http://schemas.microsoft.com/office/powerpoint/2010/main" val="44920443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DC3B530-BEF5-440C-8825-F0F823E1373A}"/>
              </a:ext>
            </a:extLst>
          </p:cNvPr>
          <p:cNvSpPr>
            <a:spLocks noGrp="1"/>
          </p:cNvSpPr>
          <p:nvPr>
            <p:ph type="title"/>
          </p:nvPr>
        </p:nvSpPr>
        <p:spPr/>
        <p:txBody>
          <a:bodyPr/>
          <a:lstStyle/>
          <a:p>
            <a:pPr algn="ctr"/>
            <a:r>
              <a:rPr lang="cs-CZ" sz="4000" b="1" dirty="0">
                <a:solidFill>
                  <a:srgbClr val="0392C8"/>
                </a:solidFill>
              </a:rPr>
              <a:t>K financování obchodních společností</a:t>
            </a:r>
          </a:p>
        </p:txBody>
      </p:sp>
      <p:sp>
        <p:nvSpPr>
          <p:cNvPr id="3" name="Zástupný symbol pro obsah 2">
            <a:extLst>
              <a:ext uri="{FF2B5EF4-FFF2-40B4-BE49-F238E27FC236}">
                <a16:creationId xmlns:a16="http://schemas.microsoft.com/office/drawing/2014/main" id="{1A13250F-39BB-4105-B827-691C323583E2}"/>
              </a:ext>
            </a:extLst>
          </p:cNvPr>
          <p:cNvSpPr>
            <a:spLocks noGrp="1"/>
          </p:cNvSpPr>
          <p:nvPr>
            <p:ph idx="1"/>
          </p:nvPr>
        </p:nvSpPr>
        <p:spPr/>
        <p:txBody>
          <a:bodyPr/>
          <a:lstStyle/>
          <a:p>
            <a:r>
              <a:rPr lang="cs-CZ" dirty="0"/>
              <a:t>Obchodní společnosti založené obcí nemají přímou finanční vazbu na rozpočet svého zakladatele a mají si v zásadě na sebe vydělat svou podnikatelskou činností.</a:t>
            </a:r>
          </a:p>
          <a:p>
            <a:pPr algn="just"/>
            <a:r>
              <a:rPr lang="cs-CZ" dirty="0"/>
              <a:t>Zakladatel se podílí svým vkladem na založení společnosti a následně jako společník (akcionář) nemá žádnou povinnost podílet se na financování společnosti.</a:t>
            </a:r>
          </a:p>
          <a:p>
            <a:pPr algn="just"/>
            <a:r>
              <a:rPr lang="cs-CZ" dirty="0"/>
              <a:t>Jakýkoliv finanční dar či dotace z rozpočtu obce (kraje) musí být vyhodnocen z hlediska veřejné podpory.</a:t>
            </a:r>
          </a:p>
        </p:txBody>
      </p:sp>
    </p:spTree>
    <p:extLst>
      <p:ext uri="{BB962C8B-B14F-4D97-AF65-F5344CB8AC3E}">
        <p14:creationId xmlns:p14="http://schemas.microsoft.com/office/powerpoint/2010/main" val="269806703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E7E9BDE-FC2A-4155-995C-AC9763F8A7FF}"/>
              </a:ext>
            </a:extLst>
          </p:cNvPr>
          <p:cNvSpPr>
            <a:spLocks noGrp="1"/>
          </p:cNvSpPr>
          <p:nvPr>
            <p:ph type="title"/>
          </p:nvPr>
        </p:nvSpPr>
        <p:spPr>
          <a:xfrm>
            <a:off x="838200" y="1960660"/>
            <a:ext cx="10515600" cy="1325563"/>
          </a:xfrm>
        </p:spPr>
        <p:txBody>
          <a:bodyPr>
            <a:normAutofit/>
          </a:bodyPr>
          <a:lstStyle/>
          <a:p>
            <a:pPr algn="ctr"/>
            <a:r>
              <a:rPr lang="cs-CZ" sz="6000" b="1" dirty="0">
                <a:solidFill>
                  <a:srgbClr val="0392C8"/>
                </a:solidFill>
              </a:rPr>
              <a:t>DĚKUJI ZA POZORNOST</a:t>
            </a:r>
          </a:p>
        </p:txBody>
      </p:sp>
    </p:spTree>
    <p:extLst>
      <p:ext uri="{BB962C8B-B14F-4D97-AF65-F5344CB8AC3E}">
        <p14:creationId xmlns:p14="http://schemas.microsoft.com/office/powerpoint/2010/main" val="386627566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b="1" dirty="0">
                <a:solidFill>
                  <a:srgbClr val="0392C8"/>
                </a:solidFill>
              </a:rPr>
              <a:t>Advokátní kancelář JUDr. Jakuba Blažka</a:t>
            </a:r>
            <a:endParaRPr lang="en-US" b="1" dirty="0">
              <a:solidFill>
                <a:srgbClr val="0392C8"/>
              </a:solidFill>
            </a:endParaRPr>
          </a:p>
        </p:txBody>
      </p:sp>
      <p:sp>
        <p:nvSpPr>
          <p:cNvPr id="5" name="Zástupný symbol pro obsah 4"/>
          <p:cNvSpPr>
            <a:spLocks noGrp="1"/>
          </p:cNvSpPr>
          <p:nvPr>
            <p:ph idx="1"/>
          </p:nvPr>
        </p:nvSpPr>
        <p:spPr/>
        <p:txBody>
          <a:bodyPr>
            <a:normAutofit/>
          </a:bodyPr>
          <a:lstStyle/>
          <a:p>
            <a:endParaRPr lang="cs-CZ" dirty="0">
              <a:solidFill>
                <a:srgbClr val="0070C0"/>
              </a:solidFill>
              <a:latin typeface="Calibri" panose="020F0502020204030204" pitchFamily="34" charset="0"/>
              <a:hlinkClick r:id="" action="ppaction://noaction"/>
            </a:endParaRPr>
          </a:p>
          <a:p>
            <a:pPr>
              <a:spcBef>
                <a:spcPct val="0"/>
              </a:spcBef>
            </a:pPr>
            <a:r>
              <a:rPr lang="cs-CZ" dirty="0">
                <a:solidFill>
                  <a:srgbClr val="0392C8"/>
                </a:solidFill>
                <a:latin typeface="+mj-lt"/>
                <a:ea typeface="+mj-ea"/>
                <a:cs typeface="+mj-cs"/>
                <a:hlinkClick r:id="" action="ppaction://noaction">
                  <a:extLst>
                    <a:ext uri="{A12FA001-AC4F-418D-AE19-62706E023703}">
                      <ahyp:hlinkClr xmlns:ahyp="http://schemas.microsoft.com/office/drawing/2018/hyperlinkcolor" val="tx"/>
                    </a:ext>
                  </a:extLst>
                </a:hlinkClick>
              </a:rPr>
              <a:t>www.blazekpartners.cz</a:t>
            </a:r>
          </a:p>
          <a:p>
            <a:pPr>
              <a:spcBef>
                <a:spcPct val="0"/>
              </a:spcBef>
            </a:pPr>
            <a:r>
              <a:rPr lang="cs-CZ" dirty="0">
                <a:solidFill>
                  <a:srgbClr val="0392C8"/>
                </a:solidFill>
                <a:latin typeface="+mj-lt"/>
                <a:ea typeface="+mj-ea"/>
                <a:cs typeface="+mj-cs"/>
                <a:hlinkClick r:id="" action="ppaction://noaction">
                  <a:extLst>
                    <a:ext uri="{A12FA001-AC4F-418D-AE19-62706E023703}">
                      <ahyp:hlinkClr xmlns:ahyp="http://schemas.microsoft.com/office/drawing/2018/hyperlinkcolor" val="tx"/>
                    </a:ext>
                  </a:extLst>
                </a:hlinkClick>
              </a:rPr>
              <a:t>blazek@blazekpartners.cz</a:t>
            </a:r>
            <a:endParaRPr lang="cs-CZ" dirty="0">
              <a:solidFill>
                <a:srgbClr val="0392C8"/>
              </a:solidFill>
              <a:latin typeface="+mj-lt"/>
              <a:ea typeface="+mj-ea"/>
              <a:cs typeface="+mj-cs"/>
            </a:endParaRPr>
          </a:p>
          <a:p>
            <a:pPr>
              <a:spcBef>
                <a:spcPct val="0"/>
              </a:spcBef>
            </a:pPr>
            <a:r>
              <a:rPr lang="cs-CZ" dirty="0">
                <a:solidFill>
                  <a:srgbClr val="0392C8"/>
                </a:solidFill>
                <a:latin typeface="+mj-lt"/>
                <a:ea typeface="+mj-ea"/>
                <a:cs typeface="+mj-cs"/>
              </a:rPr>
              <a:t>+ 420 721 886 021</a:t>
            </a:r>
          </a:p>
          <a:p>
            <a:pPr>
              <a:spcBef>
                <a:spcPct val="0"/>
              </a:spcBef>
            </a:pPr>
            <a:r>
              <a:rPr lang="cs-CZ" dirty="0">
                <a:solidFill>
                  <a:srgbClr val="0392C8"/>
                </a:solidFill>
                <a:latin typeface="+mj-lt"/>
                <a:ea typeface="+mj-ea"/>
                <a:cs typeface="+mj-cs"/>
              </a:rPr>
              <a:t>Na Březince 1232/16, Praha 5, 150 00</a:t>
            </a:r>
          </a:p>
          <a:p>
            <a:endParaRPr lang="cs-CZ" dirty="0">
              <a:solidFill>
                <a:schemeClr val="tx1"/>
              </a:solidFill>
              <a:latin typeface="Calibri" panose="020F0502020204030204" pitchFamily="34" charset="0"/>
            </a:endParaRPr>
          </a:p>
          <a:p>
            <a:endParaRPr lang="cs-CZ" dirty="0"/>
          </a:p>
        </p:txBody>
      </p:sp>
    </p:spTree>
    <p:extLst>
      <p:ext uri="{BB962C8B-B14F-4D97-AF65-F5344CB8AC3E}">
        <p14:creationId xmlns:p14="http://schemas.microsoft.com/office/powerpoint/2010/main" val="1047119618"/>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6079</TotalTime>
  <Words>2659</Words>
  <Application>Microsoft Office PowerPoint</Application>
  <PresentationFormat>Širokoúhlá obrazovka</PresentationFormat>
  <Paragraphs>1173</Paragraphs>
  <Slides>70</Slides>
  <Notes>26</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70</vt:i4>
      </vt:variant>
    </vt:vector>
  </HeadingPairs>
  <TitlesOfParts>
    <vt:vector size="74" baseType="lpstr">
      <vt:lpstr>Arial</vt:lpstr>
      <vt:lpstr>Calibri</vt:lpstr>
      <vt:lpstr>Calibri Light</vt:lpstr>
      <vt:lpstr>Motiv Office</vt:lpstr>
      <vt:lpstr>Projekt „Podpora vzdělávání volených zástupců obcí I. typu“ reg. č. CZ.03.4.74/0.0/0.0/16_033/0002997 je spolufinancován z EU.</vt:lpstr>
      <vt:lpstr>Obec jako zřizovatel právnických osob</vt:lpstr>
      <vt:lpstr>Právní předpisy</vt:lpstr>
      <vt:lpstr>Právnické osoby zřizované (zakládané) obcí</vt:lpstr>
      <vt:lpstr>Druhy organizací zřizované a zakládané obcí</vt:lpstr>
      <vt:lpstr>Organizace zřizované obcí</vt:lpstr>
      <vt:lpstr>Právnické osoby zakládané obcí</vt:lpstr>
      <vt:lpstr>Obchodní korporace</vt:lpstr>
      <vt:lpstr>Vklady do právnických osob</vt:lpstr>
      <vt:lpstr>Vklady u obchodních korporací</vt:lpstr>
      <vt:lpstr>Organizační složka obce</vt:lpstr>
      <vt:lpstr>Právní povaha organizačních složek</vt:lpstr>
      <vt:lpstr>Vznik (zřízení) organizační složky</vt:lpstr>
      <vt:lpstr> Zřizovací listina organizačních složek </vt:lpstr>
      <vt:lpstr>Vedoucí organizační složky</vt:lpstr>
      <vt:lpstr>Prezentace aplikace PowerPoint</vt:lpstr>
      <vt:lpstr>Prezentace aplikace PowerPoint</vt:lpstr>
      <vt:lpstr>Vedoucí organizační složky a jeho role v rámci hospodaření</vt:lpstr>
      <vt:lpstr>Příspěvková organizace</vt:lpstr>
      <vt:lpstr> Právní povaha příspěvkových organizací </vt:lpstr>
      <vt:lpstr>Zřizování příspěvkové organizace</vt:lpstr>
      <vt:lpstr>Hospodaření </vt:lpstr>
      <vt:lpstr>Hospodaření – zákon o rozpočtových pravidlech</vt:lpstr>
      <vt:lpstr>Evidence příspěvkových organizací</vt:lpstr>
      <vt:lpstr>Obce a obchodní společnosti</vt:lpstr>
      <vt:lpstr>Prezentace aplikace PowerPoint</vt:lpstr>
      <vt:lpstr>Společnost s ručením omezeným a akciová společnost</vt:lpstr>
      <vt:lpstr>Společnost s ručením omezeným</vt:lpstr>
      <vt:lpstr>Společnost s ručením omezeným - orgány</vt:lpstr>
      <vt:lpstr>Akciová společnost</vt:lpstr>
      <vt:lpstr>Akcie</vt:lpstr>
      <vt:lpstr>Formy akcií</vt:lpstr>
      <vt:lpstr>Akciová společnost - orgány</vt:lpstr>
      <vt:lpstr>Vyhrazená pravomoc zastupitelstva</vt:lpstr>
      <vt:lpstr> Vyhrazená pravomoc rady obce </vt:lpstr>
      <vt:lpstr>Obchodní společnosti ve vlastnictví obcí a poskytování informací</vt:lpstr>
      <vt:lpstr>Obchodní společnosti ve vlastnictví obcí a poskytování informací</vt:lpstr>
      <vt:lpstr>Školská právnická osoba – bude zpracováno na webináři 7. 12. 2018 – povinnosti obce v oblasti školství a pohřebnictví</vt:lpstr>
      <vt:lpstr>Prezentace aplikace PowerPoint</vt:lpstr>
      <vt:lpstr>Prezentace aplikace PowerPoint</vt:lpstr>
      <vt:lpstr> Hlavní činnost </vt:lpstr>
      <vt:lpstr> Zřízení školské právnické osoby </vt:lpstr>
      <vt:lpstr> Vznik školské právnické osoby </vt:lpstr>
      <vt:lpstr>Působnost zřizovatele</vt:lpstr>
      <vt:lpstr> Orgány školské právnické osoby </vt:lpstr>
      <vt:lpstr>Hospodaření školské právnické osoby</vt:lpstr>
      <vt:lpstr>Základní pravidla hospodaření</vt:lpstr>
      <vt:lpstr>Prezentace aplikace PowerPoint</vt:lpstr>
      <vt:lpstr>Ústav</vt:lpstr>
      <vt:lpstr>Prezentace aplikace PowerPoint</vt:lpstr>
      <vt:lpstr>Právní povaha</vt:lpstr>
      <vt:lpstr>Právní povaha </vt:lpstr>
      <vt:lpstr>Prezentace aplikace PowerPoint</vt:lpstr>
      <vt:lpstr>Povaha ústavu</vt:lpstr>
      <vt:lpstr>Název ústavu</vt:lpstr>
      <vt:lpstr>Veřejná výzkumná instituce</vt:lpstr>
      <vt:lpstr> Charakter veřejné výzkumné instituce </vt:lpstr>
      <vt:lpstr> Zřizovatel veřejné výzkumné instituce </vt:lpstr>
      <vt:lpstr> Zřízení veřejné výzkumné instituce </vt:lpstr>
      <vt:lpstr>Zřizovací listina</vt:lpstr>
      <vt:lpstr>Vznik veřejné výzkumné instituce</vt:lpstr>
      <vt:lpstr> Rejstřík veřejných výzkumných institucí </vt:lpstr>
      <vt:lpstr>Orgány veřejné výzkumné instituce</vt:lpstr>
      <vt:lpstr>Náklady na činnost veřejné výzkumné instituce</vt:lpstr>
      <vt:lpstr>Kontrola</vt:lpstr>
      <vt:lpstr>K možnostem kontroly založených a zřízených právnických osob územním  samosprávným celkem</vt:lpstr>
      <vt:lpstr> K financování zřízených (založených) právnických osob </vt:lpstr>
      <vt:lpstr>K financování obchodních společností</vt:lpstr>
      <vt:lpstr>DĚKUJI ZA POZORNOST</vt:lpstr>
      <vt:lpstr>Advokátní kancelář JUDr. Jakuba Blažka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Projekt „Podpora vzdělávání volených zástupců obcí I. typu“ reg. č. CZ.03.4.74/0.0/0.0/16_033/0002997 je spolufinancován z EU.</dc:title>
  <dc:creator>Studenti</dc:creator>
  <cp:lastModifiedBy>JUDr. Jakub Blažek</cp:lastModifiedBy>
  <cp:revision>429</cp:revision>
  <dcterms:created xsi:type="dcterms:W3CDTF">2018-03-08T20:43:18Z</dcterms:created>
  <dcterms:modified xsi:type="dcterms:W3CDTF">2018-10-12T07:15:49Z</dcterms:modified>
</cp:coreProperties>
</file>