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9"/>
  </p:notesMasterIdLst>
  <p:handoutMasterIdLst>
    <p:handoutMasterId r:id="rId20"/>
  </p:handoutMasterIdLst>
  <p:sldIdLst>
    <p:sldId id="337" r:id="rId2"/>
    <p:sldId id="256" r:id="rId3"/>
    <p:sldId id="331" r:id="rId4"/>
    <p:sldId id="276" r:id="rId5"/>
    <p:sldId id="322" r:id="rId6"/>
    <p:sldId id="336" r:id="rId7"/>
    <p:sldId id="323" r:id="rId8"/>
    <p:sldId id="327" r:id="rId9"/>
    <p:sldId id="332" r:id="rId10"/>
    <p:sldId id="333" r:id="rId11"/>
    <p:sldId id="334" r:id="rId12"/>
    <p:sldId id="335" r:id="rId13"/>
    <p:sldId id="328" r:id="rId14"/>
    <p:sldId id="277" r:id="rId15"/>
    <p:sldId id="329" r:id="rId16"/>
    <p:sldId id="330" r:id="rId17"/>
    <p:sldId id="271" r:id="rId18"/>
  </p:sldIdLst>
  <p:sldSz cx="12192000" cy="6858000"/>
  <p:notesSz cx="6865938" cy="99964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5D450B93-78BE-E74C-9C12-B2687FB28146}">
          <p14:sldIdLst>
            <p14:sldId id="337"/>
            <p14:sldId id="256"/>
            <p14:sldId id="331"/>
            <p14:sldId id="276"/>
            <p14:sldId id="322"/>
            <p14:sldId id="336"/>
            <p14:sldId id="323"/>
            <p14:sldId id="327"/>
            <p14:sldId id="332"/>
            <p14:sldId id="333"/>
            <p14:sldId id="334"/>
            <p14:sldId id="335"/>
            <p14:sldId id="328"/>
            <p14:sldId id="277"/>
            <p14:sldId id="329"/>
            <p14:sldId id="330"/>
            <p14:sldId id="271"/>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92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6"/>
    <p:restoredTop sz="95321"/>
  </p:normalViewPr>
  <p:slideViewPr>
    <p:cSldViewPr snapToGrid="0" snapToObjects="1">
      <p:cViewPr varScale="1">
        <p:scale>
          <a:sx n="70" d="100"/>
          <a:sy n="70" d="100"/>
        </p:scale>
        <p:origin x="71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4975" cy="50165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89375" y="0"/>
            <a:ext cx="2974975" cy="501650"/>
          </a:xfrm>
          <a:prstGeom prst="rect">
            <a:avLst/>
          </a:prstGeom>
        </p:spPr>
        <p:txBody>
          <a:bodyPr vert="horz" lIns="91440" tIns="45720" rIns="91440" bIns="45720" rtlCol="0"/>
          <a:lstStyle>
            <a:lvl1pPr algn="r">
              <a:defRPr sz="1200"/>
            </a:lvl1pPr>
          </a:lstStyle>
          <a:p>
            <a:fld id="{3E9DD444-6623-4CBF-9B8A-3093F512D71D}" type="datetimeFigureOut">
              <a:rPr lang="cs-CZ" smtClean="0"/>
              <a:t>7. 2. 2018</a:t>
            </a:fld>
            <a:endParaRPr lang="cs-CZ"/>
          </a:p>
        </p:txBody>
      </p:sp>
      <p:sp>
        <p:nvSpPr>
          <p:cNvPr id="4" name="Zástupný symbol pro zápatí 3"/>
          <p:cNvSpPr>
            <a:spLocks noGrp="1"/>
          </p:cNvSpPr>
          <p:nvPr>
            <p:ph type="ftr" sz="quarter" idx="2"/>
          </p:nvPr>
        </p:nvSpPr>
        <p:spPr>
          <a:xfrm>
            <a:off x="0" y="9494838"/>
            <a:ext cx="2974975" cy="501650"/>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89375" y="9494838"/>
            <a:ext cx="2974975" cy="501650"/>
          </a:xfrm>
          <a:prstGeom prst="rect">
            <a:avLst/>
          </a:prstGeom>
        </p:spPr>
        <p:txBody>
          <a:bodyPr vert="horz" lIns="91440" tIns="45720" rIns="91440" bIns="45720" rtlCol="0" anchor="b"/>
          <a:lstStyle>
            <a:lvl1pPr algn="r">
              <a:defRPr sz="1200"/>
            </a:lvl1pPr>
          </a:lstStyle>
          <a:p>
            <a:fld id="{F2D3A36F-18A3-410F-AC69-407B849A90A6}" type="slidenum">
              <a:rPr lang="cs-CZ" smtClean="0"/>
              <a:t>‹#›</a:t>
            </a:fld>
            <a:endParaRPr lang="cs-CZ"/>
          </a:p>
        </p:txBody>
      </p:sp>
    </p:spTree>
    <p:extLst>
      <p:ext uri="{BB962C8B-B14F-4D97-AF65-F5344CB8AC3E}">
        <p14:creationId xmlns:p14="http://schemas.microsoft.com/office/powerpoint/2010/main" val="35842198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5240" cy="501561"/>
          </a:xfrm>
          <a:prstGeom prst="rect">
            <a:avLst/>
          </a:prstGeom>
        </p:spPr>
        <p:txBody>
          <a:bodyPr vert="horz" lIns="92190" tIns="46095" rIns="92190" bIns="46095" rtlCol="0"/>
          <a:lstStyle>
            <a:lvl1pPr algn="l">
              <a:defRPr sz="1200"/>
            </a:lvl1pPr>
          </a:lstStyle>
          <a:p>
            <a:endParaRPr lang="en-US"/>
          </a:p>
        </p:txBody>
      </p:sp>
      <p:sp>
        <p:nvSpPr>
          <p:cNvPr id="3" name="Date Placeholder 2"/>
          <p:cNvSpPr>
            <a:spLocks noGrp="1"/>
          </p:cNvSpPr>
          <p:nvPr>
            <p:ph type="dt" idx="1"/>
          </p:nvPr>
        </p:nvSpPr>
        <p:spPr>
          <a:xfrm>
            <a:off x="3889110" y="0"/>
            <a:ext cx="2975240" cy="501561"/>
          </a:xfrm>
          <a:prstGeom prst="rect">
            <a:avLst/>
          </a:prstGeom>
        </p:spPr>
        <p:txBody>
          <a:bodyPr vert="horz" lIns="92190" tIns="46095" rIns="92190" bIns="46095" rtlCol="0"/>
          <a:lstStyle>
            <a:lvl1pPr algn="r">
              <a:defRPr sz="1200"/>
            </a:lvl1pPr>
          </a:lstStyle>
          <a:p>
            <a:fld id="{C3CE1B54-012A-0446-8E44-AA7995121DE3}" type="datetimeFigureOut">
              <a:rPr lang="en-US" smtClean="0"/>
              <a:t>2/7/2018</a:t>
            </a:fld>
            <a:endParaRPr lang="en-US"/>
          </a:p>
        </p:txBody>
      </p:sp>
      <p:sp>
        <p:nvSpPr>
          <p:cNvPr id="4" name="Slide Image Placeholder 3"/>
          <p:cNvSpPr>
            <a:spLocks noGrp="1" noRot="1" noChangeAspect="1"/>
          </p:cNvSpPr>
          <p:nvPr>
            <p:ph type="sldImg" idx="2"/>
          </p:nvPr>
        </p:nvSpPr>
        <p:spPr>
          <a:xfrm>
            <a:off x="434975" y="1250950"/>
            <a:ext cx="5995988" cy="3371850"/>
          </a:xfrm>
          <a:prstGeom prst="rect">
            <a:avLst/>
          </a:prstGeom>
          <a:noFill/>
          <a:ln w="12700">
            <a:solidFill>
              <a:prstClr val="black"/>
            </a:solidFill>
          </a:ln>
        </p:spPr>
        <p:txBody>
          <a:bodyPr vert="horz" lIns="92190" tIns="46095" rIns="92190" bIns="46095" rtlCol="0" anchor="ctr"/>
          <a:lstStyle/>
          <a:p>
            <a:endParaRPr lang="en-US"/>
          </a:p>
        </p:txBody>
      </p:sp>
      <p:sp>
        <p:nvSpPr>
          <p:cNvPr id="5" name="Notes Placeholder 4"/>
          <p:cNvSpPr>
            <a:spLocks noGrp="1"/>
          </p:cNvSpPr>
          <p:nvPr>
            <p:ph type="body" sz="quarter" idx="3"/>
          </p:nvPr>
        </p:nvSpPr>
        <p:spPr>
          <a:xfrm>
            <a:off x="686595" y="4810810"/>
            <a:ext cx="5492750" cy="3936117"/>
          </a:xfrm>
          <a:prstGeom prst="rect">
            <a:avLst/>
          </a:prstGeom>
        </p:spPr>
        <p:txBody>
          <a:bodyPr vert="horz" lIns="92190" tIns="46095" rIns="92190" bIns="46095" rtlCol="0"/>
          <a:lstStyle/>
          <a:p>
            <a:pPr lvl="0"/>
            <a:r>
              <a:rPr lang="cs-CZ"/>
              <a:t>Click to edit Master text styles</a:t>
            </a:r>
          </a:p>
          <a:p>
            <a:pPr lvl="1"/>
            <a:r>
              <a:rPr lang="cs-CZ"/>
              <a:t>Second level</a:t>
            </a:r>
          </a:p>
          <a:p>
            <a:pPr lvl="2"/>
            <a:r>
              <a:rPr lang="cs-CZ"/>
              <a:t>Third level</a:t>
            </a:r>
          </a:p>
          <a:p>
            <a:pPr lvl="3"/>
            <a:r>
              <a:rPr lang="cs-CZ"/>
              <a:t>Fourth level</a:t>
            </a:r>
          </a:p>
          <a:p>
            <a:pPr lvl="4"/>
            <a:r>
              <a:rPr lang="cs-CZ"/>
              <a:t>Fifth level</a:t>
            </a:r>
            <a:endParaRPr lang="en-US"/>
          </a:p>
        </p:txBody>
      </p:sp>
      <p:sp>
        <p:nvSpPr>
          <p:cNvPr id="6" name="Footer Placeholder 5"/>
          <p:cNvSpPr>
            <a:spLocks noGrp="1"/>
          </p:cNvSpPr>
          <p:nvPr>
            <p:ph type="ftr" sz="quarter" idx="4"/>
          </p:nvPr>
        </p:nvSpPr>
        <p:spPr>
          <a:xfrm>
            <a:off x="0" y="9494930"/>
            <a:ext cx="2975240" cy="501560"/>
          </a:xfrm>
          <a:prstGeom prst="rect">
            <a:avLst/>
          </a:prstGeom>
        </p:spPr>
        <p:txBody>
          <a:bodyPr vert="horz" lIns="92190" tIns="46095" rIns="92190" bIns="46095" rtlCol="0" anchor="b"/>
          <a:lstStyle>
            <a:lvl1pPr algn="l">
              <a:defRPr sz="1200"/>
            </a:lvl1pPr>
          </a:lstStyle>
          <a:p>
            <a:endParaRPr lang="en-US"/>
          </a:p>
        </p:txBody>
      </p:sp>
      <p:sp>
        <p:nvSpPr>
          <p:cNvPr id="7" name="Slide Number Placeholder 6"/>
          <p:cNvSpPr>
            <a:spLocks noGrp="1"/>
          </p:cNvSpPr>
          <p:nvPr>
            <p:ph type="sldNum" sz="quarter" idx="5"/>
          </p:nvPr>
        </p:nvSpPr>
        <p:spPr>
          <a:xfrm>
            <a:off x="3889110" y="9494930"/>
            <a:ext cx="2975240" cy="501560"/>
          </a:xfrm>
          <a:prstGeom prst="rect">
            <a:avLst/>
          </a:prstGeom>
        </p:spPr>
        <p:txBody>
          <a:bodyPr vert="horz" lIns="92190" tIns="46095" rIns="92190" bIns="46095" rtlCol="0" anchor="b"/>
          <a:lstStyle>
            <a:lvl1pPr algn="r">
              <a:defRPr sz="1200"/>
            </a:lvl1pPr>
          </a:lstStyle>
          <a:p>
            <a:fld id="{B00A83E7-03C7-E941-A025-3BF86B114C3C}" type="slidenum">
              <a:rPr lang="en-US" smtClean="0"/>
              <a:t>‹#›</a:t>
            </a:fld>
            <a:endParaRPr lang="en-US"/>
          </a:p>
        </p:txBody>
      </p:sp>
    </p:spTree>
    <p:extLst>
      <p:ext uri="{BB962C8B-B14F-4D97-AF65-F5344CB8AC3E}">
        <p14:creationId xmlns:p14="http://schemas.microsoft.com/office/powerpoint/2010/main" val="19661721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00A83E7-03C7-E941-A025-3BF86B114C3C}" type="slidenum">
              <a:rPr lang="en-US" smtClean="0"/>
              <a:t>2</a:t>
            </a:fld>
            <a:endParaRPr lang="en-US" dirty="0"/>
          </a:p>
        </p:txBody>
      </p:sp>
    </p:spTree>
    <p:extLst>
      <p:ext uri="{BB962C8B-B14F-4D97-AF65-F5344CB8AC3E}">
        <p14:creationId xmlns:p14="http://schemas.microsoft.com/office/powerpoint/2010/main" val="21248352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smtClean="0"/>
              <a:t>Kliknutím lze upravit styl.</a:t>
            </a:r>
            <a:endParaRPr lang="cs-CZ"/>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C2504948-7C78-475D-A0B5-3C0A7827051A}" type="datetime1">
              <a:rPr lang="cs-CZ" smtClean="0"/>
              <a:pPr/>
              <a:t>7. 2. 2018</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4397AF1-911E-4DE1-AE65-F452735E25E4}" type="slidenum">
              <a:rPr lang="cs-CZ" smtClean="0"/>
              <a:pPr/>
              <a:t>‹#›</a:t>
            </a:fld>
            <a:endParaRPr lang="cs-CZ"/>
          </a:p>
        </p:txBody>
      </p:sp>
    </p:spTree>
    <p:extLst>
      <p:ext uri="{BB962C8B-B14F-4D97-AF65-F5344CB8AC3E}">
        <p14:creationId xmlns:p14="http://schemas.microsoft.com/office/powerpoint/2010/main" val="26706525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75427E3B-3DDE-4386-89BC-1FB983789EBB}" type="datetime1">
              <a:rPr lang="cs-CZ" smtClean="0"/>
              <a:pPr/>
              <a:t>7. 2. 2018</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5AB7D3C-FFD4-4BD4-B79E-938598B3A21F}" type="slidenum">
              <a:rPr lang="cs-CZ" smtClean="0"/>
              <a:pPr/>
              <a:t>‹#›</a:t>
            </a:fld>
            <a:endParaRPr lang="cs-CZ"/>
          </a:p>
        </p:txBody>
      </p:sp>
    </p:spTree>
    <p:extLst>
      <p:ext uri="{BB962C8B-B14F-4D97-AF65-F5344CB8AC3E}">
        <p14:creationId xmlns:p14="http://schemas.microsoft.com/office/powerpoint/2010/main" val="3449080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smtClean="0"/>
              <a:t>Kliknutím lze upravit styl.</a:t>
            </a:r>
            <a:endParaRPr lang="cs-CZ"/>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AE63823B-585B-4862-81AA-02B1C8E25B3F}" type="datetime1">
              <a:rPr lang="cs-CZ" smtClean="0"/>
              <a:pPr/>
              <a:t>7. 2. 2018</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CA547EC-0A2A-46E1-B407-6B2DBADBDEDD}" type="slidenum">
              <a:rPr lang="cs-CZ" smtClean="0"/>
              <a:pPr/>
              <a:t>‹#›</a:t>
            </a:fld>
            <a:endParaRPr lang="cs-CZ"/>
          </a:p>
        </p:txBody>
      </p:sp>
    </p:spTree>
    <p:extLst>
      <p:ext uri="{BB962C8B-B14F-4D97-AF65-F5344CB8AC3E}">
        <p14:creationId xmlns:p14="http://schemas.microsoft.com/office/powerpoint/2010/main" val="38942835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838200" y="1825625"/>
            <a:ext cx="5181600" cy="4351338"/>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6172200" y="1825625"/>
            <a:ext cx="5181600" cy="4351338"/>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8ECDBA31-E1A3-4C40-AFFE-AA2D2D17E0F3}" type="datetime1">
              <a:rPr lang="cs-CZ" smtClean="0"/>
              <a:pPr/>
              <a:t>7. 2. 2018</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E466EE9B-0B84-4630-A8B2-78F3F592B681}" type="slidenum">
              <a:rPr lang="cs-CZ" smtClean="0"/>
              <a:pPr/>
              <a:t>‹#›</a:t>
            </a:fld>
            <a:endParaRPr lang="cs-CZ"/>
          </a:p>
        </p:txBody>
      </p:sp>
    </p:spTree>
    <p:extLst>
      <p:ext uri="{BB962C8B-B14F-4D97-AF65-F5344CB8AC3E}">
        <p14:creationId xmlns:p14="http://schemas.microsoft.com/office/powerpoint/2010/main" val="2595489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smtClean="0"/>
              <a:t>Kliknutím lze upravit styl.</a:t>
            </a:r>
            <a:endParaRPr lang="cs-CZ"/>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E6B2C3E1-E2F1-42E5-A186-05CD5157EF5A}" type="datetime1">
              <a:rPr lang="cs-CZ" smtClean="0"/>
              <a:pPr/>
              <a:t>7. 2. 2018</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C3790388-E7A2-4C1B-ADE5-EDFEF2205ECD}" type="slidenum">
              <a:rPr lang="cs-CZ" smtClean="0"/>
              <a:pPr/>
              <a:t>‹#›</a:t>
            </a:fld>
            <a:endParaRPr lang="cs-CZ"/>
          </a:p>
        </p:txBody>
      </p:sp>
    </p:spTree>
    <p:extLst>
      <p:ext uri="{BB962C8B-B14F-4D97-AF65-F5344CB8AC3E}">
        <p14:creationId xmlns:p14="http://schemas.microsoft.com/office/powerpoint/2010/main" val="2297807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D7C830DB-12B3-4EF3-AF81-97C12277B4AD}" type="datetime1">
              <a:rPr lang="cs-CZ" smtClean="0"/>
              <a:pPr/>
              <a:t>7. 2. 2018</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8559FAC4-F102-47A6-9F3A-91F1C3C05741}" type="slidenum">
              <a:rPr lang="cs-CZ" smtClean="0"/>
              <a:pPr/>
              <a:t>‹#›</a:t>
            </a:fld>
            <a:endParaRPr lang="cs-CZ"/>
          </a:p>
        </p:txBody>
      </p:sp>
    </p:spTree>
    <p:extLst>
      <p:ext uri="{BB962C8B-B14F-4D97-AF65-F5344CB8AC3E}">
        <p14:creationId xmlns:p14="http://schemas.microsoft.com/office/powerpoint/2010/main" val="2269531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742FDF54-7D8A-47DA-B051-E6BF8171DD4D}" type="datetime1">
              <a:rPr lang="cs-CZ" smtClean="0"/>
              <a:pPr/>
              <a:t>7. 2. 2018</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679C5256-04F0-4E5B-BB2B-23493FC20127}" type="slidenum">
              <a:rPr lang="cs-CZ" smtClean="0"/>
              <a:pPr/>
              <a:t>‹#›</a:t>
            </a:fld>
            <a:endParaRPr lang="cs-CZ"/>
          </a:p>
        </p:txBody>
      </p:sp>
    </p:spTree>
    <p:extLst>
      <p:ext uri="{BB962C8B-B14F-4D97-AF65-F5344CB8AC3E}">
        <p14:creationId xmlns:p14="http://schemas.microsoft.com/office/powerpoint/2010/main" val="1053111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smtClean="0"/>
              <a:t>Kliknutím lze upravit styl.</a:t>
            </a:r>
            <a:endParaRPr lang="cs-CZ"/>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2FCDE71B-BF57-41F1-8C55-2AE1EEFFCCAA}" type="datetime1">
              <a:rPr lang="cs-CZ" smtClean="0"/>
              <a:pPr/>
              <a:t>7. 2. 2018</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F8ABD80-2545-4634-AC38-80908E5EE7EE}" type="slidenum">
              <a:rPr lang="cs-CZ" smtClean="0"/>
              <a:pPr/>
              <a:t>‹#›</a:t>
            </a:fld>
            <a:endParaRPr lang="cs-CZ"/>
          </a:p>
        </p:txBody>
      </p:sp>
    </p:spTree>
    <p:extLst>
      <p:ext uri="{BB962C8B-B14F-4D97-AF65-F5344CB8AC3E}">
        <p14:creationId xmlns:p14="http://schemas.microsoft.com/office/powerpoint/2010/main" val="2972636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smtClean="0"/>
              <a:t>Kliknutím lze upravit styl.</a:t>
            </a:r>
            <a:endParaRPr lang="cs-CZ"/>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04B125E6-80D0-4D13-9705-3B1B95AEC0A1}" type="datetime1">
              <a:rPr lang="cs-CZ" smtClean="0"/>
              <a:pPr/>
              <a:t>7. 2. 2018</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A4AFEED-79AF-45AC-9A33-8B5F40AB8132}" type="slidenum">
              <a:rPr lang="cs-CZ" smtClean="0"/>
              <a:pPr/>
              <a:t>‹#›</a:t>
            </a:fld>
            <a:endParaRPr lang="cs-CZ"/>
          </a:p>
        </p:txBody>
      </p:sp>
    </p:spTree>
    <p:extLst>
      <p:ext uri="{BB962C8B-B14F-4D97-AF65-F5344CB8AC3E}">
        <p14:creationId xmlns:p14="http://schemas.microsoft.com/office/powerpoint/2010/main" val="3599698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081F347-9D06-460B-9035-BEC6C417717C}" type="datetime1">
              <a:rPr lang="cs-CZ" smtClean="0"/>
              <a:pPr/>
              <a:t>7. 2. 2018</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F04309A-5633-4EFC-BBE0-D781EAD60B14}" type="slidenum">
              <a:rPr lang="cs-CZ" smtClean="0"/>
              <a:pPr/>
              <a:t>‹#›</a:t>
            </a:fld>
            <a:endParaRPr lang="cs-CZ"/>
          </a:p>
        </p:txBody>
      </p:sp>
    </p:spTree>
    <p:extLst>
      <p:ext uri="{BB962C8B-B14F-4D97-AF65-F5344CB8AC3E}">
        <p14:creationId xmlns:p14="http://schemas.microsoft.com/office/powerpoint/2010/main" val="11387028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FD3E48F9-8229-43F0-BC82-6E00420800C1}" type="datetime1">
              <a:rPr lang="cs-CZ" smtClean="0"/>
              <a:pPr/>
              <a:t>7. 2. 2018</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A47EC3C-A2F6-4959-A496-60B76F625E82}" type="slidenum">
              <a:rPr lang="cs-CZ" smtClean="0"/>
              <a:pPr/>
              <a:t>‹#›</a:t>
            </a:fld>
            <a:endParaRPr lang="cs-CZ"/>
          </a:p>
        </p:txBody>
      </p:sp>
    </p:spTree>
    <p:extLst>
      <p:ext uri="{BB962C8B-B14F-4D97-AF65-F5344CB8AC3E}">
        <p14:creationId xmlns:p14="http://schemas.microsoft.com/office/powerpoint/2010/main" val="29646638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4A306A-BC34-4D63-89AE-7706040DDC10}" type="datetime1">
              <a:rPr lang="cs-CZ" smtClean="0"/>
              <a:pPr/>
              <a:t>7. 2. 2018</a:t>
            </a:fld>
            <a:endParaRPr lang="cs-CZ" smtClean="0"/>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smtClean="0"/>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D766A9-51B8-486F-BB66-479BFF86D521}" type="slidenum">
              <a:rPr lang="cs-CZ" smtClean="0"/>
              <a:pPr/>
              <a:t>‹#›</a:t>
            </a:fld>
            <a:endParaRPr lang="cs-CZ" smtClean="0"/>
          </a:p>
        </p:txBody>
      </p:sp>
    </p:spTree>
    <p:extLst>
      <p:ext uri="{BB962C8B-B14F-4D97-AF65-F5344CB8AC3E}">
        <p14:creationId xmlns:p14="http://schemas.microsoft.com/office/powerpoint/2010/main" val="24368329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mailto:blazek@blazekpartners.cz"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noGrp="1"/>
          </p:cNvSpPr>
          <p:nvPr>
            <p:ph type="ctrTitle"/>
          </p:nvPr>
        </p:nvSpPr>
        <p:spPr>
          <a:xfrm>
            <a:off x="1524003" y="1122361"/>
            <a:ext cx="9144000" cy="1849438"/>
          </a:xfrm>
        </p:spPr>
        <p:txBody>
          <a:bodyPr/>
          <a:lstStyle/>
          <a:p>
            <a:pPr lvl="0"/>
            <a:r>
              <a:rPr lang="cs-CZ" sz="2000" b="1"/>
              <a:t>Projekt „Podpora vzdělávání volených zástupců obcí I. typu“ reg. č. CZ.03.4.74/0.0/0.0/16_033/0002997 je spolufinancován z EU.</a:t>
            </a:r>
            <a:endParaRPr lang="cs-CZ" sz="2000"/>
          </a:p>
        </p:txBody>
      </p:sp>
      <p:sp>
        <p:nvSpPr>
          <p:cNvPr id="3" name="Podnadpis 2"/>
          <p:cNvSpPr txBox="1">
            <a:spLocks noGrp="1"/>
          </p:cNvSpPr>
          <p:nvPr>
            <p:ph type="subTitle" idx="1"/>
          </p:nvPr>
        </p:nvSpPr>
        <p:spPr>
          <a:xfrm>
            <a:off x="1524003" y="3227292"/>
            <a:ext cx="9731191" cy="2487707"/>
          </a:xfrm>
        </p:spPr>
        <p:txBody>
          <a:bodyPr/>
          <a:lstStyle/>
          <a:p>
            <a:pPr lvl="0">
              <a:lnSpc>
                <a:spcPct val="80000"/>
              </a:lnSpc>
            </a:pPr>
            <a:r>
              <a:rPr lang="cs-CZ" sz="3500" dirty="0"/>
              <a:t>Webinář na téma </a:t>
            </a:r>
          </a:p>
          <a:p>
            <a:pPr lvl="0">
              <a:lnSpc>
                <a:spcPct val="80000"/>
              </a:lnSpc>
            </a:pPr>
            <a:r>
              <a:rPr lang="cs-CZ" sz="3500" dirty="0" smtClean="0"/>
              <a:t>„Trestněprávní odpovědnost“ </a:t>
            </a:r>
            <a:endParaRPr lang="cs-CZ" sz="3500" dirty="0"/>
          </a:p>
          <a:p>
            <a:pPr lvl="0">
              <a:lnSpc>
                <a:spcPct val="80000"/>
              </a:lnSpc>
            </a:pPr>
            <a:endParaRPr lang="cs-CZ" sz="1500" dirty="0"/>
          </a:p>
          <a:p>
            <a:pPr lvl="0">
              <a:lnSpc>
                <a:spcPct val="80000"/>
              </a:lnSpc>
            </a:pPr>
            <a:r>
              <a:rPr lang="cs-CZ" sz="2000" dirty="0"/>
              <a:t>Webinář je realizován v rámci aktivity Metodicko-právní poradenství (vzdělávání), která je součástí projektu „Podpora volených zástupců obcí I. typu“.</a:t>
            </a:r>
          </a:p>
        </p:txBody>
      </p:sp>
      <p:pic>
        <p:nvPicPr>
          <p:cNvPr id="4" name="Obrázek 6" descr="W:\PUBLICITA\VIZUÁLNÍ_IDENTITA\loga\OPZ\logo_OPZ_barevne.jpg"/>
          <p:cNvPicPr>
            <a:picLocks noChangeAspect="1"/>
          </p:cNvPicPr>
          <p:nvPr/>
        </p:nvPicPr>
        <p:blipFill>
          <a:blip r:embed="rId2"/>
          <a:srcRect/>
          <a:stretch>
            <a:fillRect/>
          </a:stretch>
        </p:blipFill>
        <p:spPr>
          <a:xfrm>
            <a:off x="1750755" y="1242751"/>
            <a:ext cx="4690067" cy="971998"/>
          </a:xfrm>
          <a:prstGeom prst="rect">
            <a:avLst/>
          </a:prstGeom>
          <a:noFill/>
          <a:ln cap="flat">
            <a:noFill/>
          </a:ln>
        </p:spPr>
      </p:pic>
      <p:pic>
        <p:nvPicPr>
          <p:cNvPr id="5" name="Obrázek 8"/>
          <p:cNvPicPr>
            <a:picLocks noChangeAspect="1"/>
          </p:cNvPicPr>
          <p:nvPr/>
        </p:nvPicPr>
        <p:blipFill>
          <a:blip r:embed="rId3"/>
          <a:srcRect/>
          <a:stretch>
            <a:fillRect/>
          </a:stretch>
        </p:blipFill>
        <p:spPr>
          <a:xfrm>
            <a:off x="8934602" y="1206843"/>
            <a:ext cx="1733400" cy="971998"/>
          </a:xfrm>
          <a:prstGeom prst="rect">
            <a:avLst/>
          </a:prstGeom>
          <a:noFill/>
          <a:ln cap="flat">
            <a:noFill/>
          </a:ln>
        </p:spPr>
      </p:pic>
    </p:spTree>
    <p:extLst>
      <p:ext uri="{BB962C8B-B14F-4D97-AF65-F5344CB8AC3E}">
        <p14:creationId xmlns:p14="http://schemas.microsoft.com/office/powerpoint/2010/main" val="33409252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nchor="ctr">
            <a:normAutofit/>
          </a:bodyPr>
          <a:lstStyle/>
          <a:p>
            <a:r>
              <a:rPr lang="cs-CZ" sz="4400" dirty="0"/>
              <a:t>TRESTNĚPRÁVNÍ ODPOVĚDNOST</a:t>
            </a:r>
            <a:endParaRPr lang="en-US" sz="4400" dirty="0"/>
          </a:p>
        </p:txBody>
      </p:sp>
      <p:sp>
        <p:nvSpPr>
          <p:cNvPr id="7" name="Subtitle 6"/>
          <p:cNvSpPr>
            <a:spLocks noGrp="1"/>
          </p:cNvSpPr>
          <p:nvPr>
            <p:ph type="subTitle" idx="1"/>
          </p:nvPr>
        </p:nvSpPr>
        <p:spPr/>
        <p:txBody>
          <a:bodyPr/>
          <a:lstStyle/>
          <a:p>
            <a:r>
              <a:rPr lang="cs-CZ" sz="3600" dirty="0">
                <a:solidFill>
                  <a:schemeClr val="tx1"/>
                </a:solidFill>
                <a:latin typeface="Calibri" panose="020F0502020204030204" pitchFamily="34" charset="0"/>
              </a:rPr>
              <a:t>JUDr. Jakub Blažek, advokát</a:t>
            </a:r>
          </a:p>
          <a:p>
            <a:endParaRPr lang="en-US" dirty="0"/>
          </a:p>
        </p:txBody>
      </p:sp>
    </p:spTree>
    <p:extLst>
      <p:ext uri="{BB962C8B-B14F-4D97-AF65-F5344CB8AC3E}">
        <p14:creationId xmlns:p14="http://schemas.microsoft.com/office/powerpoint/2010/main" val="8928110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Kriminalizace politických rozhodnutí</a:t>
            </a:r>
            <a:endParaRPr lang="cs-CZ" dirty="0"/>
          </a:p>
        </p:txBody>
      </p:sp>
      <p:sp>
        <p:nvSpPr>
          <p:cNvPr id="3" name="Zástupný symbol pro obsah 2"/>
          <p:cNvSpPr>
            <a:spLocks noGrp="1"/>
          </p:cNvSpPr>
          <p:nvPr>
            <p:ph idx="1"/>
          </p:nvPr>
        </p:nvSpPr>
        <p:spPr/>
        <p:txBody>
          <a:bodyPr/>
          <a:lstStyle/>
          <a:p>
            <a:pPr lvl="1"/>
            <a:r>
              <a:rPr lang="cs-CZ" dirty="0" smtClean="0"/>
              <a:t>Počet </a:t>
            </a:r>
            <a:r>
              <a:rPr lang="cs-CZ" dirty="0"/>
              <a:t>stíhaných zastupitelů zlomek procenta (cca 60 000) ALE</a:t>
            </a:r>
          </a:p>
          <a:p>
            <a:pPr lvl="1"/>
            <a:r>
              <a:rPr lang="cs-CZ" dirty="0"/>
              <a:t>Unie obhájců ČR: 75 trestních řízení proti 266 zastupitelům v letech 1995 – 2014; 2013 – 78 zastupitelů, 2014 – 72 zastupitelů</a:t>
            </a:r>
          </a:p>
          <a:p>
            <a:pPr lvl="1"/>
            <a:r>
              <a:rPr lang="cs-CZ" dirty="0"/>
              <a:t>51 zneužití pravomoci </a:t>
            </a:r>
            <a:r>
              <a:rPr lang="cs-CZ" dirty="0" err="1"/>
              <a:t>úř</a:t>
            </a:r>
            <a:r>
              <a:rPr lang="cs-CZ" dirty="0"/>
              <a:t>. osoby, 29 porušení povinnosti při správě </a:t>
            </a:r>
            <a:r>
              <a:rPr lang="cs-CZ" dirty="0" err="1"/>
              <a:t>ciz</a:t>
            </a:r>
            <a:r>
              <a:rPr lang="cs-CZ" dirty="0"/>
              <a:t>. majetku, 31 ostatní, 9 úplatkářství</a:t>
            </a:r>
          </a:p>
          <a:p>
            <a:pPr lvl="1"/>
            <a:endParaRPr lang="cs-CZ" dirty="0"/>
          </a:p>
          <a:p>
            <a:pPr lvl="1"/>
            <a:endParaRPr lang="cs-CZ" dirty="0"/>
          </a:p>
          <a:p>
            <a:endParaRPr lang="cs-CZ" dirty="0"/>
          </a:p>
        </p:txBody>
      </p:sp>
    </p:spTree>
    <p:extLst>
      <p:ext uri="{BB962C8B-B14F-4D97-AF65-F5344CB8AC3E}">
        <p14:creationId xmlns:p14="http://schemas.microsoft.com/office/powerpoint/2010/main" val="12233891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Důsledky častých stíhání zastupitelů</a:t>
            </a:r>
            <a:endParaRPr lang="cs-CZ" dirty="0"/>
          </a:p>
        </p:txBody>
      </p:sp>
      <p:sp>
        <p:nvSpPr>
          <p:cNvPr id="3" name="Zástupný symbol pro obsah 2"/>
          <p:cNvSpPr>
            <a:spLocks noGrp="1"/>
          </p:cNvSpPr>
          <p:nvPr>
            <p:ph idx="1"/>
          </p:nvPr>
        </p:nvSpPr>
        <p:spPr/>
        <p:txBody>
          <a:bodyPr>
            <a:normAutofit fontScale="77500" lnSpcReduction="20000"/>
          </a:bodyPr>
          <a:lstStyle/>
          <a:p>
            <a:r>
              <a:rPr lang="cs-CZ" dirty="0"/>
              <a:t>Právní nejistota – obava z trestního stíhání i v případě, že bude odpovědná osoba o rozhodovat podle svého nejlepšího vědomí a svědomí - Velký počet rozhodnutí s rizikem trestního stíhání (</a:t>
            </a:r>
            <a:r>
              <a:rPr lang="cs-CZ" dirty="0" err="1"/>
              <a:t>Opencard</a:t>
            </a:r>
            <a:r>
              <a:rPr lang="cs-CZ" dirty="0"/>
              <a:t>, Blanka, Jaroměř, Náchod) </a:t>
            </a:r>
          </a:p>
          <a:p>
            <a:r>
              <a:rPr lang="cs-CZ" dirty="0"/>
              <a:t>Rozhodování v tísni (</a:t>
            </a:r>
            <a:r>
              <a:rPr lang="cs-CZ" dirty="0" err="1"/>
              <a:t>Opencard</a:t>
            </a:r>
            <a:r>
              <a:rPr lang="cs-CZ" dirty="0"/>
              <a:t> – ochrana miliardové investice, prodej chátrajícího majetku, zakázka IT na systém ministerstva) = nižší cena</a:t>
            </a:r>
          </a:p>
          <a:p>
            <a:r>
              <a:rPr lang="cs-CZ" dirty="0"/>
              <a:t>Přesouvání odpovědnosti na advokáty, znalce, atd. (prodej nepotřebného majetku, </a:t>
            </a:r>
            <a:r>
              <a:rPr lang="cs-CZ" dirty="0" err="1"/>
              <a:t>Opencard</a:t>
            </a:r>
            <a:r>
              <a:rPr lang="cs-CZ" dirty="0"/>
              <a:t>, ocenění traktoru znalcem!), někdy nestačí ani dva znalecké posudky</a:t>
            </a:r>
          </a:p>
          <a:p>
            <a:r>
              <a:rPr lang="cs-CZ" dirty="0"/>
              <a:t>Rozdílný přístup PČR a SZ a veřejnosti při chápání toho, co je trestné – nesrozumitelné právní konstrukce, řada zastupitelů byla znovu zvolena</a:t>
            </a:r>
          </a:p>
          <a:p>
            <a:r>
              <a:rPr lang="cs-CZ" dirty="0"/>
              <a:t>Absence odpovědnosti PČR a SZ za nezákonná TS – zák. č. 82/1998 Sb.</a:t>
            </a:r>
          </a:p>
          <a:p>
            <a:r>
              <a:rPr lang="cs-CZ" dirty="0"/>
              <a:t>Nadužívání vazby – starosta byl vzat do vazby, ačkoliv byla odvolacím soudem věc vrácena SZ k došetření</a:t>
            </a:r>
          </a:p>
          <a:p>
            <a:r>
              <a:rPr lang="cs-CZ" dirty="0"/>
              <a:t>Likvidace stíhaných osob – media, délka trestního řízení, sebevraždy</a:t>
            </a:r>
          </a:p>
        </p:txBody>
      </p:sp>
    </p:spTree>
    <p:extLst>
      <p:ext uri="{BB962C8B-B14F-4D97-AF65-F5344CB8AC3E}">
        <p14:creationId xmlns:p14="http://schemas.microsoft.com/office/powerpoint/2010/main" val="41898063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01413554-D472-4F82-8920-49A27F1EEC87}"/>
              </a:ext>
            </a:extLst>
          </p:cNvPr>
          <p:cNvSpPr>
            <a:spLocks noGrp="1"/>
          </p:cNvSpPr>
          <p:nvPr>
            <p:ph type="title"/>
          </p:nvPr>
        </p:nvSpPr>
        <p:spPr/>
        <p:txBody>
          <a:bodyPr/>
          <a:lstStyle/>
          <a:p>
            <a:r>
              <a:rPr lang="cs-CZ" dirty="0"/>
              <a:t>Právní předpisy</a:t>
            </a:r>
          </a:p>
        </p:txBody>
      </p:sp>
      <p:sp>
        <p:nvSpPr>
          <p:cNvPr id="3" name="Zástupný symbol pro obsah 2">
            <a:extLst>
              <a:ext uri="{FF2B5EF4-FFF2-40B4-BE49-F238E27FC236}">
                <a16:creationId xmlns:a16="http://schemas.microsoft.com/office/drawing/2014/main" xmlns="" id="{82476D64-8B53-4838-AA48-00C2237F7F05}"/>
              </a:ext>
            </a:extLst>
          </p:cNvPr>
          <p:cNvSpPr>
            <a:spLocks noGrp="1"/>
          </p:cNvSpPr>
          <p:nvPr>
            <p:ph idx="1"/>
          </p:nvPr>
        </p:nvSpPr>
        <p:spPr/>
        <p:txBody>
          <a:bodyPr>
            <a:normAutofit/>
          </a:bodyPr>
          <a:lstStyle/>
          <a:p>
            <a:r>
              <a:rPr lang="cs-CZ" dirty="0"/>
              <a:t>40/2009 Sb., trestní </a:t>
            </a:r>
            <a:r>
              <a:rPr lang="cs-CZ" dirty="0" smtClean="0"/>
              <a:t>zákoník – obecná část a zvláštní část</a:t>
            </a:r>
            <a:endParaRPr lang="cs-CZ" dirty="0"/>
          </a:p>
          <a:p>
            <a:r>
              <a:rPr lang="cs-CZ" dirty="0"/>
              <a:t>141/1961 Sb., trestní řád</a:t>
            </a:r>
          </a:p>
          <a:p>
            <a:r>
              <a:rPr lang="cs-CZ" dirty="0"/>
              <a:t>418/2011 Sb., o trestní odpovědnosti právnických osob</a:t>
            </a:r>
          </a:p>
          <a:p>
            <a:r>
              <a:rPr lang="cs-CZ" dirty="0" smtClean="0"/>
              <a:t>218/2003 </a:t>
            </a:r>
            <a:r>
              <a:rPr lang="cs-CZ" dirty="0"/>
              <a:t>Sb., o soudnictví ve věcech mládeže</a:t>
            </a:r>
          </a:p>
          <a:p>
            <a:r>
              <a:rPr lang="cs-CZ" dirty="0"/>
              <a:t>Další předpisy (o státním zastupitelství, o soudech a soudcích, o advokacii atd</a:t>
            </a:r>
            <a:r>
              <a:rPr lang="cs-CZ" dirty="0" smtClean="0"/>
              <a:t>.)</a:t>
            </a:r>
          </a:p>
          <a:p>
            <a:endParaRPr lang="cs-CZ" dirty="0"/>
          </a:p>
        </p:txBody>
      </p:sp>
    </p:spTree>
    <p:extLst>
      <p:ext uri="{BB962C8B-B14F-4D97-AF65-F5344CB8AC3E}">
        <p14:creationId xmlns:p14="http://schemas.microsoft.com/office/powerpoint/2010/main" val="11101417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Právní </a:t>
            </a:r>
            <a:r>
              <a:rPr lang="cs-CZ" dirty="0" smtClean="0"/>
              <a:t>předpisy – povinnosti zastupitele</a:t>
            </a:r>
            <a:endParaRPr lang="cs-CZ" dirty="0"/>
          </a:p>
        </p:txBody>
      </p:sp>
      <p:sp>
        <p:nvSpPr>
          <p:cNvPr id="3" name="Zástupný symbol pro obsah 2"/>
          <p:cNvSpPr>
            <a:spLocks noGrp="1"/>
          </p:cNvSpPr>
          <p:nvPr>
            <p:ph idx="1"/>
          </p:nvPr>
        </p:nvSpPr>
        <p:spPr/>
        <p:txBody>
          <a:bodyPr>
            <a:normAutofit fontScale="62500" lnSpcReduction="20000"/>
          </a:bodyPr>
          <a:lstStyle/>
          <a:p>
            <a:r>
              <a:rPr lang="cs-CZ" dirty="0" smtClean="0"/>
              <a:t>zákon </a:t>
            </a:r>
            <a:r>
              <a:rPr lang="cs-CZ" dirty="0"/>
              <a:t>o obcích (§69 odst. 2: </a:t>
            </a:r>
            <a:r>
              <a:rPr lang="cs-CZ" i="1" dirty="0"/>
              <a:t>Člen zastupitelstva obce skládá na začátku prvního zasedání zastupitelstva obce, jehož se po svém zvolení zúčastní, slib tohoto znění: Slibuji věrnost České republice. Slibuji na svou čest a svědomí, že </a:t>
            </a:r>
            <a:r>
              <a:rPr lang="cs-CZ" b="1" i="1" dirty="0"/>
              <a:t>svoji funkci budu vykonávat svědomitě, v zájmu obce</a:t>
            </a:r>
            <a:r>
              <a:rPr lang="cs-CZ" i="1" dirty="0"/>
              <a:t> (města, městyse) a jejích (jeho) občanů a řídit se Ústavou a zákony České republiky.; </a:t>
            </a:r>
            <a:r>
              <a:rPr lang="cs-CZ" dirty="0"/>
              <a:t>§ 38 a §39 – nakládání s majetkem obce</a:t>
            </a:r>
          </a:p>
          <a:p>
            <a:r>
              <a:rPr lang="cs-CZ" dirty="0" smtClean="0"/>
              <a:t>§ 83 odst. 2 zákona </a:t>
            </a:r>
            <a:r>
              <a:rPr lang="cs-CZ" dirty="0"/>
              <a:t>o </a:t>
            </a:r>
            <a:r>
              <a:rPr lang="cs-CZ" dirty="0" smtClean="0"/>
              <a:t>střetu zájmů:</a:t>
            </a:r>
            <a:r>
              <a:rPr lang="cs-CZ" dirty="0"/>
              <a:t> </a:t>
            </a:r>
            <a:r>
              <a:rPr lang="cs-CZ" i="1" dirty="0"/>
              <a:t>„</a:t>
            </a:r>
            <a:r>
              <a:rPr lang="cs-CZ" b="1" i="1" dirty="0"/>
              <a:t>Člen zastupitelstva obce</a:t>
            </a:r>
            <a:r>
              <a:rPr lang="cs-CZ" i="1" dirty="0"/>
              <a:t>, u něhož skutečnosti nasvědčují, že by jeho podíl na projednávání a rozhodování určité záležitosti v orgánech obce mohl znamenat výhodu nebo škodu pro něj samotného nebo osobu blízkou, pro fyzickou nebo právnickou osobu, kterou zastupuje na základě zákona nebo plné moci (střet zájmů), </a:t>
            </a:r>
            <a:r>
              <a:rPr lang="cs-CZ" b="1" i="1" dirty="0"/>
              <a:t>je povinen sdělit tuto skutečnost před zahájením jednání orgánu obce</a:t>
            </a:r>
            <a:r>
              <a:rPr lang="cs-CZ" i="1" dirty="0"/>
              <a:t>, který má danou záležitost projednávat.“</a:t>
            </a:r>
            <a:r>
              <a:rPr lang="cs-CZ" dirty="0"/>
              <a:t>. Uvedené zákonné ustanovení nevylučuje tzv. „hlasování pro sebe“. Je jen stanovena informační povinnost takové hlasování </a:t>
            </a:r>
            <a:r>
              <a:rPr lang="cs-CZ" dirty="0" smtClean="0"/>
              <a:t>oznámit</a:t>
            </a:r>
          </a:p>
          <a:p>
            <a:r>
              <a:rPr lang="cs-CZ" dirty="0" smtClean="0"/>
              <a:t>Dle § 3 odst. 1</a:t>
            </a:r>
            <a:r>
              <a:rPr lang="cs-CZ" sz="2900" dirty="0"/>
              <a:t> zákona </a:t>
            </a:r>
            <a:r>
              <a:rPr lang="cs-CZ" dirty="0"/>
              <a:t>o střetu zájmů nesmí zastupitel upřednostňovat osobní zájem před zájmem/zájmy obce. Zákonné ustanovení je konkrétně tohoto znění: </a:t>
            </a:r>
            <a:r>
              <a:rPr lang="cs-CZ" i="1" dirty="0"/>
              <a:t>„Dojde-li ke střetu veřejného zájmu se zájmem osobním, </a:t>
            </a:r>
            <a:r>
              <a:rPr lang="cs-CZ" b="1" i="1" dirty="0"/>
              <a:t>nesmí veřejný funkcionář upřednostňovat svůj osobní zájem před zájmy, které je jako veřejný funkcionář povinen prosazovat a hájit</a:t>
            </a:r>
            <a:r>
              <a:rPr lang="cs-CZ" i="1" dirty="0"/>
              <a:t>. Osobním zájmem se pro účely tohoto zákona rozumí takový zájem, který přináší veřejnému funkcionáři osobní výhodu nebo zamezuje vzniku případného snížení majetkového nebo jiného prospěchu</a:t>
            </a:r>
            <a:r>
              <a:rPr lang="cs-CZ" i="1" dirty="0" smtClean="0"/>
              <a:t>.“</a:t>
            </a:r>
          </a:p>
          <a:p>
            <a:r>
              <a:rPr lang="cs-CZ" i="1" dirty="0"/>
              <a:t>11 </a:t>
            </a:r>
            <a:r>
              <a:rPr lang="cs-CZ" i="1" dirty="0" err="1"/>
              <a:t>Tdo</a:t>
            </a:r>
            <a:r>
              <a:rPr lang="cs-CZ" i="1" dirty="0"/>
              <a:t>  454/2011 - </a:t>
            </a:r>
            <a:r>
              <a:rPr lang="cs-CZ" b="1" i="1" dirty="0"/>
              <a:t>Samozřejmým a presumovaným předpokladem výkonu funkce starostky</a:t>
            </a:r>
            <a:r>
              <a:rPr lang="cs-CZ" i="1" dirty="0"/>
              <a:t> (tj. funkce, které se obviněná ujala dobrovolně, a která je honorovaná) </a:t>
            </a:r>
            <a:r>
              <a:rPr lang="cs-CZ" b="1" i="1" dirty="0"/>
              <a:t>je znalost zákona o obcích a v případě starostky městské části i znalost statutu územně členěného statutárního města</a:t>
            </a:r>
            <a:r>
              <a:rPr lang="cs-CZ" i="1" dirty="0"/>
              <a:t>.“</a:t>
            </a:r>
            <a:endParaRPr lang="cs-CZ" dirty="0"/>
          </a:p>
          <a:p>
            <a:endParaRPr lang="cs-CZ" dirty="0"/>
          </a:p>
        </p:txBody>
      </p:sp>
    </p:spTree>
    <p:extLst>
      <p:ext uri="{BB962C8B-B14F-4D97-AF65-F5344CB8AC3E}">
        <p14:creationId xmlns:p14="http://schemas.microsoft.com/office/powerpoint/2010/main" val="11697164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BBF274A2-2173-43D9-BE34-E52AE3F3B94C}"/>
              </a:ext>
            </a:extLst>
          </p:cNvPr>
          <p:cNvSpPr>
            <a:spLocks noGrp="1"/>
          </p:cNvSpPr>
          <p:nvPr>
            <p:ph type="title"/>
          </p:nvPr>
        </p:nvSpPr>
        <p:spPr/>
        <p:txBody>
          <a:bodyPr/>
          <a:lstStyle/>
          <a:p>
            <a:r>
              <a:rPr lang="cs-CZ" dirty="0"/>
              <a:t>TP odpovědnost zastupitelů</a:t>
            </a:r>
          </a:p>
        </p:txBody>
      </p:sp>
      <p:sp>
        <p:nvSpPr>
          <p:cNvPr id="3" name="Zástupný symbol pro obsah 2">
            <a:extLst>
              <a:ext uri="{FF2B5EF4-FFF2-40B4-BE49-F238E27FC236}">
                <a16:creationId xmlns:a16="http://schemas.microsoft.com/office/drawing/2014/main" xmlns="" id="{76F73254-7C37-4B8E-9BE0-950C06D1A2BD}"/>
              </a:ext>
            </a:extLst>
          </p:cNvPr>
          <p:cNvSpPr>
            <a:spLocks noGrp="1"/>
          </p:cNvSpPr>
          <p:nvPr>
            <p:ph idx="1"/>
          </p:nvPr>
        </p:nvSpPr>
        <p:spPr/>
        <p:txBody>
          <a:bodyPr>
            <a:normAutofit fontScale="62500" lnSpcReduction="20000"/>
          </a:bodyPr>
          <a:lstStyle/>
          <a:p>
            <a:r>
              <a:rPr lang="cs-CZ" dirty="0">
                <a:latin typeface="Calibri" panose="020F0502020204030204" pitchFamily="34" charset="0"/>
              </a:rPr>
              <a:t>Imunita – nutný souhlas orgánu, jehož je osoba členem </a:t>
            </a:r>
            <a:r>
              <a:rPr lang="cs-CZ" dirty="0"/>
              <a:t>u úředníků ÚSC není</a:t>
            </a:r>
          </a:p>
          <a:p>
            <a:r>
              <a:rPr lang="cs-CZ" dirty="0" smtClean="0">
                <a:latin typeface="Calibri" panose="020F0502020204030204" pitchFamily="34" charset="0"/>
              </a:rPr>
              <a:t>Indemnita </a:t>
            </a:r>
            <a:r>
              <a:rPr lang="cs-CZ" dirty="0">
                <a:latin typeface="Calibri" panose="020F0502020204030204" pitchFamily="34" charset="0"/>
              </a:rPr>
              <a:t>– nestíhatelnost „projevů“ – i vzdání se mandátu</a:t>
            </a:r>
          </a:p>
          <a:p>
            <a:r>
              <a:rPr lang="cs-CZ" dirty="0" smtClean="0"/>
              <a:t>Stěžovatel </a:t>
            </a:r>
            <a:r>
              <a:rPr lang="cs-CZ" dirty="0"/>
              <a:t>(město Český Krumlov) se domáhal zrušení trestního stíhání bývalých zastupitelů pro hlasování na zastupitelstvu. ÚS toto odmítl a </a:t>
            </a:r>
            <a:r>
              <a:rPr lang="cs-CZ" b="1" dirty="0"/>
              <a:t>připustil trestní stíhání zastupitelů pro hlasování na zastupitelstvu, tzn. pro jakékoliv jednání, které vede ke konkrétnímu rozhodnutí zastupitelstva či rady, což představuje i přípravu pokladů pro jednání zastupitelstva či rady. </a:t>
            </a:r>
            <a:r>
              <a:rPr lang="cs-CZ" dirty="0"/>
              <a:t>ÚS: </a:t>
            </a:r>
            <a:r>
              <a:rPr lang="cs-CZ" i="1" dirty="0"/>
              <a:t>Trestní stíhání bývalých či současných zastupitelů města, členů jeho rady nebo dokonce starosty v souvislosti s hlasováním zastupitelstva o nakládání s majetkem města může mít nepřímý vliv na budoucí výkon samosprávy a způsob nakládání s majetkem města. To však nestačí, aby tento orgán samosprávy byl vedle fyzických osob – svých současných či bývalých členů – nebo dokonce na jejich místě oprávněn domáhat se zrušení rozhodnutí v jejich trestních věcech, zejména mají-li tyto osoby lepší a přímější cestu k dosažení tohoto cíle a k uplatnění nastolené argumentace</a:t>
            </a:r>
            <a:endParaRPr lang="cs-CZ" dirty="0">
              <a:solidFill>
                <a:schemeClr val="tx1"/>
              </a:solidFill>
              <a:latin typeface="Calibri" panose="020F0502020204030204" pitchFamily="34" charset="0"/>
            </a:endParaRPr>
          </a:p>
          <a:p>
            <a:r>
              <a:rPr lang="cs-CZ" dirty="0" smtClean="0"/>
              <a:t>Zákony </a:t>
            </a:r>
            <a:r>
              <a:rPr lang="cs-CZ" dirty="0"/>
              <a:t>– povinnosti plynoucí z jiných právních předpisů, především občanský zákoník, obecní zřízení</a:t>
            </a:r>
          </a:p>
          <a:p>
            <a:r>
              <a:rPr lang="cs-CZ" dirty="0"/>
              <a:t>Individuální x kolektivní odpovědnost - </a:t>
            </a:r>
            <a:r>
              <a:rPr lang="cs-CZ" dirty="0" smtClean="0"/>
              <a:t>subjektivní </a:t>
            </a:r>
            <a:r>
              <a:rPr lang="cs-CZ" dirty="0"/>
              <a:t>stránka trestného </a:t>
            </a:r>
            <a:r>
              <a:rPr lang="cs-CZ" dirty="0" smtClean="0"/>
              <a:t>činu § 15 a § 16 TZ, 5 </a:t>
            </a:r>
            <a:r>
              <a:rPr lang="cs-CZ" dirty="0" err="1" smtClean="0"/>
              <a:t>Tdo</a:t>
            </a:r>
            <a:r>
              <a:rPr lang="cs-CZ" dirty="0" smtClean="0"/>
              <a:t> 827/2012</a:t>
            </a:r>
            <a:endParaRPr lang="cs-CZ" dirty="0"/>
          </a:p>
          <a:p>
            <a:r>
              <a:rPr lang="cs-CZ" dirty="0"/>
              <a:t>Správa cizího </a:t>
            </a:r>
            <a:r>
              <a:rPr lang="cs-CZ" dirty="0" smtClean="0"/>
              <a:t>majetku – povinnost jednat s péčí řádného hospodáře, vč. povinnosti opatřit si péči a povinnosti loajality</a:t>
            </a:r>
            <a:endParaRPr lang="cs-CZ" dirty="0"/>
          </a:p>
          <a:p>
            <a:r>
              <a:rPr lang="cs-CZ" dirty="0"/>
              <a:t>Hranice výše </a:t>
            </a:r>
            <a:r>
              <a:rPr lang="cs-CZ" dirty="0" smtClean="0"/>
              <a:t>škody 5.000,- Kč, 25.000,- Kč, 50.000,- Kč, 500.000,- Kč, 5.000.000,- Kč - §138 TZ</a:t>
            </a:r>
            <a:endParaRPr lang="cs-CZ" dirty="0"/>
          </a:p>
          <a:p>
            <a:endParaRPr lang="cs-CZ" dirty="0"/>
          </a:p>
          <a:p>
            <a:endParaRPr lang="cs-CZ" dirty="0"/>
          </a:p>
        </p:txBody>
      </p:sp>
    </p:spTree>
    <p:extLst>
      <p:ext uri="{BB962C8B-B14F-4D97-AF65-F5344CB8AC3E}">
        <p14:creationId xmlns:p14="http://schemas.microsoft.com/office/powerpoint/2010/main" val="11063652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CD8A3392-BD3A-462F-8661-9B85B78B6205}"/>
              </a:ext>
            </a:extLst>
          </p:cNvPr>
          <p:cNvSpPr>
            <a:spLocks noGrp="1"/>
          </p:cNvSpPr>
          <p:nvPr>
            <p:ph type="title"/>
          </p:nvPr>
        </p:nvSpPr>
        <p:spPr/>
        <p:txBody>
          <a:bodyPr/>
          <a:lstStyle/>
          <a:p>
            <a:r>
              <a:rPr lang="cs-CZ" dirty="0"/>
              <a:t>Trestné činy zastupitelů</a:t>
            </a:r>
          </a:p>
        </p:txBody>
      </p:sp>
      <p:sp>
        <p:nvSpPr>
          <p:cNvPr id="3" name="Zástupný symbol pro obsah 2">
            <a:extLst>
              <a:ext uri="{FF2B5EF4-FFF2-40B4-BE49-F238E27FC236}">
                <a16:creationId xmlns:a16="http://schemas.microsoft.com/office/drawing/2014/main" xmlns="" id="{F895ECAA-CEBD-4FC4-BE8A-EE4111AFF642}"/>
              </a:ext>
            </a:extLst>
          </p:cNvPr>
          <p:cNvSpPr>
            <a:spLocks noGrp="1"/>
          </p:cNvSpPr>
          <p:nvPr>
            <p:ph idx="1"/>
          </p:nvPr>
        </p:nvSpPr>
        <p:spPr/>
        <p:txBody>
          <a:bodyPr>
            <a:normAutofit fontScale="40000" lnSpcReduction="20000"/>
          </a:bodyPr>
          <a:lstStyle/>
          <a:p>
            <a:r>
              <a:rPr lang="cs-CZ" b="1" dirty="0"/>
              <a:t>§ 329 – Zneužití pravomoci úřední osoby</a:t>
            </a:r>
          </a:p>
          <a:p>
            <a:r>
              <a:rPr lang="cs-CZ" dirty="0"/>
              <a:t>§ 330 – Maření úkolu úřední osoby z nedbalosti</a:t>
            </a:r>
          </a:p>
          <a:p>
            <a:endParaRPr lang="cs-CZ" dirty="0"/>
          </a:p>
          <a:p>
            <a:r>
              <a:rPr lang="cs-CZ" dirty="0"/>
              <a:t>§ 180 – Neoprávněné nakládání s osobními údaji</a:t>
            </a:r>
          </a:p>
          <a:p>
            <a:r>
              <a:rPr lang="cs-CZ" b="1" dirty="0"/>
              <a:t>§ 212 – Dotační podvod (PO)</a:t>
            </a:r>
          </a:p>
          <a:p>
            <a:r>
              <a:rPr lang="cs-CZ" b="1" dirty="0"/>
              <a:t>§ 220 – Porušení povinnosti při správě cizího majetku</a:t>
            </a:r>
          </a:p>
          <a:p>
            <a:r>
              <a:rPr lang="cs-CZ" b="1" dirty="0"/>
              <a:t>§ 221 – Porušení povinnosti při správě cizího majetku z nedbalosti</a:t>
            </a:r>
          </a:p>
          <a:p>
            <a:endParaRPr lang="cs-CZ" dirty="0"/>
          </a:p>
          <a:p>
            <a:r>
              <a:rPr lang="cs-CZ" dirty="0"/>
              <a:t>§ 256 – Sjednání výhody při zadání veřejné zakázky, při veřejné soutěži a veřejné dražbě (PO)</a:t>
            </a:r>
          </a:p>
          <a:p>
            <a:r>
              <a:rPr lang="cs-CZ" dirty="0"/>
              <a:t>§ 257 – Pletichy při zadání veřejné zakázky a při veřejné soutěži (PO)</a:t>
            </a:r>
          </a:p>
          <a:p>
            <a:r>
              <a:rPr lang="cs-CZ" dirty="0"/>
              <a:t>§ 258 – Pletichy při veřejné dražbě (PO)</a:t>
            </a:r>
          </a:p>
          <a:p>
            <a:endParaRPr lang="cs-CZ" dirty="0"/>
          </a:p>
          <a:p>
            <a:r>
              <a:rPr lang="cs-CZ" b="1" dirty="0"/>
              <a:t>§ 331 – Přijetí úplatku (PO)</a:t>
            </a:r>
          </a:p>
          <a:p>
            <a:r>
              <a:rPr lang="cs-CZ" b="1" dirty="0"/>
              <a:t>§ 332 – Podplacení (PO)</a:t>
            </a:r>
          </a:p>
          <a:p>
            <a:r>
              <a:rPr lang="cs-CZ" dirty="0"/>
              <a:t>§ 333 – Nepřímé úplatkářství (PO)</a:t>
            </a:r>
          </a:p>
          <a:p>
            <a:endParaRPr lang="cs-CZ" dirty="0"/>
          </a:p>
          <a:p>
            <a:r>
              <a:rPr lang="pt-BR" dirty="0"/>
              <a:t>§ 351</a:t>
            </a:r>
            <a:r>
              <a:rPr lang="cs-CZ" dirty="0"/>
              <a:t> – </a:t>
            </a:r>
            <a:r>
              <a:rPr lang="pt-BR" dirty="0"/>
              <a:t>Maření přípravy a průběhu voleb a referenda</a:t>
            </a:r>
          </a:p>
          <a:p>
            <a:endParaRPr lang="cs-CZ" dirty="0"/>
          </a:p>
          <a:p>
            <a:endParaRPr lang="cs-CZ" dirty="0"/>
          </a:p>
          <a:p>
            <a:endParaRPr lang="cs-CZ" dirty="0"/>
          </a:p>
        </p:txBody>
      </p:sp>
    </p:spTree>
    <p:extLst>
      <p:ext uri="{BB962C8B-B14F-4D97-AF65-F5344CB8AC3E}">
        <p14:creationId xmlns:p14="http://schemas.microsoft.com/office/powerpoint/2010/main" val="1691683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5 </a:t>
            </a:r>
            <a:r>
              <a:rPr lang="cs-CZ" dirty="0" err="1"/>
              <a:t>Tdo</a:t>
            </a:r>
            <a:r>
              <a:rPr lang="cs-CZ" dirty="0"/>
              <a:t> 77/2014</a:t>
            </a:r>
          </a:p>
        </p:txBody>
      </p:sp>
      <p:sp>
        <p:nvSpPr>
          <p:cNvPr id="3" name="Zástupný symbol pro obsah 2"/>
          <p:cNvSpPr>
            <a:spLocks noGrp="1"/>
          </p:cNvSpPr>
          <p:nvPr>
            <p:ph idx="1"/>
          </p:nvPr>
        </p:nvSpPr>
        <p:spPr/>
        <p:txBody>
          <a:bodyPr>
            <a:normAutofit fontScale="85000" lnSpcReduction="10000"/>
          </a:bodyPr>
          <a:lstStyle/>
          <a:p>
            <a:r>
              <a:rPr lang="cs-CZ" dirty="0"/>
              <a:t>Jak je totiž zřejmé z rozhodných skutkových zjištění, nešlo o žádné fiktivní nebo účelové smlouvy o dílo, které obviněný uzavřel, protože příslušné stavební práce na objektech v majetku obce skutečně byly provedeny, resp. zčásti měly být provedeny, obviněný neuzavřel smlouvy s nějakými osobami s ním spřízněnými, které by tím zvýhodnil, a pokud jednal nehospodárně, jde prakticky o dodatečné zjištění soudu na podkladě znaleckých posudků, resp. položkového rozpočtu. Ze shora citovaného popisu skutku přitom není patrné, že </a:t>
            </a:r>
            <a:r>
              <a:rPr lang="cs-CZ" b="1" u="sng" dirty="0"/>
              <a:t>obviněný již v době uzavírání smluv o dílo musel být alespoň srozuměn s předražením ceny jednotlivých děl a s možností jejich provedení za podstatně nižší ceny, než na jaké přistoupil v uzavřených smlouvách.</a:t>
            </a:r>
          </a:p>
          <a:p>
            <a:r>
              <a:rPr lang="cs-CZ" dirty="0"/>
              <a:t>Jestliže pachatel v postavení úřední osoby nejednal se znalostí všech rozhodných skutečností, nelze zpravidla učinit ani závěr o jeho úmyslu způsobit jinému škodu nebo jinou závažnou újmu ve smyslu § 329 odst. 1 </a:t>
            </a:r>
            <a:r>
              <a:rPr lang="cs-CZ" dirty="0" err="1"/>
              <a:t>tr</a:t>
            </a:r>
            <a:r>
              <a:rPr lang="cs-CZ" dirty="0"/>
              <a:t>. zákoníku</a:t>
            </a:r>
            <a:r>
              <a:rPr lang="cs-CZ" dirty="0" smtClean="0"/>
              <a:t>.</a:t>
            </a:r>
            <a:endParaRPr lang="cs-CZ" dirty="0"/>
          </a:p>
        </p:txBody>
      </p:sp>
    </p:spTree>
    <p:extLst>
      <p:ext uri="{BB962C8B-B14F-4D97-AF65-F5344CB8AC3E}">
        <p14:creationId xmlns:p14="http://schemas.microsoft.com/office/powerpoint/2010/main" val="4711242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5 </a:t>
            </a:r>
            <a:r>
              <a:rPr lang="cs-CZ" dirty="0" err="1"/>
              <a:t>Tdo</a:t>
            </a:r>
            <a:r>
              <a:rPr lang="cs-CZ" dirty="0"/>
              <a:t> 492/2015</a:t>
            </a:r>
          </a:p>
        </p:txBody>
      </p:sp>
      <p:sp>
        <p:nvSpPr>
          <p:cNvPr id="3" name="Zástupný symbol pro obsah 2"/>
          <p:cNvSpPr>
            <a:spLocks noGrp="1"/>
          </p:cNvSpPr>
          <p:nvPr>
            <p:ph idx="1"/>
          </p:nvPr>
        </p:nvSpPr>
        <p:spPr/>
        <p:txBody>
          <a:bodyPr>
            <a:normAutofit fontScale="85000" lnSpcReduction="20000"/>
          </a:bodyPr>
          <a:lstStyle/>
          <a:p>
            <a:r>
              <a:rPr lang="cs-CZ" dirty="0"/>
              <a:t>Obviněná již v době uzavírání smlouvy o dílo musela být alespoň srozuměna s jednostranně nevýhodnými smluvními podmínkami, navíc za situace, kdy umožnila zhotoviteli zahájení stavby bez příslušného rozhodnutí stavebního úřadu. </a:t>
            </a:r>
            <a:r>
              <a:rPr lang="cs-CZ" b="1" dirty="0"/>
              <a:t>Právní úkony, které se týkaly především uznání uplatněných majetkových nároků zhotovitele díla, pak nevyžadovaly žádné zvláštní odborné znalosti a jejich nevýhodnost pro obec musela být obviněné zřejmá, pokud by jednala i jen s běžnou péčí a opatrností. </a:t>
            </a:r>
            <a:r>
              <a:rPr lang="cs-CZ" dirty="0"/>
              <a:t>Z takových zjištění proto jednoznačně vyplývá záměr obviněné vytvořit si podmínky pro získání obecního bydlení bez ohledu na přiměřenost ceny díla zaplacené z rozpočtu obce a na další nepříznivé majetkové důsledky pro obec T.</a:t>
            </a:r>
          </a:p>
          <a:p>
            <a:r>
              <a:rPr lang="cs-CZ" dirty="0"/>
              <a:t>Rozhodčí doložka</a:t>
            </a:r>
          </a:p>
          <a:p>
            <a:r>
              <a:rPr lang="cs-CZ" b="1" dirty="0"/>
              <a:t>Úmyslné zavinění pachatele za přečin porušení povinnosti při správě cizího majetku podle § 220 odst. 1 </a:t>
            </a:r>
            <a:r>
              <a:rPr lang="cs-CZ" b="1" dirty="0" err="1"/>
              <a:t>tr</a:t>
            </a:r>
            <a:r>
              <a:rPr lang="cs-CZ" b="1" dirty="0"/>
              <a:t>. zákoníku, lze dovodit též z toho, že jako starosta obce záměrně nerespektoval pravomoc zastupitelstva nebo rady obce</a:t>
            </a:r>
            <a:r>
              <a:rPr lang="cs-CZ" b="1" dirty="0" smtClean="0"/>
              <a:t>.</a:t>
            </a:r>
            <a:endParaRPr lang="cs-CZ" b="1" dirty="0"/>
          </a:p>
        </p:txBody>
      </p:sp>
    </p:spTree>
    <p:extLst>
      <p:ext uri="{BB962C8B-B14F-4D97-AF65-F5344CB8AC3E}">
        <p14:creationId xmlns:p14="http://schemas.microsoft.com/office/powerpoint/2010/main" val="16412958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5 </a:t>
            </a:r>
            <a:r>
              <a:rPr lang="cs-CZ" dirty="0" err="1"/>
              <a:t>Tdo</a:t>
            </a:r>
            <a:r>
              <a:rPr lang="cs-CZ" dirty="0"/>
              <a:t> 273/2014</a:t>
            </a:r>
          </a:p>
        </p:txBody>
      </p:sp>
      <p:sp>
        <p:nvSpPr>
          <p:cNvPr id="3" name="Zástupný symbol pro obsah 2"/>
          <p:cNvSpPr>
            <a:spLocks noGrp="1"/>
          </p:cNvSpPr>
          <p:nvPr>
            <p:ph idx="1"/>
          </p:nvPr>
        </p:nvSpPr>
        <p:spPr/>
        <p:txBody>
          <a:bodyPr>
            <a:normAutofit fontScale="85000" lnSpcReduction="20000"/>
          </a:bodyPr>
          <a:lstStyle/>
          <a:p>
            <a:r>
              <a:rPr lang="cs-CZ" dirty="0"/>
              <a:t>Přestože cena stanovená společností XY byla o 35 milionů vyšší, na čemž dogmaticky dovolatel (NSZ) staví své tvrzení o vzniku škody ve formě majetkové újmy, ve skutečnosti se její úhrada jevila nejistou, a to nejen ve svém rozsahu, ale dokonce budoucí možná neshoda stran na jejím snížení mohla pro kupujícího znamenat právo odstoupení od smlouvy. Proto je nutné odmítnout názor nejvyššího státního zástupce o poškození města X výběrem kupujícího, který byl ochoten, (a také tak následně fakticky učinil), zaplatit za akcie cenu sice nižší, ale bezprostředně po uzavření smlouvy bez jakýchkoli podmínek. Nabídka společnosti XY byla pro prodávajícího natolik riskantní v možných důsledcích, a to s ohledem na dobu splatnosti, ale především na naprosto nepředvídatelný a pro město X dokonce neovlivnitelný vývoj (fakticky nesmělo vykonávat akcionářská práva), že rozumně uvažující osoba by na ní nepřistoupila. Z tohoto pohledu není možné vyčítat výběrové komisi a členům obou orgánů města i obviněnému, že při výběru vhodného smluvního partnera na odkoupení akcií PN, a. s., považovali za pro město výhodnější a lepší nabídku obchodní společnosti Z.</a:t>
            </a:r>
          </a:p>
        </p:txBody>
      </p:sp>
    </p:spTree>
    <p:extLst>
      <p:ext uri="{BB962C8B-B14F-4D97-AF65-F5344CB8AC3E}">
        <p14:creationId xmlns:p14="http://schemas.microsoft.com/office/powerpoint/2010/main" val="28475980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Zvýšená ochrana zastupitelů</a:t>
            </a:r>
            <a:endParaRPr lang="cs-CZ" dirty="0"/>
          </a:p>
        </p:txBody>
      </p:sp>
      <p:sp>
        <p:nvSpPr>
          <p:cNvPr id="3" name="Zástupný symbol pro obsah 2"/>
          <p:cNvSpPr>
            <a:spLocks noGrp="1"/>
          </p:cNvSpPr>
          <p:nvPr>
            <p:ph idx="1"/>
          </p:nvPr>
        </p:nvSpPr>
        <p:spPr/>
        <p:txBody>
          <a:bodyPr>
            <a:normAutofit/>
          </a:bodyPr>
          <a:lstStyle/>
          <a:p>
            <a:pPr lvl="1"/>
            <a:r>
              <a:rPr lang="cs-CZ" dirty="0">
                <a:latin typeface="Calibri" panose="020F0502020204030204" pitchFamily="34" charset="0"/>
              </a:rPr>
              <a:t>Úřední osoba - §127 TZ</a:t>
            </a:r>
          </a:p>
          <a:p>
            <a:pPr lvl="1"/>
            <a:r>
              <a:rPr lang="cs-CZ" dirty="0">
                <a:latin typeface="Calibri" panose="020F0502020204030204" pitchFamily="34" charset="0"/>
              </a:rPr>
              <a:t>Zvýšená právní ochrana</a:t>
            </a:r>
          </a:p>
          <a:p>
            <a:pPr lvl="2"/>
            <a:r>
              <a:rPr lang="cs-CZ" dirty="0" smtClean="0">
                <a:latin typeface="Calibri" panose="020F0502020204030204" pitchFamily="34" charset="0"/>
              </a:rPr>
              <a:t>127/1 </a:t>
            </a:r>
            <a:r>
              <a:rPr lang="cs-CZ" dirty="0">
                <a:latin typeface="Calibri" panose="020F0502020204030204" pitchFamily="34" charset="0"/>
              </a:rPr>
              <a:t>písm. c), d) – mj. osoby zastávající funkci v orgánu veřejné moci, zastupitelé a odpovědní úředníci územní samosprávy</a:t>
            </a:r>
          </a:p>
          <a:p>
            <a:pPr lvl="2"/>
            <a:r>
              <a:rPr lang="cs-CZ" dirty="0">
                <a:latin typeface="Calibri" panose="020F0502020204030204" pitchFamily="34" charset="0"/>
              </a:rPr>
              <a:t>Aby bylo na určitou osobu pohlíženo jako na úřední osobu, musí k jednání dojít při plnění úkolů společnosti nebo státu a používání svěřených pravomocí (pokud jdu večer na pivo a poperu se tam, nevykonávám svěřenou pravomoc). Výkon veřejných funkcí a působnosti jsou vymezené v jednotlivých zákonech – důležitá celospolečenská činnost – plnění úkolů veř. správy a samosprávy. Takovou činností může být i příprava podkladů k rozhodování, rozhodovací činnost, výkon přijatých rozhodnutí v rámci vymezené působnosti. Odlišuje se např. od pomocného personálu, popř. úředníků, kteří nevykonávají svěřenou pravomoc.</a:t>
            </a:r>
          </a:p>
          <a:p>
            <a:endParaRPr lang="cs-CZ" dirty="0"/>
          </a:p>
        </p:txBody>
      </p:sp>
    </p:spTree>
    <p:extLst>
      <p:ext uri="{BB962C8B-B14F-4D97-AF65-F5344CB8AC3E}">
        <p14:creationId xmlns:p14="http://schemas.microsoft.com/office/powerpoint/2010/main" val="19881253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1A0A710A-B3D2-46C1-977B-28E0BB07D221}"/>
              </a:ext>
            </a:extLst>
          </p:cNvPr>
          <p:cNvSpPr>
            <a:spLocks noGrp="1"/>
          </p:cNvSpPr>
          <p:nvPr>
            <p:ph type="title"/>
          </p:nvPr>
        </p:nvSpPr>
        <p:spPr/>
        <p:txBody>
          <a:bodyPr/>
          <a:lstStyle/>
          <a:p>
            <a:r>
              <a:rPr lang="cs-CZ" dirty="0"/>
              <a:t>Ochrana zastupitelů</a:t>
            </a:r>
          </a:p>
        </p:txBody>
      </p:sp>
      <p:sp>
        <p:nvSpPr>
          <p:cNvPr id="3" name="Zástupný symbol pro obsah 2">
            <a:extLst>
              <a:ext uri="{FF2B5EF4-FFF2-40B4-BE49-F238E27FC236}">
                <a16:creationId xmlns:a16="http://schemas.microsoft.com/office/drawing/2014/main" xmlns="" id="{423ADFFA-0710-4E41-B326-BE909DF2324C}"/>
              </a:ext>
            </a:extLst>
          </p:cNvPr>
          <p:cNvSpPr>
            <a:spLocks noGrp="1"/>
          </p:cNvSpPr>
          <p:nvPr>
            <p:ph idx="1"/>
          </p:nvPr>
        </p:nvSpPr>
        <p:spPr/>
        <p:txBody>
          <a:bodyPr>
            <a:normAutofit lnSpcReduction="10000"/>
          </a:bodyPr>
          <a:lstStyle/>
          <a:p>
            <a:r>
              <a:rPr lang="cs-CZ" dirty="0"/>
              <a:t>§ 323 – Násilí proti orgánu veřejné moci</a:t>
            </a:r>
          </a:p>
          <a:p>
            <a:pPr lvl="1"/>
            <a:r>
              <a:rPr lang="cs-CZ" sz="2000" dirty="0"/>
              <a:t>Včetně orgánů územní samosprávy</a:t>
            </a:r>
          </a:p>
          <a:p>
            <a:pPr lvl="1"/>
            <a:r>
              <a:rPr lang="cs-CZ" sz="2000" dirty="0"/>
              <a:t>„v úmyslu působit“ – ne tedy nutně proti orgánu samotnému</a:t>
            </a:r>
          </a:p>
          <a:p>
            <a:r>
              <a:rPr lang="cs-CZ" dirty="0"/>
              <a:t>§ 324 – Vyhrožování s cílem působit na orgán veřejné moci</a:t>
            </a:r>
          </a:p>
          <a:p>
            <a:pPr lvl="1"/>
            <a:r>
              <a:rPr lang="cs-CZ" sz="2000" dirty="0">
                <a:solidFill>
                  <a:prstClr val="black">
                    <a:lumMod val="65000"/>
                    <a:lumOff val="35000"/>
                  </a:prstClr>
                </a:solidFill>
              </a:rPr>
              <a:t>V úmyslu působit na výkon / pro výkon</a:t>
            </a:r>
          </a:p>
          <a:p>
            <a:r>
              <a:rPr lang="cs-CZ" dirty="0"/>
              <a:t>§ 325 – Násilí proti úřední osobě</a:t>
            </a:r>
          </a:p>
          <a:p>
            <a:pPr lvl="1"/>
            <a:r>
              <a:rPr lang="cs-CZ" sz="2000" dirty="0"/>
              <a:t>V úmyslu působit na výkon / pro výkon – ne tedy nutně proti úřední osobě samotné</a:t>
            </a:r>
          </a:p>
          <a:p>
            <a:r>
              <a:rPr lang="cs-CZ" dirty="0"/>
              <a:t>§ 326 – Vyhrožování s cílem působit na úřední osobu	</a:t>
            </a:r>
          </a:p>
          <a:p>
            <a:pPr lvl="1"/>
            <a:r>
              <a:rPr lang="cs-CZ" sz="2000" dirty="0"/>
              <a:t>Vyhrožuje usmrcením, ublížením na zdraví nebo způsobením značné škody</a:t>
            </a:r>
          </a:p>
          <a:p>
            <a:pPr lvl="0"/>
            <a:endParaRPr lang="cs-CZ" dirty="0">
              <a:solidFill>
                <a:prstClr val="black">
                  <a:lumMod val="65000"/>
                  <a:lumOff val="35000"/>
                </a:prstClr>
              </a:solidFill>
            </a:endParaRPr>
          </a:p>
          <a:p>
            <a:pPr lvl="0"/>
            <a:r>
              <a:rPr lang="cs-CZ" dirty="0">
                <a:solidFill>
                  <a:prstClr val="black">
                    <a:lumMod val="65000"/>
                    <a:lumOff val="35000"/>
                  </a:prstClr>
                </a:solidFill>
              </a:rPr>
              <a:t>§ 337 – Maření výkonu úředního rozhodnutí a vykázání</a:t>
            </a:r>
          </a:p>
          <a:p>
            <a:pPr lvl="1"/>
            <a:endParaRPr lang="cs-CZ" dirty="0"/>
          </a:p>
          <a:p>
            <a:pPr lvl="1"/>
            <a:endParaRPr lang="cs-CZ" dirty="0"/>
          </a:p>
          <a:p>
            <a:endParaRPr lang="cs-CZ" dirty="0"/>
          </a:p>
          <a:p>
            <a:endParaRPr lang="cs-CZ" dirty="0"/>
          </a:p>
          <a:p>
            <a:endParaRPr lang="cs-CZ" dirty="0"/>
          </a:p>
        </p:txBody>
      </p:sp>
    </p:spTree>
    <p:extLst>
      <p:ext uri="{BB962C8B-B14F-4D97-AF65-F5344CB8AC3E}">
        <p14:creationId xmlns:p14="http://schemas.microsoft.com/office/powerpoint/2010/main" val="5787691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Trestní odpovědnost právnických osob</a:t>
            </a:r>
          </a:p>
        </p:txBody>
      </p:sp>
      <p:sp>
        <p:nvSpPr>
          <p:cNvPr id="3" name="Zástupný symbol pro obsah 2"/>
          <p:cNvSpPr>
            <a:spLocks noGrp="1"/>
          </p:cNvSpPr>
          <p:nvPr>
            <p:ph idx="1"/>
          </p:nvPr>
        </p:nvSpPr>
        <p:spPr/>
        <p:txBody>
          <a:bodyPr>
            <a:normAutofit fontScale="92500"/>
          </a:bodyPr>
          <a:lstStyle/>
          <a:p>
            <a:r>
              <a:rPr lang="cs-CZ" dirty="0">
                <a:latin typeface="Calibri" panose="020F0502020204030204" pitchFamily="34" charset="0"/>
              </a:rPr>
              <a:t>Zákon č. 418/2011 Sb., o trestní odpovědnosti právnických osob</a:t>
            </a:r>
          </a:p>
          <a:p>
            <a:r>
              <a:rPr lang="cs-CZ" dirty="0">
                <a:latin typeface="Calibri" panose="020F0502020204030204" pitchFamily="34" charset="0"/>
              </a:rPr>
              <a:t>§ 6 – Územní samosprávné celky vyňaty z působnosti, ale pouze </a:t>
            </a:r>
            <a:r>
              <a:rPr lang="cs-CZ" b="1" u="sng" dirty="0">
                <a:latin typeface="Calibri" panose="020F0502020204030204" pitchFamily="34" charset="0"/>
              </a:rPr>
              <a:t>při výkonu veřejné moci </a:t>
            </a:r>
            <a:r>
              <a:rPr lang="cs-CZ" dirty="0">
                <a:latin typeface="Calibri" panose="020F0502020204030204" pitchFamily="34" charset="0"/>
              </a:rPr>
              <a:t>(nikoli zadávání veřejných zakázek!) </a:t>
            </a:r>
          </a:p>
          <a:p>
            <a:pPr lvl="1"/>
            <a:r>
              <a:rPr lang="cs-CZ" dirty="0">
                <a:latin typeface="Calibri" panose="020F0502020204030204" pitchFamily="34" charset="0"/>
              </a:rPr>
              <a:t>Organizační složky X právnické osoby zřizované obcemi</a:t>
            </a:r>
          </a:p>
          <a:p>
            <a:r>
              <a:rPr lang="cs-CZ" dirty="0">
                <a:latin typeface="Calibri" panose="020F0502020204030204" pitchFamily="34" charset="0"/>
              </a:rPr>
              <a:t>§ 7 – pozitivní výčet trestných činů (i nadále je vyloučen § 248 odst. 2 TZ)</a:t>
            </a:r>
          </a:p>
          <a:p>
            <a:r>
              <a:rPr lang="cs-CZ" dirty="0"/>
              <a:t>§ 8 – přičitatelnost jednání (v zájmu / v rámci činnosti, určitým subjektem)</a:t>
            </a:r>
          </a:p>
          <a:p>
            <a:r>
              <a:rPr lang="cs-CZ" dirty="0"/>
              <a:t>§ 8 odst. 4 – liberace </a:t>
            </a:r>
          </a:p>
          <a:p>
            <a:r>
              <a:rPr lang="cs-CZ" dirty="0">
                <a:latin typeface="Calibri" panose="020F0502020204030204" pitchFamily="34" charset="0"/>
              </a:rPr>
              <a:t>§ 15 odst. 1 – zvláštní tresty: zrušení (nehrozí ÚSC), uveřejnění rozsudku, zákaz činnosti, </a:t>
            </a:r>
            <a:r>
              <a:rPr lang="cs-CZ" dirty="0"/>
              <a:t>zákaz plnění veřejných zakázek nebo účasti ve veřejné soutěži, zákaz přijímání dotací a subvencí </a:t>
            </a:r>
            <a:endParaRPr lang="cs-CZ" dirty="0">
              <a:latin typeface="Calibri" panose="020F0502020204030204" pitchFamily="34" charset="0"/>
            </a:endParaRPr>
          </a:p>
          <a:p>
            <a:endParaRPr lang="cs-CZ" dirty="0"/>
          </a:p>
        </p:txBody>
      </p:sp>
    </p:spTree>
    <p:extLst>
      <p:ext uri="{BB962C8B-B14F-4D97-AF65-F5344CB8AC3E}">
        <p14:creationId xmlns:p14="http://schemas.microsoft.com/office/powerpoint/2010/main" val="29067161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Dobrý den, tady je policie, můžeme si s Vámi promluvit?</a:t>
            </a:r>
          </a:p>
        </p:txBody>
      </p:sp>
      <p:sp>
        <p:nvSpPr>
          <p:cNvPr id="3" name="Zástupný symbol pro obsah 2"/>
          <p:cNvSpPr>
            <a:spLocks noGrp="1"/>
          </p:cNvSpPr>
          <p:nvPr>
            <p:ph idx="1"/>
          </p:nvPr>
        </p:nvSpPr>
        <p:spPr/>
        <p:txBody>
          <a:bodyPr/>
          <a:lstStyle/>
          <a:p>
            <a:r>
              <a:rPr lang="cs-CZ" dirty="0"/>
              <a:t>§ 61 zákona č. 273/2008 Sb., o policii ČR</a:t>
            </a:r>
          </a:p>
          <a:p>
            <a:r>
              <a:rPr lang="cs-CZ" dirty="0"/>
              <a:t>§ 158 odst. 6 trestního řádu</a:t>
            </a:r>
          </a:p>
          <a:p>
            <a:r>
              <a:rPr lang="cs-CZ" dirty="0"/>
              <a:t>Výslech svědka podle § 101 trestního řádu, pokud je proveden jako neopakovatelný úkon před zahájením trestního stíhání, tak musí být přítomen soudce!!!</a:t>
            </a:r>
          </a:p>
          <a:p>
            <a:r>
              <a:rPr lang="cs-CZ" dirty="0"/>
              <a:t>Právo na právní pomoc čl. 37 odst. 2 LZPS</a:t>
            </a:r>
          </a:p>
          <a:p>
            <a:pPr marL="0" indent="0">
              <a:buNone/>
            </a:pPr>
            <a:endParaRPr lang="cs-CZ" dirty="0"/>
          </a:p>
        </p:txBody>
      </p:sp>
    </p:spTree>
    <p:extLst>
      <p:ext uri="{BB962C8B-B14F-4D97-AF65-F5344CB8AC3E}">
        <p14:creationId xmlns:p14="http://schemas.microsoft.com/office/powerpoint/2010/main" val="33326355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In odposlech </a:t>
            </a:r>
            <a:r>
              <a:rPr lang="cs-CZ" dirty="0" err="1"/>
              <a:t>veritas</a:t>
            </a:r>
            <a:r>
              <a:rPr lang="cs-CZ" dirty="0"/>
              <a:t> a nezvaná návštěva</a:t>
            </a:r>
          </a:p>
        </p:txBody>
      </p:sp>
      <p:sp>
        <p:nvSpPr>
          <p:cNvPr id="3" name="Zástupný symbol pro obsah 2"/>
          <p:cNvSpPr>
            <a:spLocks noGrp="1"/>
          </p:cNvSpPr>
          <p:nvPr>
            <p:ph idx="1"/>
          </p:nvPr>
        </p:nvSpPr>
        <p:spPr/>
        <p:txBody>
          <a:bodyPr>
            <a:normAutofit fontScale="85000" lnSpcReduction="20000"/>
          </a:bodyPr>
          <a:lstStyle/>
          <a:p>
            <a:r>
              <a:rPr lang="cs-CZ" dirty="0"/>
              <a:t>Jak funguje odposlech záznamového zařízení?</a:t>
            </a:r>
          </a:p>
          <a:p>
            <a:r>
              <a:rPr lang="cs-CZ" dirty="0"/>
              <a:t>§ 88 trestního řádu</a:t>
            </a:r>
          </a:p>
          <a:p>
            <a:r>
              <a:rPr lang="cs-CZ" dirty="0"/>
              <a:t>Trestné činy v souvislosti se zadáváním veřejných zakázek (§ 256, § 257 TZ)</a:t>
            </a:r>
          </a:p>
          <a:p>
            <a:r>
              <a:rPr lang="cs-CZ" dirty="0"/>
              <a:t>Domovní prohlídku lze vykonat, je-li důvodné podezření, že v bytě nebo v jiné prostoře sloužící k bydlení nebo v prostorách k nim náležejících (obydlí) je věc nebo osoba důležitá pro trestní řízení.</a:t>
            </a:r>
          </a:p>
          <a:p>
            <a:r>
              <a:rPr lang="cs-CZ" dirty="0"/>
              <a:t>Osobní prohlídku lze vykonat, je-li důvodné podezření, že někdo má u sebe věc důležitou pro trestní řízení.</a:t>
            </a:r>
          </a:p>
          <a:p>
            <a:r>
              <a:rPr lang="cs-CZ" dirty="0"/>
              <a:t>U osoby zadržené a u osoby, která byla zatčena nebo která se bere do vazby, lze vykonat osobní prohlídku též tehdy, je-li tu podezření, že má u sebe zbraň nebo jinou věc, jíž by mohla ohrozit život nebo zdraví vlastní nebo cizí.</a:t>
            </a:r>
          </a:p>
          <a:p>
            <a:r>
              <a:rPr lang="cs-CZ" dirty="0"/>
              <a:t>Musí povolit soud!!! Nové rozhodnutí ÚS o příslušnosti soudu povolující prohlídku/odposlech</a:t>
            </a:r>
          </a:p>
        </p:txBody>
      </p:sp>
    </p:spTree>
    <p:extLst>
      <p:ext uri="{BB962C8B-B14F-4D97-AF65-F5344CB8AC3E}">
        <p14:creationId xmlns:p14="http://schemas.microsoft.com/office/powerpoint/2010/main" val="38068761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dirty="0">
                <a:solidFill>
                  <a:srgbClr val="0070C0"/>
                </a:solidFill>
                <a:latin typeface="Calibri" panose="020F0502020204030204" pitchFamily="34" charset="0"/>
              </a:rPr>
              <a:t>Advokátní kancelář JUDr. Jakuba Blažka</a:t>
            </a:r>
            <a:endParaRPr lang="en-US" dirty="0"/>
          </a:p>
        </p:txBody>
      </p:sp>
      <p:sp>
        <p:nvSpPr>
          <p:cNvPr id="5" name="Zástupný symbol pro obsah 4"/>
          <p:cNvSpPr>
            <a:spLocks noGrp="1"/>
          </p:cNvSpPr>
          <p:nvPr>
            <p:ph idx="1"/>
          </p:nvPr>
        </p:nvSpPr>
        <p:spPr/>
        <p:txBody>
          <a:bodyPr>
            <a:normAutofit/>
          </a:bodyPr>
          <a:lstStyle/>
          <a:p>
            <a:endParaRPr lang="cs-CZ" dirty="0">
              <a:solidFill>
                <a:srgbClr val="0070C0"/>
              </a:solidFill>
              <a:latin typeface="Calibri" panose="020F0502020204030204" pitchFamily="34" charset="0"/>
              <a:hlinkClick r:id="rId2"/>
            </a:endParaRPr>
          </a:p>
          <a:p>
            <a:r>
              <a:rPr lang="cs-CZ" dirty="0">
                <a:solidFill>
                  <a:srgbClr val="0070C0"/>
                </a:solidFill>
                <a:latin typeface="Calibri" panose="020F0502020204030204" pitchFamily="34" charset="0"/>
                <a:hlinkClick r:id="rId2"/>
              </a:rPr>
              <a:t>www.blazekpartners.cz</a:t>
            </a:r>
          </a:p>
          <a:p>
            <a:r>
              <a:rPr lang="cs-CZ" dirty="0">
                <a:solidFill>
                  <a:srgbClr val="0070C0"/>
                </a:solidFill>
                <a:latin typeface="Calibri" panose="020F0502020204030204" pitchFamily="34" charset="0"/>
                <a:hlinkClick r:id="rId2"/>
              </a:rPr>
              <a:t>blazek@blazekpartners.cz</a:t>
            </a:r>
            <a:endParaRPr lang="cs-CZ" dirty="0">
              <a:solidFill>
                <a:srgbClr val="0070C0"/>
              </a:solidFill>
              <a:latin typeface="Calibri" panose="020F0502020204030204" pitchFamily="34" charset="0"/>
            </a:endParaRPr>
          </a:p>
          <a:p>
            <a:r>
              <a:rPr lang="cs-CZ" dirty="0">
                <a:solidFill>
                  <a:srgbClr val="0070C0"/>
                </a:solidFill>
                <a:latin typeface="Calibri" panose="020F0502020204030204" pitchFamily="34" charset="0"/>
              </a:rPr>
              <a:t>+ 420 721 886 021</a:t>
            </a:r>
          </a:p>
          <a:p>
            <a:r>
              <a:rPr lang="cs-CZ" dirty="0">
                <a:solidFill>
                  <a:srgbClr val="0070C0"/>
                </a:solidFill>
                <a:latin typeface="Calibri" panose="020F0502020204030204" pitchFamily="34" charset="0"/>
              </a:rPr>
              <a:t>Na Březince 1232/16, Praha 5, 150 00</a:t>
            </a:r>
          </a:p>
          <a:p>
            <a:endParaRPr lang="cs-CZ" dirty="0">
              <a:solidFill>
                <a:schemeClr val="tx1"/>
              </a:solidFill>
              <a:latin typeface="Calibri" panose="020F0502020204030204" pitchFamily="34" charset="0"/>
            </a:endParaRPr>
          </a:p>
          <a:p>
            <a:endParaRPr lang="cs-CZ" dirty="0"/>
          </a:p>
        </p:txBody>
      </p:sp>
    </p:spTree>
    <p:extLst>
      <p:ext uri="{BB962C8B-B14F-4D97-AF65-F5344CB8AC3E}">
        <p14:creationId xmlns:p14="http://schemas.microsoft.com/office/powerpoint/2010/main" val="1051178791"/>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5635</TotalTime>
  <Words>1846</Words>
  <Application>Microsoft Office PowerPoint</Application>
  <PresentationFormat>Širokoúhlá obrazovka</PresentationFormat>
  <Paragraphs>115</Paragraphs>
  <Slides>17</Slides>
  <Notes>1</Notes>
  <HiddenSlides>0</HiddenSlides>
  <MMClips>0</MMClips>
  <ScaleCrop>false</ScaleCrop>
  <HeadingPairs>
    <vt:vector size="6" baseType="variant">
      <vt:variant>
        <vt:lpstr>Použitá písma</vt:lpstr>
      </vt:variant>
      <vt:variant>
        <vt:i4>3</vt:i4>
      </vt:variant>
      <vt:variant>
        <vt:lpstr>Motiv</vt:lpstr>
      </vt:variant>
      <vt:variant>
        <vt:i4>1</vt:i4>
      </vt:variant>
      <vt:variant>
        <vt:lpstr>Nadpisy snímků</vt:lpstr>
      </vt:variant>
      <vt:variant>
        <vt:i4>17</vt:i4>
      </vt:variant>
    </vt:vector>
  </HeadingPairs>
  <TitlesOfParts>
    <vt:vector size="21" baseType="lpstr">
      <vt:lpstr>Arial</vt:lpstr>
      <vt:lpstr>Calibri</vt:lpstr>
      <vt:lpstr>Calibri Light</vt:lpstr>
      <vt:lpstr>Motiv Office</vt:lpstr>
      <vt:lpstr>Projekt „Podpora vzdělávání volených zástupců obcí I. typu“ reg. č. CZ.03.4.74/0.0/0.0/16_033/0002997 je spolufinancován z EU.</vt:lpstr>
      <vt:lpstr>TRESTNĚPRÁVNÍ ODPOVĚDNOST</vt:lpstr>
      <vt:lpstr>Kriminalizace politických rozhodnutí</vt:lpstr>
      <vt:lpstr>Důsledky častých stíhání zastupitelů</vt:lpstr>
      <vt:lpstr>Právní předpisy</vt:lpstr>
      <vt:lpstr>Právní předpisy – povinnosti zastupitele</vt:lpstr>
      <vt:lpstr>TP odpovědnost zastupitelů</vt:lpstr>
      <vt:lpstr>Trestné činy zastupitelů</vt:lpstr>
      <vt:lpstr>5 Tdo 77/2014</vt:lpstr>
      <vt:lpstr>5 Tdo 492/2015</vt:lpstr>
      <vt:lpstr>5 Tdo 273/2014</vt:lpstr>
      <vt:lpstr>Zvýšená ochrana zastupitelů</vt:lpstr>
      <vt:lpstr>Ochrana zastupitelů</vt:lpstr>
      <vt:lpstr>Trestní odpovědnost právnických osob</vt:lpstr>
      <vt:lpstr>Dobrý den, tady je policie, můžeme si s Vámi promluvit?</vt:lpstr>
      <vt:lpstr>In odposlech veritas a nezvaná návštěva</vt:lpstr>
      <vt:lpstr>Advokátní kancelář JUDr. Jakuba Blažka</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Marta Kolárová</dc:creator>
  <cp:lastModifiedBy>Marcela Pacholíková</cp:lastModifiedBy>
  <cp:revision>161</cp:revision>
  <cp:lastPrinted>2018-02-07T10:56:23Z</cp:lastPrinted>
  <dcterms:created xsi:type="dcterms:W3CDTF">2015-09-01T16:50:33Z</dcterms:created>
  <dcterms:modified xsi:type="dcterms:W3CDTF">2018-02-09T11:51:36Z</dcterms:modified>
</cp:coreProperties>
</file>