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7" r:id="rId2"/>
    <p:sldId id="258" r:id="rId3"/>
    <p:sldId id="259" r:id="rId4"/>
    <p:sldId id="260" r:id="rId5"/>
    <p:sldId id="416" r:id="rId6"/>
    <p:sldId id="261" r:id="rId7"/>
    <p:sldId id="262" r:id="rId8"/>
    <p:sldId id="264" r:id="rId9"/>
    <p:sldId id="274" r:id="rId10"/>
    <p:sldId id="417" r:id="rId11"/>
    <p:sldId id="263" r:id="rId12"/>
    <p:sldId id="268" r:id="rId13"/>
    <p:sldId id="269" r:id="rId14"/>
    <p:sldId id="271" r:id="rId15"/>
    <p:sldId id="275" r:id="rId16"/>
    <p:sldId id="270" r:id="rId17"/>
    <p:sldId id="418" r:id="rId18"/>
    <p:sldId id="265" r:id="rId19"/>
    <p:sldId id="266" r:id="rId20"/>
    <p:sldId id="267" r:id="rId21"/>
    <p:sldId id="272" r:id="rId22"/>
    <p:sldId id="273" r:id="rId23"/>
    <p:sldId id="414" r:id="rId24"/>
    <p:sldId id="411" r:id="rId25"/>
    <p:sldId id="412" r:id="rId26"/>
    <p:sldId id="415" r:id="rId27"/>
    <p:sldId id="276" r:id="rId28"/>
    <p:sldId id="277" r:id="rId29"/>
    <p:sldId id="278" r:id="rId30"/>
    <p:sldId id="279" r:id="rId31"/>
    <p:sldId id="285" r:id="rId32"/>
    <p:sldId id="286" r:id="rId33"/>
    <p:sldId id="287" r:id="rId34"/>
    <p:sldId id="288" r:id="rId35"/>
    <p:sldId id="289" r:id="rId36"/>
    <p:sldId id="290" r:id="rId37"/>
    <p:sldId id="280" r:id="rId38"/>
    <p:sldId id="281" r:id="rId39"/>
    <p:sldId id="282" r:id="rId40"/>
    <p:sldId id="283" r:id="rId41"/>
    <p:sldId id="291" r:id="rId42"/>
    <p:sldId id="292" r:id="rId43"/>
    <p:sldId id="293" r:id="rId44"/>
    <p:sldId id="295" r:id="rId45"/>
    <p:sldId id="296" r:id="rId46"/>
    <p:sldId id="297" r:id="rId47"/>
    <p:sldId id="298" r:id="rId48"/>
    <p:sldId id="299" r:id="rId49"/>
    <p:sldId id="300" r:id="rId50"/>
    <p:sldId id="294" r:id="rId51"/>
    <p:sldId id="311" r:id="rId52"/>
    <p:sldId id="312" r:id="rId5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7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52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6F66F-8DC0-4517-8805-51B1FBE3CDBC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C99D4C-938E-4649-96A2-4075150F85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455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316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EE0F53-7CA4-4F62-ADFC-3A8BE255AA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7B96432-703A-4F75-A12E-D9D0CF0A07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314FD68-1456-47E3-AE13-F4EC0D7FD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7AFD3F6-EF74-4405-8B82-D406468B0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54754D0-BF18-431D-B7B5-943437A04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015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E7C9F5-7A71-4181-B01B-67B064348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5F19901-B054-4C23-89C4-48DB1E5AC0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BA6CDC7-256D-44FF-A2C8-041CA0F5D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FB224F6-899C-43F2-834B-4B1703192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DBB0AF-3B4E-45CB-8F36-0DBF1E6E8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6436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1A33C1-A3CF-46CD-A2E5-86BDB2485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6780FFE4-A2A6-4D9E-8769-80B305E3DC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7E9D8B-06AE-47C2-AE50-6ED5043B6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BD43F7D-6C88-4E06-BA72-923C63493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74195A2-6341-4CE7-A24D-363E73717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960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7F51B3-1D52-4401-9ECA-DDECAB23E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533CD77-F33F-4395-8E80-7038151410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94623B52-4B33-4B33-9554-79FC44C0B7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38D8B6A-C1D6-476A-B289-23F21A418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932D129-357A-4A65-8BEE-905275E46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9083E91-DFE2-4265-B193-E95FC6B05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754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93DE78-E2D5-44E3-9BE4-77EAAD0BB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5137624C-E0A8-4FC6-98A6-F6FD666DD8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3F9AF3A8-208A-42E9-8F3F-6CCEF0CE8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FF6AA3DF-AAA8-46A3-93DC-471A61794A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5E3E8940-D52B-46A9-9EA4-B4E2A59111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ECD8F26-F999-480B-8544-48DF4636F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6ACE2E3-2EFE-4267-A39F-EA575CAF1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31C403-7F8A-479B-97E7-8A31A90CC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5778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99FFED-0EA5-43B6-A0A5-9338C7133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139DC9A-50FB-41A5-845F-F346EEA02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892AEA8-C1E4-4A33-B071-4A988A7D6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BC9E6F7-30A1-46A9-84B8-96806BC35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229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D4B342D-5809-44F8-8B0C-EF2D9F7AE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C28280F-9179-4552-BB91-AAE0BA2E9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D73C675-32A9-4D3E-A577-2C2B19B5A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5797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27AB0E-77C7-40C4-9C5F-A64168EE5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3555C98-D0F6-4CA1-BB3B-8ED4FA6BD4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524E8DCF-092A-445C-AA7D-BD400A4E24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DBFBF3E-3F39-4E37-9FFF-3033C6BB1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6F9D307-A7E7-4096-A295-18FB46EC2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69290F6-4D78-4BF1-ACD9-563D64F51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862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B9CC1D-99D5-4A15-95EF-D7811E729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3095C57-1F65-482D-83BF-F4A0D520F1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D4E13097-F30A-478A-A01E-8DC8F787E8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D10DBF6-8AAE-42B4-BDB5-55FF6413B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2BB8996-8676-4B3B-8F75-670169549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670375E-76E5-46F9-9F82-6350D9E59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04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D75D2F-824C-4101-AD2C-A272A5390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AD79FDA-5C11-43F2-A760-CD149CF660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CAA7C63-FE85-46B4-A2B0-10E64A5AA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9B07B24-DD8C-413D-B25D-1CD3A809A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EF2431-35C6-4AD2-9CBF-0CEF3782F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129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3D77E61-8337-4BD3-B80A-E88D25C9BD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4145949-BE73-488E-AAB4-8B0BE75743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12FAA22-1466-4E34-9595-670EFAA15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E508679-74A5-4266-97FA-699848DA4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72D4F50-C3C3-49E2-90F6-71196CA79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164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71A694E-22BC-4CB4-B237-23E3DDE13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837B06A-3568-4C16-8350-54FBC735E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5689DEE-5103-4BD2-BA2F-23C558D6B2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94E32-F928-4E0B-B98B-B9E476D03942}" type="datetimeFigureOut">
              <a:rPr lang="cs-CZ" smtClean="0"/>
              <a:t>26.10.2018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AB90CE3-6CE8-4A7A-AE5A-6C5EBD2763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C0E1707-201B-4BDC-A793-06EF73BBB0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1914C-93C9-4904-9E55-E54A087162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0811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eck-online.cz/bo/document-view.seam?documentId=onrf6mjzhe3v6mjqgqwtcmy&amp;tocid=onrf6mjzhe3v6mjqgqwtcmy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1849438"/>
          </a:xfrm>
        </p:spPr>
        <p:txBody>
          <a:bodyPr/>
          <a:lstStyle/>
          <a:p>
            <a:pPr lvl="0"/>
            <a:r>
              <a:rPr lang="cs-CZ" sz="2000" b="1" dirty="0"/>
              <a:t>Projekt „Podpora vzdělávání volených zástupců obcí I. typu“ </a:t>
            </a:r>
            <a:r>
              <a:rPr lang="cs-CZ" sz="2000" b="1" dirty="0" err="1"/>
              <a:t>reg</a:t>
            </a:r>
            <a:r>
              <a:rPr lang="cs-CZ" sz="2000" b="1"/>
              <a:t>. č. CZ.03.4.74/0.0/0.0/16_033/0002997 je spolufinancován z EU.</a:t>
            </a:r>
            <a:endParaRPr lang="cs-CZ" sz="2000"/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227292"/>
            <a:ext cx="9731191" cy="2487707"/>
          </a:xfrm>
        </p:spPr>
        <p:txBody>
          <a:bodyPr>
            <a:normAutofit fontScale="92500"/>
          </a:bodyPr>
          <a:lstStyle/>
          <a:p>
            <a:pPr lvl="0">
              <a:lnSpc>
                <a:spcPct val="80000"/>
              </a:lnSpc>
            </a:pPr>
            <a:r>
              <a:rPr lang="cs-CZ" sz="3500" dirty="0"/>
              <a:t>Webinář na téma </a:t>
            </a:r>
          </a:p>
          <a:p>
            <a:pPr lvl="0">
              <a:lnSpc>
                <a:spcPct val="80000"/>
              </a:lnSpc>
            </a:pPr>
            <a:r>
              <a:rPr lang="cs-CZ" sz="3500" dirty="0"/>
              <a:t>„Povinnosti obcí I. typu v oblasti údržby a správy pozemních komunikací a v oblasti nakládání s odpady“ </a:t>
            </a:r>
          </a:p>
          <a:p>
            <a:pPr lvl="0">
              <a:lnSpc>
                <a:spcPct val="80000"/>
              </a:lnSpc>
            </a:pPr>
            <a:endParaRPr lang="cs-CZ" sz="1500" dirty="0"/>
          </a:p>
          <a:p>
            <a:pPr lvl="0">
              <a:lnSpc>
                <a:spcPct val="80000"/>
              </a:lnSpc>
            </a:pPr>
            <a:r>
              <a:rPr lang="cs-CZ" sz="2000" dirty="0"/>
              <a:t>Webinář je realizován v rámci aktivity Metodicko-právní poradenství (vzdělávání), která je součástí projektu „Podpora volených zástupců obcí I. typu“.</a:t>
            </a:r>
          </a:p>
        </p:txBody>
      </p:sp>
      <p:pic>
        <p:nvPicPr>
          <p:cNvPr id="4" name="Obrázek 6" descr="W:\PUBLICITA\VIZUÁLNÍ_IDENTITA\loga\OPZ\logo_OPZ_barev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50755" y="1242751"/>
            <a:ext cx="4690067" cy="9719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34602" y="1206843"/>
            <a:ext cx="1733400" cy="971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40925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FAAED0-EF78-44FF-A9F4-D8BDFDA469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>
                <a:solidFill>
                  <a:srgbClr val="0392C8"/>
                </a:solidFill>
              </a:rPr>
              <a:t>Povinnosti obcí I. typu v oblasti údržby a správy pozemních komunikací a v oblasti nakládání s odpady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586F16E-E021-455A-A7B8-D75F3AF718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dirty="0">
              <a:latin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cs-CZ" sz="4600" dirty="0">
                <a:latin typeface="Calibri" panose="020F0502020204030204" pitchFamily="34" charset="0"/>
              </a:rPr>
              <a:t>JUDr. Jakub Blažek, advokát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7404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69FE52-0954-4EF9-A217-CAB6D2C37A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b="1" dirty="0">
                <a:solidFill>
                  <a:srgbClr val="0392C8"/>
                </a:solidFill>
              </a:rPr>
              <a:t>Povinnosti obcí I. typu v oblasti údržby a správy pozemních komunikací</a:t>
            </a:r>
          </a:p>
        </p:txBody>
      </p:sp>
      <p:sp>
        <p:nvSpPr>
          <p:cNvPr id="4" name="Podnadpis 3">
            <a:extLst>
              <a:ext uri="{FF2B5EF4-FFF2-40B4-BE49-F238E27FC236}">
                <a16:creationId xmlns:a16="http://schemas.microsoft.com/office/drawing/2014/main" id="{D801C676-D8EA-4418-8B49-CD1EA9E6D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1701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ABD42E-ECD9-4CC9-84E4-74F012DD6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Právní předpisy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266738A-3E40-4489-B4B0-8D140DC2E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Zákon č. 13/1997 Sb., zákon o pozemních komunikacích (Silniční zákon)</a:t>
            </a:r>
          </a:p>
          <a:p>
            <a:r>
              <a:rPr lang="cs-CZ" dirty="0"/>
              <a:t>Vyhláška č. 104/1997 Sb., vyhláška Ministerstva dopravy a spojů, kterou se provádí zákon o pozemních komunikacích</a:t>
            </a:r>
          </a:p>
          <a:p>
            <a:r>
              <a:rPr lang="cs-CZ" dirty="0"/>
              <a:t>Zákon č. 361/2000 Sb., o provozu na pozemních komunikacích a o změnách některých zákonů (zákon o silničním provozu)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3376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FDFBBB-4A91-462E-8840-1A388288DDF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>
                <a:solidFill>
                  <a:srgbClr val="0392C8"/>
                </a:solidFill>
              </a:rPr>
              <a:t>Pozemní komunikace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B266189-237F-443E-B855-35F3956203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430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1EA113-E6AD-485D-AC28-53A2E2C97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Pozemní komunikace a jejich členění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0D2A882-F072-4F07-9C28-C5548842EC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Pozemní komunikace je dopravní cesta určená k užití silničními a jinými vozidly a chodci, včetně pevných zařízení nutných pro zajištění tohoto užití a jeho bezpečnosti.</a:t>
            </a:r>
            <a:endParaRPr lang="pl-PL" dirty="0"/>
          </a:p>
          <a:p>
            <a:r>
              <a:rPr lang="pl-PL" dirty="0"/>
              <a:t>Pozemní komunikace se dělí na tyto kategorie:</a:t>
            </a:r>
          </a:p>
          <a:p>
            <a:r>
              <a:rPr lang="cs-CZ" b="1" dirty="0"/>
              <a:t>a)</a:t>
            </a:r>
            <a:r>
              <a:rPr lang="cs-CZ" dirty="0"/>
              <a:t> dálnice</a:t>
            </a:r>
          </a:p>
          <a:p>
            <a:r>
              <a:rPr lang="cs-CZ" b="1" dirty="0"/>
              <a:t>b)</a:t>
            </a:r>
            <a:r>
              <a:rPr lang="cs-CZ" dirty="0"/>
              <a:t> silnice</a:t>
            </a:r>
          </a:p>
          <a:p>
            <a:r>
              <a:rPr lang="cs-CZ" b="1" dirty="0"/>
              <a:t>c)</a:t>
            </a:r>
            <a:r>
              <a:rPr lang="cs-CZ" dirty="0"/>
              <a:t> </a:t>
            </a:r>
            <a:r>
              <a:rPr lang="cs-CZ" b="1" dirty="0"/>
              <a:t>místní komunikace</a:t>
            </a:r>
          </a:p>
          <a:p>
            <a:r>
              <a:rPr lang="cs-CZ" b="1" dirty="0"/>
              <a:t>d)</a:t>
            </a:r>
            <a:r>
              <a:rPr lang="cs-CZ" dirty="0"/>
              <a:t> účelová komunikace</a:t>
            </a:r>
          </a:p>
          <a:p>
            <a:r>
              <a:rPr lang="cs-CZ" dirty="0"/>
              <a:t>O zařazení pozemní komunikace do kategorie dálnice, silnice nebo místní komunikace a jejich tříd rozhoduje příslušný silniční správní úřad na základě jejího určení, dopravního významu a stavebně technického vybavení.</a:t>
            </a:r>
          </a:p>
          <a:p>
            <a:r>
              <a:rPr lang="cs-CZ" dirty="0"/>
              <a:t>Státní správu ve věcech dálnice, silnice, místní komunikace a veřejné účelové komunikace vykonávají silniční správní úřady, kterými jsou Ministerstvo dopravy, krajský úřad, obecní úřad obce s rozšířenou působností a obecní úřad, celní úřad a újezdní úřad.</a:t>
            </a:r>
          </a:p>
        </p:txBody>
      </p:sp>
    </p:spTree>
    <p:extLst>
      <p:ext uri="{BB962C8B-B14F-4D97-AF65-F5344CB8AC3E}">
        <p14:creationId xmlns:p14="http://schemas.microsoft.com/office/powerpoint/2010/main" val="1405319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73A059-B7CC-4746-BD03-79B3DBF12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Místní komunikace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AA53795-D5DD-441D-A3D9-B203DA5B5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Vlastníkem místních komunikací je obec, na jejímž území se místní komunikace nacházejí.</a:t>
            </a:r>
          </a:p>
          <a:p>
            <a:r>
              <a:rPr lang="cs-CZ" dirty="0"/>
              <a:t>Veřejně přístupná pozemní komunikace, která slouží převážně místní dopravě na území obce.</a:t>
            </a:r>
          </a:p>
          <a:p>
            <a:r>
              <a:rPr lang="cs-CZ" dirty="0"/>
              <a:t>Místní komunikace se rozdělují podle dopravního významu, určení a stavebně technického vybavení do těchto tříd:</a:t>
            </a:r>
          </a:p>
          <a:p>
            <a:endParaRPr lang="cs-CZ" b="1" dirty="0"/>
          </a:p>
          <a:p>
            <a:r>
              <a:rPr lang="cs-CZ" b="1" dirty="0"/>
              <a:t>a)</a:t>
            </a:r>
            <a:r>
              <a:rPr lang="cs-CZ" dirty="0"/>
              <a:t> 	místní komunikace I. Třídy,</a:t>
            </a:r>
          </a:p>
          <a:p>
            <a:r>
              <a:rPr lang="cs-CZ" b="1" dirty="0"/>
              <a:t>b) 	</a:t>
            </a:r>
            <a:r>
              <a:rPr lang="cs-CZ" dirty="0"/>
              <a:t>místní komunikace II. třídy, kterou je dopravně významná sběrná 	komunikace s omezením přímého připojení sousedních nemovitostí,</a:t>
            </a:r>
          </a:p>
          <a:p>
            <a:r>
              <a:rPr lang="cs-CZ" b="1" dirty="0"/>
              <a:t>c)</a:t>
            </a:r>
            <a:r>
              <a:rPr lang="cs-CZ" dirty="0"/>
              <a:t> 	místní komunikace III. třídy, kterou je obslužná komunikace,</a:t>
            </a:r>
          </a:p>
          <a:p>
            <a:r>
              <a:rPr lang="cs-CZ" b="1" dirty="0"/>
              <a:t>d) 	</a:t>
            </a:r>
            <a:r>
              <a:rPr lang="cs-CZ" dirty="0"/>
              <a:t>místní komunikace IV. třídy, kterou je komunikace nepřístupná provozu 	silničních motorových vozidel nebo na které je umožněn smíšený provoz.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2880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183244-214B-406E-A1B0-9358343FD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Účelová komunikace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A29A0EB-D4FB-4312-A316-821DD49377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Vlastníkem účelových komunikací je právnická nebo fyzická osoba.</a:t>
            </a:r>
          </a:p>
          <a:p>
            <a:r>
              <a:rPr lang="cs-CZ" dirty="0"/>
              <a:t>Účelová komunikace je pozemní komunikace, která slouží ke spojení jednotlivých nemovitostí pro potřeby vlastníků těchto nemovitostí nebo ke spojení těchto nemovitostí s ostatními pozemními komunikacemi nebo k obhospodařování zemědělských a lesních pozemků. </a:t>
            </a:r>
          </a:p>
          <a:p>
            <a:r>
              <a:rPr lang="cs-CZ" dirty="0"/>
              <a:t>Účelovou komunikací je i pozemní komunikace v uzavřeném prostoru nebo objektu, která slouží potřebě vlastníka nebo provozovatele uzavřeného prostoru nebo objektu. Tato účelová komunikace není přístupná veřejně, ale v rozsahu a způsobem, který stanoví vlastník nebo provozovatel uzavřeného prostoru nebo objektu. 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0028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Veřejně přístupná účelová komunikace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Veřejně přístupná účelová komunikace  být:</a:t>
            </a:r>
          </a:p>
          <a:p>
            <a:r>
              <a:rPr lang="cs-CZ" dirty="0"/>
              <a:t>a) 	zřetelná cesta určená k užití vozidly pro účel dopravy,</a:t>
            </a:r>
          </a:p>
          <a:p>
            <a:r>
              <a:rPr lang="cs-CZ" dirty="0"/>
              <a:t>b) 	spojující jednotlivé nemovitosti pro potřeby jejich vlastníků nebo 	spojující tyto nemovitosti s ostatními pozemními komunikacemi 	nebo sloužící k obhospodařování zemědělských a lesních 	pozemků,</a:t>
            </a:r>
          </a:p>
          <a:p>
            <a:r>
              <a:rPr lang="cs-CZ" dirty="0"/>
              <a:t>c)	souhlas vlastníka s užíváním cesty neomezeným okruhem osob 	(veřejností),</a:t>
            </a:r>
          </a:p>
          <a:p>
            <a:r>
              <a:rPr lang="cs-CZ" dirty="0"/>
              <a:t>d)	nutná komunikační potřeba.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6573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FDFBBB-4A91-462E-8840-1A388288DDF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>
                <a:solidFill>
                  <a:srgbClr val="0392C8"/>
                </a:solidFill>
              </a:rPr>
              <a:t>Povinnosti obce jako vlastníka pozemních komunikací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B266189-237F-443E-B855-35F3956203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7152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FE70F5-4FDA-410E-9B08-11A2D0883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Základní povinnosti obce jako vlastníka místní komunikace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E75FC4B-0E58-48A2-9A9C-2FC9D98D0B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Obec má povinnost vést evidenci jím vlastněných pozemních komunikací (tzv. pasport).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Obec je povinna vykonávat správu místní komunikace zahrnující zejména její pravidelné a mimořádné prohlídky, údržbu a opravy.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18265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018BE5-1806-4B6B-81E4-3E41FF393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Vedení evidence místních komunikací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BE1EADF-A422-4B2B-9A30-130BB3CAF2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 Slouží: </a:t>
            </a:r>
          </a:p>
          <a:p>
            <a:pPr lvl="1"/>
            <a:r>
              <a:rPr lang="cs-CZ" sz="2800" dirty="0"/>
              <a:t>k základní dokumentaci hospodaření místních komunikací, </a:t>
            </a:r>
          </a:p>
          <a:p>
            <a:pPr lvl="1"/>
            <a:r>
              <a:rPr lang="cs-CZ" sz="2800" dirty="0"/>
              <a:t>k poskytování informací o počtu a délce místních komunikací (včetně počtu a délky mostů),</a:t>
            </a:r>
          </a:p>
          <a:p>
            <a:pPr lvl="1"/>
            <a:r>
              <a:rPr lang="cs-CZ" sz="2800" dirty="0"/>
              <a:t>pro evidenci objemu finančních prostředků vynaložených na výstavbu a údržbu.</a:t>
            </a:r>
          </a:p>
        </p:txBody>
      </p:sp>
    </p:spTree>
    <p:extLst>
      <p:ext uri="{BB962C8B-B14F-4D97-AF65-F5344CB8AC3E}">
        <p14:creationId xmlns:p14="http://schemas.microsoft.com/office/powerpoint/2010/main" val="1328393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D16C6B-2A6C-48C1-AE99-0AFFDA0F4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Provádění prohlídek místních komunikací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6F5838E-8A96-4344-BCA4-9357D1761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Hlavní prohlídka se provádí nejméně jednou za 5 let a také vždy při uvedení nového nebo rekonstruovaného úseku komunikace do provozu a před skončením záruční doby či při inventarizaci komunikací</a:t>
            </a:r>
          </a:p>
          <a:p>
            <a:r>
              <a:rPr lang="cs-CZ" dirty="0"/>
              <a:t>Mimořádná prohlídka  se provádí:</a:t>
            </a:r>
          </a:p>
          <a:p>
            <a:r>
              <a:rPr lang="cs-CZ" b="1" dirty="0"/>
              <a:t>a)</a:t>
            </a:r>
            <a:r>
              <a:rPr lang="cs-CZ" dirty="0"/>
              <a:t> při náhlém poškození vozovky (např. dopravní nehodou, živelní pohromou),</a:t>
            </a:r>
          </a:p>
          <a:p>
            <a:r>
              <a:rPr lang="cs-CZ" b="1" dirty="0"/>
              <a:t>b)</a:t>
            </a:r>
            <a:r>
              <a:rPr lang="cs-CZ" dirty="0"/>
              <a:t> při výrazné změně dopravního zatížení (např. v důsledku nařízení objížďky),</a:t>
            </a:r>
          </a:p>
          <a:p>
            <a:r>
              <a:rPr lang="cs-CZ" b="1" dirty="0"/>
              <a:t>c)</a:t>
            </a:r>
            <a:r>
              <a:rPr lang="cs-CZ" dirty="0"/>
              <a:t> při nutnosti získat vstupní data pro systémy hospodaření s vozovkou.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81541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Zimní údržba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/>
              <a:t>Zimní údržbou se podle pořadí důležitosti zmírňují závady vznikající povětrnostními vlivy a podmínkami za zimních situací ve sjízdnosti komunikací a ve schůdnosti místních komunikací a průjezdních úseků silnic.</a:t>
            </a:r>
          </a:p>
          <a:p>
            <a:r>
              <a:rPr lang="cs-CZ" dirty="0"/>
              <a:t>Provádí se podle plánu zimní údržby. O zpracování plánu rozhodují obce.</a:t>
            </a:r>
          </a:p>
          <a:p>
            <a:r>
              <a:rPr lang="cs-CZ" dirty="0"/>
              <a:t>Rozsah, způsob a časové lhůty stanoví obec svým nařízením. </a:t>
            </a:r>
          </a:p>
          <a:p>
            <a:r>
              <a:rPr lang="cs-CZ" dirty="0"/>
              <a:t>Zimním obdobím se myslí doba od 1. listopadu do 31. března následujícího roku. V tomto období se provádí zimní údržba podle plánu zimní údržby. Pokud vznikne zimní povětrnostní situace mimo toto období, zmírňují se závady ve sjízdnosti (schůdnosti) komunikace bez zbytečných odkladů přiměřeně k vzniklé situaci.</a:t>
            </a:r>
          </a:p>
          <a:p>
            <a:r>
              <a:rPr lang="cs-CZ" dirty="0"/>
              <a:t>Nařízením obce lze rovněž vymezit úseky místních komunikací, na nichž se pro jejich malý dopravní význam sjízdnost a schůdnost odstraňováním sněhu a náledí nezajišťuje - uživatele je nutno na tuto skutečnost upozornit, např. dopravní značkou.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85391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Plán zimní údržby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O zpracování plánu zimní údržby pro místní komunikace rozhodují obce podle velikosti obce a dopravního významu místních komunikací. Pokud obce rozhodnou o zpracování plánu zajištění sjízdnosti místních komunikací I. až III. třídy, přihlédnou k tomuto pořadí důležitosti:</a:t>
            </a:r>
          </a:p>
          <a:p>
            <a:r>
              <a:rPr lang="cs-CZ" b="1" dirty="0"/>
              <a:t>a)</a:t>
            </a:r>
            <a:r>
              <a:rPr lang="cs-CZ" dirty="0"/>
              <a:t> I. pořadí - rychlostní a sběrné místní komunikace s hromadnou veřejnou dopravou a s linkovou osobní dopravou, příjezdové místní komunikace ke zdravotnickým zařízením a další významné místní komunikace,</a:t>
            </a:r>
          </a:p>
          <a:p>
            <a:r>
              <a:rPr lang="cs-CZ" b="1" dirty="0"/>
              <a:t>b)</a:t>
            </a:r>
            <a:r>
              <a:rPr lang="cs-CZ" dirty="0"/>
              <a:t> II. pořadí - sběrné místní komunikace nezařazené do I. pořadí a důležité obslužné místní komunikace,</a:t>
            </a:r>
          </a:p>
          <a:p>
            <a:r>
              <a:rPr lang="cs-CZ" b="1" dirty="0"/>
              <a:t>c)</a:t>
            </a:r>
            <a:r>
              <a:rPr lang="cs-CZ" dirty="0"/>
              <a:t> III. pořadí - ostatní obslužné místní komunikace,</a:t>
            </a:r>
          </a:p>
          <a:p>
            <a:r>
              <a:rPr lang="cs-CZ" b="1" dirty="0"/>
              <a:t>d)</a:t>
            </a:r>
            <a:r>
              <a:rPr lang="cs-CZ" dirty="0"/>
              <a:t> neudržované - místní komunikace, na nichž není třeba vykonávat zimní údržbu z důvodu dopravní bezvýznamnosti (na tuto skutečnost obec upozorní uživatele způsobem v místě obvyklým).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30452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Lhůty pro zmírňování závad ve sjízdnosti místních komunikací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Obce I. typu zajišťují sjízdnost místních komunikací I. až III. třídy v těchto lhůtách:</a:t>
            </a:r>
          </a:p>
          <a:p>
            <a:r>
              <a:rPr lang="cs-CZ" b="1" dirty="0"/>
              <a:t>a)</a:t>
            </a:r>
            <a:r>
              <a:rPr lang="cs-CZ" dirty="0"/>
              <a:t> I. pořadí důležitosti do 4 hodin,</a:t>
            </a:r>
          </a:p>
          <a:p>
            <a:endParaRPr lang="cs-CZ" b="1" dirty="0"/>
          </a:p>
          <a:p>
            <a:r>
              <a:rPr lang="cs-CZ" b="1" dirty="0"/>
              <a:t>b)</a:t>
            </a:r>
            <a:r>
              <a:rPr lang="cs-CZ" dirty="0"/>
              <a:t> II. pořadí důležitosti do 12 hodin,</a:t>
            </a:r>
          </a:p>
          <a:p>
            <a:endParaRPr lang="cs-CZ" b="1" dirty="0"/>
          </a:p>
          <a:p>
            <a:r>
              <a:rPr lang="cs-CZ" b="1" dirty="0"/>
              <a:t>c)</a:t>
            </a:r>
            <a:r>
              <a:rPr lang="cs-CZ" dirty="0"/>
              <a:t> III. pořadí důležitosti po ošetření komunikací I. a II. pořadí, nejpozději však do 48 hodin.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4000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FDFBBB-4A91-462E-8840-1A388288DDF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>
                <a:solidFill>
                  <a:srgbClr val="0392C8"/>
                </a:solidFill>
              </a:rPr>
              <a:t>Výkon státní správy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B266189-237F-443E-B855-35F3956203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67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9D6FB4-7C17-45CF-9BBE-8D59AA46E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>
                <a:solidFill>
                  <a:srgbClr val="0392C8"/>
                </a:solidFill>
              </a:rPr>
              <a:t>Výkon státní správy v rámci správy místních komunikací z hlediska působnosti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C3D310C-9614-4447-820D-D3C14A9AAA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Státní správu ve věcech místní komunikace vykonávají silniční správní úřady, kterými jsou obecní úřady obce s rozšířenou působností a obecní úřady.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10186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Působnost obecního úřadu s rozšířenou působností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10000"/>
              </a:lnSpc>
            </a:pPr>
            <a:r>
              <a:rPr lang="cs-CZ" sz="3300" dirty="0"/>
              <a:t>a) vykonává působnost silničního správního úřadu a speciálního stavebního úřadu ve věcech silnic II. a III. třídy a veřejně přístupných účelových komunikací s výjimkou věcí, o kterých rozhoduje Ministerstvo dopravy nebo krajský úřad, a působnost speciálního stavebního úřadu ve věcech místních komunikací,</a:t>
            </a:r>
          </a:p>
          <a:p>
            <a:pPr>
              <a:lnSpc>
                <a:spcPct val="110000"/>
              </a:lnSpc>
            </a:pPr>
            <a:r>
              <a:rPr lang="cs-CZ" sz="3300" dirty="0"/>
              <a:t>b) vykonává působnost silničního správního úřadu ve věci povolování zřízení přejezdu na neveřejné účelové komunikaci,</a:t>
            </a:r>
          </a:p>
          <a:p>
            <a:pPr>
              <a:lnSpc>
                <a:spcPct val="110000"/>
              </a:lnSpc>
            </a:pPr>
            <a:r>
              <a:rPr lang="cs-CZ" sz="3300" dirty="0"/>
              <a:t>c) projednává přestupky podle § 42a a 42b ve věcech dálnic, silnic, místních komunikací a veřejně přístupných účelových komunikacích, s výjimkou přestupků, k jejichž projednání je příslušný celní úřad nebo Ministerstvo dopravy; k projednání přestupků podle § 42a odst. 4 písm. c) a § 42b odst. 1 písm. s), t), u) a v) je místně příslušný obecní úřad obce s rozšířenou působností, v jehož správním obvodu bylo provedeno kontrolní vážení,</a:t>
            </a:r>
          </a:p>
          <a:p>
            <a:pPr>
              <a:lnSpc>
                <a:spcPct val="110000"/>
              </a:lnSpc>
            </a:pPr>
            <a:r>
              <a:rPr lang="cs-CZ" sz="3300" dirty="0"/>
              <a:t>d) uplatňuje stanovisko k územním plánům a regulačním plánům a závazné stanovisko v územním řízení z hlediska řešení místních a účelových komunikací.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8498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21F2D3-4D29-462B-9A81-1A0B8EE56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Základní působnost obecního úřadu (resp. Silničního správního úřadu)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F01D096-B396-4E8E-8FA7-FD17075FDD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a)</a:t>
            </a:r>
            <a:r>
              <a:rPr lang="cs-CZ" dirty="0"/>
              <a:t> rozhoduje o zařazení pozemní komunikace do kategorie místních komunikací a o vyřazení místní komunikace z této kategorie</a:t>
            </a:r>
            <a:endParaRPr lang="cs-CZ" b="1" dirty="0"/>
          </a:p>
          <a:p>
            <a:endParaRPr lang="cs-CZ" b="1" dirty="0"/>
          </a:p>
          <a:p>
            <a:r>
              <a:rPr lang="cs-CZ" b="1" dirty="0"/>
              <a:t>b)</a:t>
            </a:r>
            <a:r>
              <a:rPr lang="cs-CZ" dirty="0"/>
              <a:t> vykonává působnost silničního správního úřadu ve věcech </a:t>
            </a:r>
            <a:r>
              <a:rPr lang="cs-CZ" b="1" dirty="0"/>
              <a:t>místních komunikací</a:t>
            </a:r>
            <a:r>
              <a:rPr lang="cs-CZ" dirty="0"/>
              <a:t> s výjimkou věcí, o kterých rozhoduje obecní úřad obce s rozšířenou působností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80113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Jednotlivé agendy v působnosti silničního správního úřadu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788555"/>
            <a:ext cx="10515600" cy="4351338"/>
          </a:xfrm>
        </p:spPr>
        <p:txBody>
          <a:bodyPr>
            <a:normAutofit lnSpcReduction="10000"/>
          </a:bodyPr>
          <a:lstStyle/>
          <a:p>
            <a:endParaRPr lang="cs-CZ" dirty="0"/>
          </a:p>
          <a:p>
            <a:r>
              <a:rPr lang="cs-CZ" dirty="0"/>
              <a:t>Povolení připojení sousední nemovitosti k místní komunikaci.</a:t>
            </a:r>
          </a:p>
          <a:p>
            <a:r>
              <a:rPr lang="cs-CZ" dirty="0"/>
              <a:t> Povolení uzavírky (úplné či částečné).</a:t>
            </a:r>
          </a:p>
          <a:p>
            <a:r>
              <a:rPr lang="cs-CZ" dirty="0"/>
              <a:t>Povolení zvláštního užívání místní komunikace (pořádání sportovních, kulturních, náboženských, zábavních a podobných akcí, jestliže by jimi mohla být ohrožena bezpečnost nebo plynulost silničního provozu).</a:t>
            </a:r>
          </a:p>
          <a:p>
            <a:r>
              <a:rPr lang="cs-CZ" dirty="0"/>
              <a:t>Rozhoduje o povolení umístění pevné překážky na MK a o odstranění nepovolené pevné překážky.</a:t>
            </a:r>
          </a:p>
          <a:p>
            <a:r>
              <a:rPr lang="cs-CZ" dirty="0"/>
              <a:t>Dočasně může zakázat, omezit stání nebo zastavení vozidel na místní komunikaci.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5081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Další agendy v působnosti silničního správního úřadu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dirty="0"/>
              <a:t>Rozhoduje o provedení nezbytných opatření k ochraně místních komunikací.</a:t>
            </a:r>
          </a:p>
          <a:p>
            <a:endParaRPr lang="cs-CZ" dirty="0"/>
          </a:p>
          <a:p>
            <a:r>
              <a:rPr lang="cs-CZ" dirty="0"/>
              <a:t>Rozhoduje o povolení zřízení a provozování reklamního zařízení v silničním ochranném pásmu místních komunikacích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47452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FDFBBB-4A91-462E-8840-1A388288DDF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>
                <a:solidFill>
                  <a:srgbClr val="0392C8"/>
                </a:solidFill>
              </a:rPr>
              <a:t>Odpovědnost za stav pozemní komunikace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B266189-237F-443E-B855-35F3956203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27049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22DCAC-79DD-489B-A68B-371F92083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Za co obec odpovídá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BBD36A0-BE35-41FB-B6E9-09043A77F1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Obec, jako vlastník místní komunikace odpovídá za:</a:t>
            </a:r>
          </a:p>
          <a:p>
            <a:pPr lvl="1"/>
            <a:r>
              <a:rPr lang="cs-CZ" dirty="0"/>
              <a:t>újmu na zdraví způsobenou </a:t>
            </a:r>
            <a:r>
              <a:rPr lang="cs-CZ" u="sng" dirty="0"/>
              <a:t>závadou ve sjízdnosti </a:t>
            </a:r>
            <a:r>
              <a:rPr lang="cs-CZ" dirty="0"/>
              <a:t>(v tomto případě odpovídá pouze za místní komunikace a chodníky ve vlastnictví obce)</a:t>
            </a:r>
          </a:p>
          <a:p>
            <a:pPr lvl="1"/>
            <a:r>
              <a:rPr lang="cs-CZ" dirty="0"/>
              <a:t>újmu na zdraví způsobenou </a:t>
            </a:r>
            <a:r>
              <a:rPr lang="cs-CZ" u="sng" dirty="0"/>
              <a:t>závadou ve schůdnosti </a:t>
            </a:r>
            <a:r>
              <a:rPr lang="cs-CZ" dirty="0"/>
              <a:t>(v tomto případě odpovídá za špatný stav místní komunikace, chodníku, </a:t>
            </a:r>
            <a:r>
              <a:rPr lang="cs-CZ" b="1" dirty="0"/>
              <a:t>ale i průjezdního úseku silnice, tzn. komunikace jiného stupně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škodu způsobenou </a:t>
            </a:r>
            <a:r>
              <a:rPr lang="cs-CZ" u="sng" dirty="0"/>
              <a:t>vlastníkům sousedních pozemků v důsledku stavebního stavu nebo dopravně technického stavu komunikace</a:t>
            </a:r>
            <a:r>
              <a:rPr lang="cs-CZ" dirty="0"/>
              <a:t>, nikoliv však v důsledku provozu</a:t>
            </a:r>
          </a:p>
          <a:p>
            <a:pPr lvl="1"/>
            <a:r>
              <a:rPr lang="cs-CZ" dirty="0"/>
              <a:t>Účelové komunikace – údržba je povinností vlastníka pozemku – stavební úřad může vlastníkovi údržbu nařídit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81617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D8F32B-BB3F-4699-BFF7-21BD0B6A8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Výjimky z povinnosti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AD823CC-EC83-434D-BBDE-7B13F56BBC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cs-CZ" dirty="0"/>
              <a:t>úseky místních komunikací a chodníků, na kterých není pro malý dopravní význam zajišťováno odklízení sněhu a náledí je třeba řádně označit </a:t>
            </a:r>
          </a:p>
          <a:p>
            <a:pPr lvl="0"/>
            <a:r>
              <a:rPr lang="cs-CZ" dirty="0"/>
              <a:t>pokud je správa pozemní komunikace zajišťována pomocí správce, nemusí vlastník nahrazovat újmu, ale ručí za nahrazení újmy správcem</a:t>
            </a:r>
          </a:p>
          <a:p>
            <a:pPr lvl="0"/>
            <a:r>
              <a:rPr lang="cs-CZ" dirty="0"/>
              <a:t>u újmy na zdraví dojde k vyvinění, pokud vlastník prokáže, že nebylo v mezích jeho možností závadu odstranit nebo zmírnit, ani na ni upozornit</a:t>
            </a:r>
          </a:p>
          <a:p>
            <a:r>
              <a:rPr lang="cs-CZ" dirty="0"/>
              <a:t>obec si stanoví nařízením rozsah, lhůty a způsob odstraňování závad ve schůdnosti a sjízdnosti – v souladu s vyhláškou MD č. 104/1997 Sb.</a:t>
            </a:r>
          </a:p>
          <a:p>
            <a:pPr lvl="1"/>
            <a:r>
              <a:rPr lang="cs-CZ" dirty="0"/>
              <a:t>V závislosti na druhu komunikace je stanovena doba, do níž je nutno údržbu provést</a:t>
            </a:r>
            <a:endParaRPr lang="cs-CZ" dirty="0">
              <a:hlinkClick r:id="rId2"/>
            </a:endParaRPr>
          </a:p>
          <a:p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6355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3A1AD1-E1B9-4A81-BA96-7288995D9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Veřejné autobusové zastávky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C2579FA-21B7-4BDC-ADA4-84CFF5654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přestože autobusová zastávka není součástí pozemní komunikace, </a:t>
            </a:r>
            <a:r>
              <a:rPr lang="cs-CZ" u="sng" dirty="0"/>
              <a:t>obec odpovídá i za úrazy, které vzniknou kvůli nedostatečné údržbě autobusových zastávek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73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69FE52-0954-4EF9-A217-CAB6D2C37A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dirty="0">
                <a:solidFill>
                  <a:srgbClr val="0392C8"/>
                </a:solidFill>
              </a:rPr>
              <a:t>Povinnosti obcí I. typu v oblasti nakládání s odpady</a:t>
            </a:r>
          </a:p>
        </p:txBody>
      </p:sp>
      <p:sp>
        <p:nvSpPr>
          <p:cNvPr id="4" name="Podnadpis 3">
            <a:extLst>
              <a:ext uri="{FF2B5EF4-FFF2-40B4-BE49-F238E27FC236}">
                <a16:creationId xmlns:a16="http://schemas.microsoft.com/office/drawing/2014/main" id="{D801C676-D8EA-4418-8B49-CD1EA9E6D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3676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ABD42E-ECD9-4CC9-84E4-74F012DD6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Právní předpisy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266738A-3E40-4489-B4B0-8D140DC2E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Zákon č. 185/2001 Sb., o odpadech (zákon o odpadech)</a:t>
            </a:r>
          </a:p>
          <a:p>
            <a:r>
              <a:rPr lang="cs-CZ" dirty="0"/>
              <a:t>Zákon č. 128/2000 Sb., o obcích (zákon o obcích)</a:t>
            </a:r>
          </a:p>
          <a:p>
            <a:r>
              <a:rPr lang="cs-CZ" dirty="0"/>
              <a:t>Zákon č. 565/1990 Sb., o místních poplatcích (zákon o místních poplatcích)</a:t>
            </a:r>
          </a:p>
          <a:p>
            <a:r>
              <a:rPr lang="cs-CZ" dirty="0"/>
              <a:t>Vyhláška ministerstva životního prostředí č. 93/2016 Sb., o Katalogu odpadů (katalog odpadů)</a:t>
            </a:r>
          </a:p>
          <a:p>
            <a:r>
              <a:rPr lang="cs-CZ" dirty="0"/>
              <a:t>Vyhláška ministerstva životního prostředí č. 383/2001 Sb., o podrobnostech nakládání s odpady</a:t>
            </a:r>
          </a:p>
          <a:p>
            <a:r>
              <a:rPr lang="cs-CZ" dirty="0"/>
              <a:t>Vyhláška ministerstva životního prostředí č. 321/2014 Sb., o způsobu zajištění odděleného soustřeďování složek komunálních odpadů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70846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Odpad - definice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cs-CZ" dirty="0"/>
              <a:t>Odpad - každá movitá věc, které se osoba zbavuje nebo má úmysl nebo povinnost se jí zbavit. (§ 3 odst. 1 zákona o odpadech)</a:t>
            </a:r>
          </a:p>
          <a:p>
            <a:pPr>
              <a:lnSpc>
                <a:spcPct val="110000"/>
              </a:lnSpc>
            </a:pPr>
            <a:r>
              <a:rPr lang="cs-CZ" dirty="0"/>
              <a:t>Komunální opad – veškerý odpad vznikající na území obce při činnosti FO (nikoliv tedy PO a podnikající FO) a který je uveden v katalogu odpadů (§ 4 odst. 1 písm. b) zákona o odpadech)</a:t>
            </a:r>
          </a:p>
          <a:p>
            <a:pPr>
              <a:lnSpc>
                <a:spcPct val="110000"/>
              </a:lnSpc>
            </a:pPr>
            <a:r>
              <a:rPr lang="cs-CZ" dirty="0"/>
              <a:t>Původce odpadu – v případě nepodnikajících FO je to obec od okamžiku, kdy FO odpad odloží na místě k tomu určeném – stane se současně vlastníkem odpadu (§ 4 odst. 1 písm. x) zákona o odpadech)</a:t>
            </a:r>
          </a:p>
          <a:p>
            <a:pPr>
              <a:lnSpc>
                <a:spcPct val="11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93540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Všeobecné povinnosti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cs-CZ" dirty="0"/>
              <a:t>Každý musí při své činnosti (v rozsahu své působnosti) předcházet vzniku odpadů</a:t>
            </a:r>
          </a:p>
          <a:p>
            <a:pPr>
              <a:lnSpc>
                <a:spcPct val="110000"/>
              </a:lnSpc>
            </a:pPr>
            <a:r>
              <a:rPr lang="cs-CZ" dirty="0"/>
              <a:t>Každý je povinen nakládat s odpady a zbavovat se jich pouze způsobem stanoveným zákonem se jich</a:t>
            </a:r>
          </a:p>
          <a:p>
            <a:pPr>
              <a:lnSpc>
                <a:spcPct val="110000"/>
              </a:lnSpc>
            </a:pPr>
            <a:r>
              <a:rPr lang="cs-CZ" dirty="0"/>
              <a:t>Odpadový hospodář – odborně způsobilá osoba, pomocí které je nutné nakládat s odpady, pokud za poslední dva roky bylo nakládáno s více než 100 tunami nebezpečného odpadu za rok</a:t>
            </a:r>
          </a:p>
        </p:txBody>
      </p:sp>
    </p:spTree>
    <p:extLst>
      <p:ext uri="{BB962C8B-B14F-4D97-AF65-F5344CB8AC3E}">
        <p14:creationId xmlns:p14="http://schemas.microsoft.com/office/powerpoint/2010/main" val="26361407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69FE52-0954-4EF9-A217-CAB6D2C37A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>
                <a:solidFill>
                  <a:srgbClr val="0392C8"/>
                </a:solidFill>
              </a:rPr>
              <a:t>Postavení obce v režimu zákona o odpadech</a:t>
            </a:r>
            <a:endParaRPr lang="cs-CZ" sz="4900" b="1" dirty="0">
              <a:solidFill>
                <a:srgbClr val="0392C8"/>
              </a:solidFill>
            </a:endParaRPr>
          </a:p>
        </p:txBody>
      </p:sp>
      <p:sp>
        <p:nvSpPr>
          <p:cNvPr id="4" name="Podnadpis 3">
            <a:extLst>
              <a:ext uri="{FF2B5EF4-FFF2-40B4-BE49-F238E27FC236}">
                <a16:creationId xmlns:a16="http://schemas.microsoft.com/office/drawing/2014/main" id="{D801C676-D8EA-4418-8B49-CD1EA9E6D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29882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Obec jako orgán veřejné správy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cs-CZ" dirty="0"/>
              <a:t>Povinnosti obecního úřadu upravuje § 80 zákona o odpadech</a:t>
            </a:r>
          </a:p>
          <a:p>
            <a:pPr>
              <a:lnSpc>
                <a:spcPct val="110000"/>
              </a:lnSpc>
            </a:pPr>
            <a:r>
              <a:rPr lang="cs-CZ" dirty="0"/>
              <a:t>Jedná se o výkon přenesené působnosti (§ 81a zákona o odpadech)</a:t>
            </a:r>
          </a:p>
          <a:p>
            <a:pPr>
              <a:lnSpc>
                <a:spcPct val="110000"/>
              </a:lnSpc>
            </a:pPr>
            <a:r>
              <a:rPr lang="cs-CZ" dirty="0"/>
              <a:t>Jednotlivé povinnosti: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Kontrola využívání systému PO a podnikajícími FO pouze na základě smlouvy a kontrola, zda FO se zbavuje odpadu pouze v souladu se zákonem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Projednává některé přestupky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Kontrola, zda PO a podnikající FO mají zajištěno využití a odstranění odpadu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Kontrola placení poplatků za ukládání odpadů na skládky</a:t>
            </a:r>
          </a:p>
        </p:txBody>
      </p:sp>
    </p:spTree>
    <p:extLst>
      <p:ext uri="{BB962C8B-B14F-4D97-AF65-F5344CB8AC3E}">
        <p14:creationId xmlns:p14="http://schemas.microsoft.com/office/powerpoint/2010/main" val="3650825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Obec jako původce odpadů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cs-CZ" dirty="0"/>
              <a:t>Obecně závaznou vyhláškou obec stanoví systém shromažďování, sběru, přepravy, třídění, využívání a odstraňování komunálních odpadů vznikajících na území obce</a:t>
            </a:r>
          </a:p>
          <a:p>
            <a:pPr>
              <a:lnSpc>
                <a:spcPct val="110000"/>
              </a:lnSpc>
            </a:pPr>
            <a:r>
              <a:rPr lang="cs-CZ" dirty="0"/>
              <a:t>Povinnost zajistit místa pro odkládání komunálního odpadu a také místa pro třídění odpadu – minimálně nebezpečných odpadů, papíru, plastů, skla, kovů a biologicky rozložitelných odpadů 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(podrobnosti stanoví vyhláška MŽP č. 321/2014 Sb., o rozsahu a způsobu zajištění odděleného soustřeďování složek komunálních odpadů)</a:t>
            </a:r>
          </a:p>
          <a:p>
            <a:pPr>
              <a:lnSpc>
                <a:spcPct val="110000"/>
              </a:lnSpc>
            </a:pPr>
            <a:r>
              <a:rPr lang="cs-CZ" dirty="0"/>
              <a:t>Zapojit se do systému obce mohou na základě smlouvy s obcí i jiní původci (zejména PO a podnikající FO) odpadu (podobného komunálnímu)</a:t>
            </a:r>
          </a:p>
          <a:p>
            <a:pPr>
              <a:lnSpc>
                <a:spcPct val="110000"/>
              </a:lnSpc>
            </a:pPr>
            <a:r>
              <a:rPr lang="cs-CZ" dirty="0"/>
              <a:t>FO (a další osoby zapojené do systému) mají povinnost odpad třídit a odkládat na místa k tomu určená</a:t>
            </a:r>
          </a:p>
        </p:txBody>
      </p:sp>
    </p:spTree>
    <p:extLst>
      <p:ext uri="{BB962C8B-B14F-4D97-AF65-F5344CB8AC3E}">
        <p14:creationId xmlns:p14="http://schemas.microsoft.com/office/powerpoint/2010/main" val="32359011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Obec jako původce odpadů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cs-CZ" dirty="0"/>
              <a:t>Na obec se vztahují i další povinnosti původců odpadu podle § 16 zákona o odpadech (§ 17 odst. 1 zákona o odpadech), např.:</a:t>
            </a:r>
            <a:endParaRPr lang="cs-CZ" b="1" dirty="0"/>
          </a:p>
          <a:p>
            <a:pPr lvl="1">
              <a:lnSpc>
                <a:spcPct val="110000"/>
              </a:lnSpc>
            </a:pPr>
            <a:r>
              <a:rPr lang="cs-CZ" dirty="0"/>
              <a:t>Zařazovat odpady podle druhů a kategorií – podle katalogu odpadů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Zajistit přednostní využití odpadů – předcházení vzniku, příprava k opětovnému použití, recyklace, jiné využití (např. energetické), odstranění</a:t>
            </a:r>
          </a:p>
          <a:p>
            <a:pPr lvl="2">
              <a:lnSpc>
                <a:spcPct val="110000"/>
              </a:lnSpc>
            </a:pPr>
            <a:r>
              <a:rPr lang="cs-CZ" dirty="0"/>
              <a:t>Lze se odchýlit – pokud podle povahy odpadů je to vhodné s ohledem na ŽP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Převést odpady do vlastnictví pouze osobě oprávněné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Shromažďovat utříděné odpady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Zabezpečit odpady před únikem, odcizením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Vést průběžnou evidenci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Platit poplatky za ukládání odpadů na skládky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Příp. ustanovit odpadového hospodáře</a:t>
            </a:r>
          </a:p>
        </p:txBody>
      </p:sp>
    </p:spTree>
    <p:extLst>
      <p:ext uri="{BB962C8B-B14F-4D97-AF65-F5344CB8AC3E}">
        <p14:creationId xmlns:p14="http://schemas.microsoft.com/office/powerpoint/2010/main" val="23150055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69FE52-0954-4EF9-A217-CAB6D2C37A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>
                <a:solidFill>
                  <a:srgbClr val="0392C8"/>
                </a:solidFill>
              </a:rPr>
              <a:t>Úhrada za nakládání s odpadem</a:t>
            </a:r>
            <a:endParaRPr lang="cs-CZ" sz="4900" b="1" dirty="0">
              <a:solidFill>
                <a:srgbClr val="0392C8"/>
              </a:solidFill>
            </a:endParaRPr>
          </a:p>
        </p:txBody>
      </p:sp>
      <p:sp>
        <p:nvSpPr>
          <p:cNvPr id="4" name="Podnadpis 3">
            <a:extLst>
              <a:ext uri="{FF2B5EF4-FFF2-40B4-BE49-F238E27FC236}">
                <a16:creationId xmlns:a16="http://schemas.microsoft.com/office/drawing/2014/main" id="{D801C676-D8EA-4418-8B49-CD1EA9E6D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8319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Úhrada za nakládání s odpadem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cs-CZ" dirty="0"/>
              <a:t>Několik možností – nutnost vybrat jednu – nelze kombinovat: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Úhrada za shromažďování, sběr, přepravu, třídění, využívání a odstraňování komunálních odpadů na základě smlouvy 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Poplatek za komunální odpad 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Místní poplatek za provoz systému shromažďování, sběru, přepravy, třídění, využívání a odstraňování komunálních odpadů</a:t>
            </a:r>
          </a:p>
          <a:p>
            <a:pPr>
              <a:lnSpc>
                <a:spcPct val="11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19311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Úhrada na základě smlouvy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cs-CZ" dirty="0"/>
              <a:t>Podle § 17 odst. 6 zákona o odpadech</a:t>
            </a:r>
          </a:p>
          <a:p>
            <a:pPr>
              <a:lnSpc>
                <a:spcPct val="110000"/>
              </a:lnSpc>
            </a:pPr>
            <a:r>
              <a:rPr lang="cs-CZ" dirty="0"/>
              <a:t>Na základě smlouvy s </a:t>
            </a:r>
            <a:r>
              <a:rPr lang="cs-CZ" b="1" dirty="0"/>
              <a:t>fyzickou osobou</a:t>
            </a:r>
          </a:p>
          <a:p>
            <a:pPr>
              <a:lnSpc>
                <a:spcPct val="110000"/>
              </a:lnSpc>
            </a:pPr>
            <a:r>
              <a:rPr lang="cs-CZ" dirty="0"/>
              <a:t>Smlouva musí být uzavřena písemně a obsahovat výši úhrady</a:t>
            </a:r>
          </a:p>
          <a:p>
            <a:pPr>
              <a:lnSpc>
                <a:spcPct val="110000"/>
              </a:lnSpc>
            </a:pPr>
            <a:r>
              <a:rPr lang="cs-CZ" dirty="0"/>
              <a:t>Nutno odlišit od smlouvy uzavírané s PO a podnikajícími FO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Také ovšem povinnost písemné formy a stanovení výše úhrady</a:t>
            </a:r>
          </a:p>
          <a:p>
            <a:pPr>
              <a:lnSpc>
                <a:spcPct val="110000"/>
              </a:lnSpc>
            </a:pPr>
            <a:r>
              <a:rPr lang="cs-CZ" dirty="0"/>
              <a:t>Vybírá-li obec tuto úhradu (od FO) – nelze stanovit ani místní poplatek za svoz komunálního odpadu, ani poplatek za komunální odpad</a:t>
            </a:r>
          </a:p>
          <a:p>
            <a:pPr>
              <a:lnSpc>
                <a:spcPct val="11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8202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Poplatek za komunální odpad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10000"/>
              </a:lnSpc>
            </a:pPr>
            <a:r>
              <a:rPr lang="cs-CZ" dirty="0"/>
              <a:t>Podle § 17a zákona o odpadech</a:t>
            </a:r>
          </a:p>
          <a:p>
            <a:pPr>
              <a:lnSpc>
                <a:spcPct val="110000"/>
              </a:lnSpc>
            </a:pPr>
            <a:r>
              <a:rPr lang="cs-CZ" dirty="0"/>
              <a:t>Je příjmem obce</a:t>
            </a:r>
          </a:p>
          <a:p>
            <a:pPr>
              <a:lnSpc>
                <a:spcPct val="110000"/>
              </a:lnSpc>
            </a:pPr>
            <a:r>
              <a:rPr lang="cs-CZ" dirty="0"/>
              <a:t>Stanovený obecně závaznou vyhláškou obce o systému shromažďování, sběru, přepravy, třídění, využívání a odstraňování komunálních odpadů</a:t>
            </a:r>
          </a:p>
          <a:p>
            <a:pPr>
              <a:lnSpc>
                <a:spcPct val="110000"/>
              </a:lnSpc>
            </a:pPr>
            <a:r>
              <a:rPr lang="cs-CZ" dirty="0"/>
              <a:t>Poplatníkem je každá FO, při jejíž činnosti vzniká odpad, plátcem je vlastník nemovitosti, kde odpad vzniká (popř. společenství vlastníků)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Poplatek </a:t>
            </a:r>
            <a:r>
              <a:rPr lang="cs-CZ" dirty="0" err="1"/>
              <a:t>rozúčtovává</a:t>
            </a:r>
            <a:r>
              <a:rPr lang="cs-CZ" dirty="0"/>
              <a:t> na jednotlivé poplatníky</a:t>
            </a:r>
          </a:p>
          <a:p>
            <a:pPr>
              <a:lnSpc>
                <a:spcPct val="110000"/>
              </a:lnSpc>
            </a:pPr>
            <a:r>
              <a:rPr lang="cs-CZ" dirty="0"/>
              <a:t>Správcem poplatku je obec – postupuje podle zákona č. 280/2009 Sb., daňový řád</a:t>
            </a:r>
          </a:p>
          <a:p>
            <a:pPr>
              <a:lnSpc>
                <a:spcPct val="110000"/>
              </a:lnSpc>
            </a:pPr>
            <a:r>
              <a:rPr lang="cs-CZ" dirty="0"/>
              <a:t>Pokud neuhradí poplatník poplatek včas (ve správné výši) – lze vyměřit platebním výměrem</a:t>
            </a:r>
          </a:p>
          <a:p>
            <a:pPr>
              <a:lnSpc>
                <a:spcPct val="110000"/>
              </a:lnSpc>
            </a:pPr>
            <a:r>
              <a:rPr lang="cs-CZ" dirty="0"/>
              <a:t>Maximální výše poplatku se stanoví podle předpokládaných nákladů obce – režim nakládání s odpadem, počet a objem nádob, počet uživatelů bytů, úroveň třídění odpadu, může zahrnovat i náklady spojené s pronájmem nádob</a:t>
            </a:r>
          </a:p>
          <a:p>
            <a:pPr marL="0" indent="0">
              <a:lnSpc>
                <a:spcPct val="110000"/>
              </a:lnSpc>
              <a:buNone/>
            </a:pPr>
            <a:endParaRPr lang="cs-CZ" dirty="0"/>
          </a:p>
          <a:p>
            <a:pPr>
              <a:lnSpc>
                <a:spcPct val="11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98837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Místní poplatek za svoz komunálního odpadu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cs-CZ" dirty="0"/>
              <a:t>Podle § 10b zákona o místních poplatcích</a:t>
            </a:r>
          </a:p>
          <a:p>
            <a:pPr>
              <a:lnSpc>
                <a:spcPct val="110000"/>
              </a:lnSpc>
            </a:pPr>
            <a:r>
              <a:rPr lang="cs-CZ" dirty="0"/>
              <a:t>Platí FO, která: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Má v obci trvalý pobyt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Povolen trvalý nebo přechodný pobyt na delší dobu než 90 dnů (cizinci) nebo pobývá na území ČR po dobu delší než 3 měsíce, azylant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Má ve vlastnictví stavbu určenou k individuální rekreaci, byt nebo rodinný dům ve kterém není hlášena k pobytu žádná FO</a:t>
            </a:r>
          </a:p>
          <a:p>
            <a:pPr>
              <a:lnSpc>
                <a:spcPct val="110000"/>
              </a:lnSpc>
            </a:pPr>
            <a:r>
              <a:rPr lang="cs-CZ" dirty="0"/>
              <a:t>Za FO tvořící domácnost může poplatek platit jedna osoba</a:t>
            </a:r>
          </a:p>
          <a:p>
            <a:pPr>
              <a:lnSpc>
                <a:spcPct val="110000"/>
              </a:lnSpc>
            </a:pPr>
            <a:r>
              <a:rPr lang="cs-CZ" dirty="0"/>
              <a:t>Osvobozeny zejm. osoby se sociálním znevýhodněním – umístěné do dětského domova, domova pro seniory atd.</a:t>
            </a:r>
          </a:p>
          <a:p>
            <a:pPr>
              <a:lnSpc>
                <a:spcPct val="110000"/>
              </a:lnSpc>
            </a:pPr>
            <a:endParaRPr lang="cs-CZ" dirty="0"/>
          </a:p>
          <a:p>
            <a:pPr marL="0" indent="0">
              <a:lnSpc>
                <a:spcPct val="110000"/>
              </a:lnSpc>
              <a:buNone/>
            </a:pPr>
            <a:endParaRPr lang="cs-CZ" dirty="0"/>
          </a:p>
          <a:p>
            <a:pPr>
              <a:lnSpc>
                <a:spcPct val="11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08400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Místní poplatek za svoz komunálního odpadu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cs-CZ" dirty="0"/>
              <a:t>Sazba poplatku tvoří: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Částka až 250,- Kč na osobu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Částka stanovená na základě skutečných nákladů obce předchozího kalendářního roku – až 750,- Kč za osobu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Rozúčtování stanoví obec obecně závaznou vyhláškou</a:t>
            </a:r>
          </a:p>
          <a:p>
            <a:pPr>
              <a:lnSpc>
                <a:spcPct val="110000"/>
              </a:lnSpc>
            </a:pPr>
            <a:r>
              <a:rPr lang="cs-CZ" dirty="0"/>
              <a:t>Platí se obci, na jejímž území je FO hlášena k pobytu nebo se nachází stavba</a:t>
            </a:r>
          </a:p>
          <a:p>
            <a:pPr>
              <a:lnSpc>
                <a:spcPct val="110000"/>
              </a:lnSpc>
            </a:pPr>
            <a:r>
              <a:rPr lang="cs-CZ" dirty="0"/>
              <a:t>Platí se v poměrné výše v případě změny místa pobytu/vlastnictví budovy</a:t>
            </a:r>
          </a:p>
          <a:p>
            <a:pPr lvl="1">
              <a:lnSpc>
                <a:spcPct val="110000"/>
              </a:lnSpc>
            </a:pPr>
            <a:endParaRPr lang="cs-CZ" dirty="0"/>
          </a:p>
          <a:p>
            <a:pPr>
              <a:lnSpc>
                <a:spcPct val="110000"/>
              </a:lnSpc>
            </a:pPr>
            <a:endParaRPr lang="cs-CZ" dirty="0"/>
          </a:p>
          <a:p>
            <a:pPr marL="0" indent="0">
              <a:lnSpc>
                <a:spcPct val="110000"/>
              </a:lnSpc>
              <a:buNone/>
            </a:pPr>
            <a:endParaRPr lang="cs-CZ" dirty="0"/>
          </a:p>
          <a:p>
            <a:pPr>
              <a:lnSpc>
                <a:spcPct val="11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14180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69FE52-0954-4EF9-A217-CAB6D2C37A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>
                <a:solidFill>
                  <a:srgbClr val="0392C8"/>
                </a:solidFill>
              </a:rPr>
              <a:t>Evidence a ohlašování odpadů, plán odpadového hospodářství</a:t>
            </a:r>
          </a:p>
        </p:txBody>
      </p:sp>
      <p:sp>
        <p:nvSpPr>
          <p:cNvPr id="4" name="Podnadpis 3">
            <a:extLst>
              <a:ext uri="{FF2B5EF4-FFF2-40B4-BE49-F238E27FC236}">
                <a16:creationId xmlns:a16="http://schemas.microsoft.com/office/drawing/2014/main" id="{D801C676-D8EA-4418-8B49-CD1EA9E6D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7568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Průběžná evidence o odpadech a způsobech nakládání s odpady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cs-CZ" dirty="0"/>
              <a:t>Podle § 39 odst. 1 zákona o odpadech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Povinnost každého původce odpadů vést průběžnou evidenci o odpadech a způsobech nakládání s odpady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Podrobnosti stanoví § 21 vyhláška MŽP </a:t>
            </a:r>
            <a:r>
              <a:rPr lang="pl-PL" dirty="0"/>
              <a:t>383/2001 Sb., o podrobnostech nakládání s odpady + příloha č. 20 této vyhlášky</a:t>
            </a:r>
          </a:p>
          <a:p>
            <a:pPr lvl="1">
              <a:lnSpc>
                <a:spcPct val="110000"/>
              </a:lnSpc>
            </a:pPr>
            <a:r>
              <a:rPr lang="pl-PL" dirty="0"/>
              <a:t>Při periodickém svozu komunálního odpadu se vede v měsíčních intervalech</a:t>
            </a:r>
          </a:p>
          <a:p>
            <a:pPr lvl="1">
              <a:lnSpc>
                <a:spcPct val="110000"/>
              </a:lnSpc>
            </a:pPr>
            <a:r>
              <a:rPr lang="pl-PL" dirty="0"/>
              <a:t>Hrozí odpovědnost za přestupek podle § 66 odst. 2 písm. a) zákona o odpadech</a:t>
            </a:r>
          </a:p>
        </p:txBody>
      </p:sp>
    </p:spTree>
    <p:extLst>
      <p:ext uri="{BB962C8B-B14F-4D97-AF65-F5344CB8AC3E}">
        <p14:creationId xmlns:p14="http://schemas.microsoft.com/office/powerpoint/2010/main" val="25399335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Hlášení o druzích, množství odpadů a způsobech nakládání s nimi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pl-PL" dirty="0"/>
              <a:t>Podle § 39 odst. 2 zákona o odpadech</a:t>
            </a:r>
          </a:p>
          <a:p>
            <a:pPr lvl="1">
              <a:lnSpc>
                <a:spcPct val="110000"/>
              </a:lnSpc>
            </a:pPr>
            <a:r>
              <a:rPr lang="pl-PL" dirty="0"/>
              <a:t>Povinnost původců odpadů zasílat hlášení o družích, množství odpadů a způsobech nakládání s nimi obecnímu úřadu obce s rozšířenou působností</a:t>
            </a:r>
          </a:p>
          <a:p>
            <a:pPr lvl="1">
              <a:lnSpc>
                <a:spcPct val="110000"/>
              </a:lnSpc>
            </a:pPr>
            <a:r>
              <a:rPr lang="pl-PL" dirty="0"/>
              <a:t>Pouze původci, kteří produkují nebo nakládají s více než 100 kg nebezpečných odpadů nebo s více než 100 t ostatních odpadů v kalendářním roce</a:t>
            </a:r>
          </a:p>
          <a:p>
            <a:pPr lvl="1">
              <a:lnSpc>
                <a:spcPct val="110000"/>
              </a:lnSpc>
            </a:pPr>
            <a:r>
              <a:rPr lang="pl-PL" dirty="0"/>
              <a:t>Obce navíc připojují hlášení o systému shromažďování, sběru, přepravy, třídění, využívání a odstraňování komunálních odpadů</a:t>
            </a:r>
          </a:p>
          <a:p>
            <a:pPr lvl="1">
              <a:lnSpc>
                <a:spcPct val="110000"/>
              </a:lnSpc>
            </a:pPr>
            <a:r>
              <a:rPr lang="pl-PL" dirty="0"/>
              <a:t>Zasílá se do 15. února následujícího kalendářního roku</a:t>
            </a:r>
          </a:p>
          <a:p>
            <a:pPr lvl="1">
              <a:lnSpc>
                <a:spcPct val="110000"/>
              </a:lnSpc>
            </a:pPr>
            <a:r>
              <a:rPr lang="pl-PL" dirty="0"/>
              <a:t>Upravuje § 22 vyhlášky MŽP 383/2001 Sb., o podrobnostech nakládání s odpady + příloha č. 20 této vyhlášky</a:t>
            </a:r>
          </a:p>
          <a:p>
            <a:pPr lvl="1">
              <a:lnSpc>
                <a:spcPct val="110000"/>
              </a:lnSpc>
            </a:pPr>
            <a:r>
              <a:rPr lang="pl-PL" dirty="0"/>
              <a:t>Hrozí odpovědnost za přestupek podle § 66 odst. 2 písm. a) zákona o odpadech</a:t>
            </a:r>
          </a:p>
          <a:p>
            <a:pPr lvl="1">
              <a:lnSpc>
                <a:spcPct val="11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2765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Plán odpadového hospodářství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pl-PL" dirty="0"/>
              <a:t>Podle § 44 zákona o odpadech</a:t>
            </a:r>
          </a:p>
          <a:p>
            <a:pPr>
              <a:lnSpc>
                <a:spcPct val="110000"/>
              </a:lnSpc>
            </a:pPr>
            <a:r>
              <a:rPr lang="pl-PL" dirty="0"/>
              <a:t>Zpracovává se za účelem vytváření podmínek pro předcházení vzniku odpadů a nakládání s nimi</a:t>
            </a:r>
          </a:p>
          <a:p>
            <a:pPr>
              <a:lnSpc>
                <a:spcPct val="110000"/>
              </a:lnSpc>
            </a:pPr>
            <a:r>
              <a:rPr lang="pl-PL" dirty="0"/>
              <a:t>Obce ho zpracovávají pouze v případě, že produkují více než 10 t nebezpečného odpadu ročně nebo více než 1000 t ostatního odpadu ročně – pro odpady které produkuje a se kterými nakládá</a:t>
            </a:r>
          </a:p>
          <a:p>
            <a:pPr>
              <a:lnSpc>
                <a:spcPct val="110000"/>
              </a:lnSpc>
            </a:pPr>
            <a:r>
              <a:rPr lang="pl-PL" dirty="0"/>
              <a:t>Musí být v souladu s plánem odpadového hospodářství kraje</a:t>
            </a:r>
          </a:p>
          <a:p>
            <a:pPr>
              <a:lnSpc>
                <a:spcPct val="110000"/>
              </a:lnSpc>
            </a:pPr>
            <a:r>
              <a:rPr lang="pl-PL" dirty="0"/>
              <a:t>Obsahuje analityckou, závaznou a směrnou část</a:t>
            </a:r>
          </a:p>
          <a:p>
            <a:pPr>
              <a:lnSpc>
                <a:spcPct val="11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14499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69FE52-0954-4EF9-A217-CAB6D2C37A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>
                <a:solidFill>
                  <a:srgbClr val="0392C8"/>
                </a:solidFill>
              </a:rPr>
              <a:t>Černé skládky a autovraky</a:t>
            </a:r>
            <a:endParaRPr lang="cs-CZ" sz="4900" b="1" dirty="0">
              <a:solidFill>
                <a:srgbClr val="0392C8"/>
              </a:solidFill>
            </a:endParaRPr>
          </a:p>
        </p:txBody>
      </p:sp>
      <p:sp>
        <p:nvSpPr>
          <p:cNvPr id="4" name="Podnadpis 3">
            <a:extLst>
              <a:ext uri="{FF2B5EF4-FFF2-40B4-BE49-F238E27FC236}">
                <a16:creationId xmlns:a16="http://schemas.microsoft.com/office/drawing/2014/main" id="{D801C676-D8EA-4418-8B49-CD1EA9E6D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91517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Černé skládky – pokud je znám původce odpadu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cs-CZ" dirty="0"/>
              <a:t>Odpovědnost za odpady má primárně jejich původce (obec je původcem odpadu až od okamžiku umístění odpadu na určené místo)</a:t>
            </a:r>
          </a:p>
          <a:p>
            <a:pPr>
              <a:lnSpc>
                <a:spcPct val="110000"/>
              </a:lnSpc>
            </a:pPr>
            <a:r>
              <a:rPr lang="cs-CZ" dirty="0"/>
              <a:t>Obec podle § 80 kontroluje, zda osoby nakládají s odpady v souladu se zákonem </a:t>
            </a:r>
          </a:p>
          <a:p>
            <a:pPr>
              <a:lnSpc>
                <a:spcPct val="110000"/>
              </a:lnSpc>
            </a:pPr>
            <a:r>
              <a:rPr lang="cs-CZ" dirty="0"/>
              <a:t>projednává přestupky: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FO se dopustí přestupku tím, že neoprávněně založí skládku nebo odkládá odpady mimo vyhrazená místa – možnost pokuty až 50.000,- Kč (§ 69 odst. 2 zákona o odpadech)</a:t>
            </a:r>
          </a:p>
          <a:p>
            <a:pPr lvl="2">
              <a:lnSpc>
                <a:spcPct val="110000"/>
              </a:lnSpc>
            </a:pPr>
            <a:r>
              <a:rPr lang="cs-CZ" b="1" dirty="0"/>
              <a:t>Zároveň může stanovit opatření pro zjednání nápravy samostatným rozhodnutím </a:t>
            </a:r>
            <a:r>
              <a:rPr lang="cs-CZ" dirty="0"/>
              <a:t>(§ 80 odst. 1 písm. c) zákona o odpadech)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§ 66d zákona o obcích – osoba neudržuje čistotu a pořádek na pozemku, který užívá nebo vlastní, a tím narušuje vzhled obce nebo naruší životní prostředí v obci – pokuta až 500.000,- Kč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Podnikající FO a PO - § 66 odst. 4 písm. b) – tento přestupek ovšem projednává Česká inspekce životního prostředí</a:t>
            </a:r>
          </a:p>
          <a:p>
            <a:pPr lvl="1">
              <a:lnSpc>
                <a:spcPct val="110000"/>
              </a:lnSpc>
            </a:pPr>
            <a:endParaRPr lang="cs-CZ" sz="2000" dirty="0"/>
          </a:p>
          <a:p>
            <a:pPr>
              <a:lnSpc>
                <a:spcPct val="110000"/>
              </a:lnSpc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462701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Černé skládky – pokud původce není znám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cs-CZ" dirty="0"/>
              <a:t>Nelze vlastníka pozemku nutit k odstranění odpadu – odpovědným je původce odpadu</a:t>
            </a:r>
          </a:p>
          <a:p>
            <a:pPr>
              <a:lnSpc>
                <a:spcPct val="110000"/>
              </a:lnSpc>
            </a:pPr>
            <a:r>
              <a:rPr lang="cs-CZ" dirty="0"/>
              <a:t>Dle ustanovení § 79 odst. 1 písm. g) může obecní úřad obce s rozšířenou působností zajistit ochranu lidského zdraví a životního prostředí na náklady odpovědné osoby, pokud hrozí poškození těchto zájmů nebo k tomuto poškození již došlo</a:t>
            </a:r>
          </a:p>
          <a:p>
            <a:pPr>
              <a:lnSpc>
                <a:spcPct val="110000"/>
              </a:lnSpc>
            </a:pPr>
            <a:r>
              <a:rPr lang="cs-CZ" sz="2400" dirty="0"/>
              <a:t>Velmi problematické, praktické řešení v podstatě neexistuje – možnost skládku na vlastní náklady odstranit (ale nutno postupovat v souladu se zákonem o odpadech)</a:t>
            </a:r>
          </a:p>
          <a:p>
            <a:pPr>
              <a:lnSpc>
                <a:spcPct val="110000"/>
              </a:lnSpc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700470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Autovraky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</a:pPr>
            <a:r>
              <a:rPr lang="cs-CZ" sz="2400" dirty="0"/>
              <a:t>Postup podle § </a:t>
            </a:r>
            <a:r>
              <a:rPr lang="cs-CZ" sz="2400"/>
              <a:t>37 zákona o odpadech</a:t>
            </a:r>
            <a:endParaRPr lang="cs-CZ" sz="2400" dirty="0"/>
          </a:p>
          <a:p>
            <a:pPr>
              <a:lnSpc>
                <a:spcPct val="110000"/>
              </a:lnSpc>
            </a:pPr>
            <a:r>
              <a:rPr lang="cs-CZ" sz="2400" dirty="0"/>
              <a:t>Autovrak – úplné nebo neúplné motorové vozidlo, které bylo určeno k provozu na pozemních komunikacích pro přepravu a stalo se odpadem (splňuje definici odpadu)</a:t>
            </a:r>
          </a:p>
          <a:p>
            <a:pPr>
              <a:lnSpc>
                <a:spcPct val="110000"/>
              </a:lnSpc>
            </a:pPr>
            <a:r>
              <a:rPr lang="cs-CZ" sz="2400" dirty="0"/>
              <a:t>Autovrak je nutné předat provozovateli zařízení k odstranění autovraků</a:t>
            </a:r>
          </a:p>
          <a:p>
            <a:pPr>
              <a:lnSpc>
                <a:spcPct val="110000"/>
              </a:lnSpc>
            </a:pPr>
            <a:r>
              <a:rPr lang="cs-CZ" sz="2400" dirty="0"/>
              <a:t>Před tím, než je vozidlo předáno provozovateli zařízení k odstranění autovraků je nutné ho umístit na místo, kde neohrozí ŽP ani nenaruší estetický vzhled obce, přírody nebo krajiny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cs-CZ" sz="2400" dirty="0"/>
              <a:t> </a:t>
            </a:r>
            <a:r>
              <a:rPr lang="cs-CZ" sz="2400" dirty="0">
                <a:sym typeface="Symbol" panose="05050102010706020507" pitchFamily="18" charset="2"/>
              </a:rPr>
              <a:t> pokud tak neučiní vlastník – povinnost obecního úřadu na náklady vlastníka přemístit vozidlo na vybrané parkoviště + informaci vyvěsit na úřední desce + písemně informovat vlastníka</a:t>
            </a:r>
          </a:p>
          <a:p>
            <a:pPr>
              <a:lnSpc>
                <a:spcPct val="110000"/>
              </a:lnSpc>
            </a:pPr>
            <a:r>
              <a:rPr lang="cs-CZ" sz="2400" dirty="0"/>
              <a:t>Pokud si vlastník nevyzvedne do 2 měsíců od informování (popř. vyvěšení na úřední desce) – povinnost obce předat provozovateli zařízení k odstranění autovraků – náklady hradí poslední vlastník podle registru motorových vozidel</a:t>
            </a:r>
          </a:p>
          <a:p>
            <a:pPr>
              <a:lnSpc>
                <a:spcPct val="110000"/>
              </a:lnSpc>
            </a:pPr>
            <a:r>
              <a:rPr lang="cs-CZ" sz="2400" dirty="0"/>
              <a:t>V případě, že je vozidlo umístěno na pozemní komunikaci – postup podle § 19c zákona o pozemních komunikacích</a:t>
            </a:r>
          </a:p>
          <a:p>
            <a:pPr marL="0" indent="0">
              <a:lnSpc>
                <a:spcPct val="110000"/>
              </a:lnSpc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368199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69FE52-0954-4EF9-A217-CAB6D2C37A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>
                <a:solidFill>
                  <a:srgbClr val="0392C8"/>
                </a:solidFill>
              </a:rPr>
              <a:t>Přestupky</a:t>
            </a:r>
            <a:endParaRPr lang="cs-CZ" sz="4900" b="1" dirty="0">
              <a:solidFill>
                <a:srgbClr val="0392C8"/>
              </a:solidFill>
            </a:endParaRPr>
          </a:p>
        </p:txBody>
      </p:sp>
      <p:sp>
        <p:nvSpPr>
          <p:cNvPr id="4" name="Podnadpis 3">
            <a:extLst>
              <a:ext uri="{FF2B5EF4-FFF2-40B4-BE49-F238E27FC236}">
                <a16:creationId xmlns:a16="http://schemas.microsoft.com/office/drawing/2014/main" id="{D801C676-D8EA-4418-8B49-CD1EA9E6D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069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BAA8B-29EC-4C91-AE8D-ACBF8593F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Přestupky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5EA2FA-DE8A-4D48-944D-6506A7C2C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cs-CZ" dirty="0"/>
              <a:t>Prakticky za jakékoliv porušení povinnosti stanovené zákonem o odpadech hrozí sankce - § 66 odst. 5 zákona o odpadech</a:t>
            </a:r>
          </a:p>
          <a:p>
            <a:pPr>
              <a:lnSpc>
                <a:spcPct val="110000"/>
              </a:lnSpc>
            </a:pPr>
            <a:r>
              <a:rPr lang="cs-CZ" dirty="0"/>
              <a:t>Přestupky </a:t>
            </a:r>
            <a:r>
              <a:rPr lang="cs-CZ" dirty="0" err="1"/>
              <a:t>příkladmo</a:t>
            </a:r>
            <a:r>
              <a:rPr lang="cs-CZ" dirty="0"/>
              <a:t>:</a:t>
            </a:r>
            <a:endParaRPr lang="cs-CZ" sz="3200" dirty="0"/>
          </a:p>
          <a:p>
            <a:pPr lvl="1">
              <a:lnSpc>
                <a:spcPct val="110000"/>
              </a:lnSpc>
            </a:pPr>
            <a:r>
              <a:rPr lang="cs-CZ" dirty="0"/>
              <a:t>Nezabezpečení odpadů před nežádoucím znehodnocením, odcizením, únikem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Nezařazení odpadů podle Katalogu odpadů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Předání odpadu osobě, která k převzetí předávaného odpadu není oprávněna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Nakládá s odpady v zařízeních, ve kterých je nakládání s odpady zakázáno nebo není povoleno</a:t>
            </a:r>
          </a:p>
          <a:p>
            <a:pPr lvl="1">
              <a:lnSpc>
                <a:spcPct val="110000"/>
              </a:lnSpc>
            </a:pPr>
            <a:r>
              <a:rPr lang="cs-CZ" dirty="0"/>
              <a:t>Nevede potřebnou evidenci a nesplní ohlašovací povinnost</a:t>
            </a:r>
          </a:p>
        </p:txBody>
      </p:sp>
    </p:spTree>
    <p:extLst>
      <p:ext uri="{BB962C8B-B14F-4D97-AF65-F5344CB8AC3E}">
        <p14:creationId xmlns:p14="http://schemas.microsoft.com/office/powerpoint/2010/main" val="315073310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7E9BDE-FC2A-4155-995C-AC9763F8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6066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solidFill>
                  <a:srgbClr val="0392C8"/>
                </a:solidFill>
              </a:rPr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val="38662756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Advokátní kancelář JUDr. Jakuba Blažka</a:t>
            </a:r>
            <a:endParaRPr lang="en-US" b="1" dirty="0">
              <a:solidFill>
                <a:srgbClr val="0392C8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>
              <a:solidFill>
                <a:srgbClr val="0070C0"/>
              </a:solidFill>
              <a:latin typeface="Calibri" panose="020F0502020204030204" pitchFamily="34" charset="0"/>
              <a:hlinkClick r:id="" action="ppaction://noaction"/>
            </a:endParaRPr>
          </a:p>
          <a:p>
            <a:pPr>
              <a:spcBef>
                <a:spcPct val="0"/>
              </a:spcBef>
            </a:pPr>
            <a:r>
              <a:rPr lang="cs-CZ" dirty="0">
                <a:solidFill>
                  <a:srgbClr val="0392C8"/>
                </a:solidFill>
                <a:latin typeface="+mj-lt"/>
                <a:ea typeface="+mj-ea"/>
                <a:cs typeface="+mj-cs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www.blazekpartners.cz</a:t>
            </a:r>
          </a:p>
          <a:p>
            <a:pPr>
              <a:spcBef>
                <a:spcPct val="0"/>
              </a:spcBef>
            </a:pPr>
            <a:r>
              <a:rPr lang="cs-CZ" dirty="0">
                <a:solidFill>
                  <a:srgbClr val="0392C8"/>
                </a:solidFill>
                <a:latin typeface="+mj-lt"/>
                <a:ea typeface="+mj-ea"/>
                <a:cs typeface="+mj-cs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blazek@blazekpartners.cz</a:t>
            </a:r>
            <a:endParaRPr lang="cs-CZ" dirty="0">
              <a:solidFill>
                <a:srgbClr val="0392C8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</a:pPr>
            <a:r>
              <a:rPr lang="cs-CZ" dirty="0">
                <a:solidFill>
                  <a:srgbClr val="0392C8"/>
                </a:solidFill>
                <a:latin typeface="+mj-lt"/>
                <a:ea typeface="+mj-ea"/>
                <a:cs typeface="+mj-cs"/>
              </a:rPr>
              <a:t>+ 420 721 886 021</a:t>
            </a:r>
          </a:p>
          <a:p>
            <a:pPr>
              <a:spcBef>
                <a:spcPct val="0"/>
              </a:spcBef>
            </a:pPr>
            <a:r>
              <a:rPr lang="cs-CZ" dirty="0">
                <a:solidFill>
                  <a:srgbClr val="0392C8"/>
                </a:solidFill>
                <a:latin typeface="+mj-lt"/>
                <a:ea typeface="+mj-ea"/>
                <a:cs typeface="+mj-cs"/>
              </a:rPr>
              <a:t>Na Březince 1232/16, Praha 5, 150 00</a:t>
            </a:r>
          </a:p>
          <a:p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1196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901</TotalTime>
  <Words>2783</Words>
  <Application>Microsoft Office PowerPoint</Application>
  <PresentationFormat>Širokoúhlá obrazovka</PresentationFormat>
  <Paragraphs>262</Paragraphs>
  <Slides>52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52</vt:i4>
      </vt:variant>
    </vt:vector>
  </HeadingPairs>
  <TitlesOfParts>
    <vt:vector size="57" baseType="lpstr">
      <vt:lpstr>Arial</vt:lpstr>
      <vt:lpstr>Calibri</vt:lpstr>
      <vt:lpstr>Calibri Light</vt:lpstr>
      <vt:lpstr>Symbol</vt:lpstr>
      <vt:lpstr>Motiv Office</vt:lpstr>
      <vt:lpstr>Projekt „Podpora vzdělávání volených zástupců obcí I. typu“ reg. č. CZ.03.4.74/0.0/0.0/16_033/0002997 je spolufinancován z EU.</vt:lpstr>
      <vt:lpstr>Povinnosti obcí I. typu v oblasti údržby a správy pozemních komunikací a v oblasti nakládání s odpady</vt:lpstr>
      <vt:lpstr>Povinnosti obcí I. typu v oblasti údržby a správy pozemních komunikací</vt:lpstr>
      <vt:lpstr>Právní předpisy</vt:lpstr>
      <vt:lpstr>Pozemní komunikace</vt:lpstr>
      <vt:lpstr>Pozemní komunikace a jejich členění</vt:lpstr>
      <vt:lpstr>Místní komunikace</vt:lpstr>
      <vt:lpstr>Účelová komunikace</vt:lpstr>
      <vt:lpstr>Veřejně přístupná účelová komunikace</vt:lpstr>
      <vt:lpstr>Povinnosti obce jako vlastníka pozemních komunikací</vt:lpstr>
      <vt:lpstr>Základní povinnosti obce jako vlastníka místní komunikace</vt:lpstr>
      <vt:lpstr>Vedení evidence místních komunikací</vt:lpstr>
      <vt:lpstr>Provádění prohlídek místních komunikací</vt:lpstr>
      <vt:lpstr>Zimní údržba</vt:lpstr>
      <vt:lpstr>Plán zimní údržby</vt:lpstr>
      <vt:lpstr>Lhůty pro zmírňování závad ve sjízdnosti místních komunikací</vt:lpstr>
      <vt:lpstr>Výkon státní správy</vt:lpstr>
      <vt:lpstr>Výkon státní správy v rámci správy místních komunikací z hlediska působnosti </vt:lpstr>
      <vt:lpstr>Působnost obecního úřadu s rozšířenou působností</vt:lpstr>
      <vt:lpstr>Základní působnost obecního úřadu (resp. Silničního správního úřadu)</vt:lpstr>
      <vt:lpstr>Jednotlivé agendy v působnosti silničního správního úřadu</vt:lpstr>
      <vt:lpstr>Další agendy v působnosti silničního správního úřadu</vt:lpstr>
      <vt:lpstr>Odpovědnost za stav pozemní komunikace</vt:lpstr>
      <vt:lpstr>Za co obec odpovídá</vt:lpstr>
      <vt:lpstr>Výjimky z povinnosti</vt:lpstr>
      <vt:lpstr>Veřejné autobusové zastávky</vt:lpstr>
      <vt:lpstr>Povinnosti obcí I. typu v oblasti nakládání s odpady</vt:lpstr>
      <vt:lpstr>Právní předpisy</vt:lpstr>
      <vt:lpstr>Odpad - definice</vt:lpstr>
      <vt:lpstr>Všeobecné povinnosti</vt:lpstr>
      <vt:lpstr>Postavení obce v režimu zákona o odpadech</vt:lpstr>
      <vt:lpstr>Obec jako orgán veřejné správy</vt:lpstr>
      <vt:lpstr>Obec jako původce odpadů</vt:lpstr>
      <vt:lpstr>Obec jako původce odpadů</vt:lpstr>
      <vt:lpstr>Úhrada za nakládání s odpadem</vt:lpstr>
      <vt:lpstr>Úhrada za nakládání s odpadem </vt:lpstr>
      <vt:lpstr>Úhrada na základě smlouvy</vt:lpstr>
      <vt:lpstr>Poplatek za komunální odpad</vt:lpstr>
      <vt:lpstr>Místní poplatek za svoz komunálního odpadu</vt:lpstr>
      <vt:lpstr>Místní poplatek za svoz komunálního odpadu</vt:lpstr>
      <vt:lpstr>Evidence a ohlašování odpadů, plán odpadového hospodářství</vt:lpstr>
      <vt:lpstr>Průběžná evidence o odpadech a způsobech nakládání s odpady</vt:lpstr>
      <vt:lpstr>Hlášení o druzích, množství odpadů a způsobech nakládání s nimi</vt:lpstr>
      <vt:lpstr>Plán odpadového hospodářství</vt:lpstr>
      <vt:lpstr>Černé skládky a autovraky</vt:lpstr>
      <vt:lpstr>Černé skládky – pokud je znám původce odpadu</vt:lpstr>
      <vt:lpstr>Černé skládky – pokud původce není znám</vt:lpstr>
      <vt:lpstr>Autovraky</vt:lpstr>
      <vt:lpstr>Přestupky</vt:lpstr>
      <vt:lpstr>Přestupky</vt:lpstr>
      <vt:lpstr>DĚKUJI ZA POZORNOST</vt:lpstr>
      <vt:lpstr>Advokátní kancelář JUDr. Jakuba Blažka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Projekt „Podpora vzdělávání volených zástupců obcí I. typu“ reg. č. CZ.03.4.74/0.0/0.0/16_033/0002997 je spolufinancován z EU.</dc:title>
  <dc:creator>Studenti</dc:creator>
  <cp:lastModifiedBy>JUDr. Jakub Blažek</cp:lastModifiedBy>
  <cp:revision>54</cp:revision>
  <dcterms:created xsi:type="dcterms:W3CDTF">2018-10-23T07:41:23Z</dcterms:created>
  <dcterms:modified xsi:type="dcterms:W3CDTF">2018-10-26T07:18:32Z</dcterms:modified>
</cp:coreProperties>
</file>