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93"/>
  </p:notesMasterIdLst>
  <p:sldIdLst>
    <p:sldId id="337" r:id="rId2"/>
    <p:sldId id="521" r:id="rId3"/>
    <p:sldId id="295" r:id="rId4"/>
    <p:sldId id="431" r:id="rId5"/>
    <p:sldId id="371" r:id="rId6"/>
    <p:sldId id="442" r:id="rId7"/>
    <p:sldId id="443" r:id="rId8"/>
    <p:sldId id="444" r:id="rId9"/>
    <p:sldId id="462" r:id="rId10"/>
    <p:sldId id="445" r:id="rId11"/>
    <p:sldId id="461" r:id="rId12"/>
    <p:sldId id="446" r:id="rId13"/>
    <p:sldId id="463" r:id="rId14"/>
    <p:sldId id="447" r:id="rId15"/>
    <p:sldId id="457" r:id="rId16"/>
    <p:sldId id="448" r:id="rId17"/>
    <p:sldId id="449" r:id="rId18"/>
    <p:sldId id="450" r:id="rId19"/>
    <p:sldId id="256" r:id="rId20"/>
    <p:sldId id="433" r:id="rId21"/>
    <p:sldId id="434" r:id="rId22"/>
    <p:sldId id="439" r:id="rId23"/>
    <p:sldId id="438" r:id="rId24"/>
    <p:sldId id="440" r:id="rId25"/>
    <p:sldId id="460" r:id="rId26"/>
    <p:sldId id="441" r:id="rId27"/>
    <p:sldId id="435" r:id="rId28"/>
    <p:sldId id="437" r:id="rId29"/>
    <p:sldId id="459" r:id="rId30"/>
    <p:sldId id="455" r:id="rId31"/>
    <p:sldId id="456" r:id="rId32"/>
    <p:sldId id="370" r:id="rId33"/>
    <p:sldId id="372" r:id="rId34"/>
    <p:sldId id="406" r:id="rId35"/>
    <p:sldId id="427" r:id="rId36"/>
    <p:sldId id="428" r:id="rId37"/>
    <p:sldId id="429" r:id="rId38"/>
    <p:sldId id="430" r:id="rId39"/>
    <p:sldId id="451" r:id="rId40"/>
    <p:sldId id="452" r:id="rId41"/>
    <p:sldId id="464" r:id="rId42"/>
    <p:sldId id="453" r:id="rId43"/>
    <p:sldId id="454" r:id="rId44"/>
    <p:sldId id="458" r:id="rId45"/>
    <p:sldId id="411" r:id="rId46"/>
    <p:sldId id="373" r:id="rId47"/>
    <p:sldId id="409" r:id="rId48"/>
    <p:sldId id="412" r:id="rId49"/>
    <p:sldId id="413" r:id="rId50"/>
    <p:sldId id="410" r:id="rId51"/>
    <p:sldId id="414" r:id="rId52"/>
    <p:sldId id="415" r:id="rId53"/>
    <p:sldId id="407" r:id="rId54"/>
    <p:sldId id="408" r:id="rId55"/>
    <p:sldId id="416" r:id="rId56"/>
    <p:sldId id="342" r:id="rId57"/>
    <p:sldId id="465" r:id="rId58"/>
    <p:sldId id="340" r:id="rId59"/>
    <p:sldId id="341" r:id="rId60"/>
    <p:sldId id="374" r:id="rId61"/>
    <p:sldId id="466" r:id="rId62"/>
    <p:sldId id="467" r:id="rId63"/>
    <p:sldId id="436" r:id="rId64"/>
    <p:sldId id="468" r:id="rId65"/>
    <p:sldId id="469" r:id="rId66"/>
    <p:sldId id="470" r:id="rId67"/>
    <p:sldId id="471" r:id="rId68"/>
    <p:sldId id="472" r:id="rId69"/>
    <p:sldId id="473" r:id="rId70"/>
    <p:sldId id="474" r:id="rId71"/>
    <p:sldId id="475" r:id="rId72"/>
    <p:sldId id="476" r:id="rId73"/>
    <p:sldId id="422" r:id="rId74"/>
    <p:sldId id="375" r:id="rId75"/>
    <p:sldId id="477" r:id="rId76"/>
    <p:sldId id="417" r:id="rId77"/>
    <p:sldId id="376" r:id="rId78"/>
    <p:sldId id="391" r:id="rId79"/>
    <p:sldId id="478" r:id="rId80"/>
    <p:sldId id="479" r:id="rId81"/>
    <p:sldId id="394" r:id="rId82"/>
    <p:sldId id="480" r:id="rId83"/>
    <p:sldId id="481" r:id="rId84"/>
    <p:sldId id="392" r:id="rId85"/>
    <p:sldId id="393" r:id="rId86"/>
    <p:sldId id="395" r:id="rId87"/>
    <p:sldId id="482" r:id="rId88"/>
    <p:sldId id="483" r:id="rId89"/>
    <p:sldId id="484" r:id="rId90"/>
    <p:sldId id="368" r:id="rId91"/>
    <p:sldId id="369" r:id="rId92"/>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60" d="100"/>
          <a:sy n="60" d="100"/>
        </p:scale>
        <p:origin x="72" y="11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FAE360-D870-4716-B1E9-906A027015C2}" type="datetimeFigureOut">
              <a:rPr lang="cs-CZ" smtClean="0"/>
              <a:t>06.12.2018</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696E3E-E852-4D94-9011-93F404A572B2}" type="slidenum">
              <a:rPr lang="cs-CZ" smtClean="0"/>
              <a:t>‹#›</a:t>
            </a:fld>
            <a:endParaRPr lang="cs-CZ"/>
          </a:p>
        </p:txBody>
      </p:sp>
    </p:spTree>
    <p:extLst>
      <p:ext uri="{BB962C8B-B14F-4D97-AF65-F5344CB8AC3E}">
        <p14:creationId xmlns:p14="http://schemas.microsoft.com/office/powerpoint/2010/main" val="14506816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zakonyprolidi.cz/cs/2004-561#f2875776" TargetMode="External"/><Relationship Id="rId2" Type="http://schemas.openxmlformats.org/officeDocument/2006/relationships/slide" Target="../slides/slide26.xml"/><Relationship Id="rId1" Type="http://schemas.openxmlformats.org/officeDocument/2006/relationships/notesMaster" Target="../notesMasters/notesMaster1.xml"/><Relationship Id="rId4" Type="http://schemas.openxmlformats.org/officeDocument/2006/relationships/hyperlink" Target="https://www.zakonyprolidi.cz/cs/2004-561#f2875777"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zakonyprolidi.cz/cs/2005-54#f2901839" TargetMode="External"/><Relationship Id="rId2" Type="http://schemas.openxmlformats.org/officeDocument/2006/relationships/slide" Target="../slides/slide48.xml"/><Relationship Id="rId1" Type="http://schemas.openxmlformats.org/officeDocument/2006/relationships/notesMaster" Target="../notesMasters/notesMaster1.xml"/><Relationship Id="rId4" Type="http://schemas.openxmlformats.org/officeDocument/2006/relationships/hyperlink" Target="https://www.zakonyprolidi.cz/cs/2005-54#f2901842"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00A83E7-03C7-E941-A025-3BF86B114C3C}" type="slidenum">
              <a:rPr lang="en-US" smtClean="0"/>
              <a:t>2</a:t>
            </a:fld>
            <a:endParaRPr lang="en-US" dirty="0"/>
          </a:p>
        </p:txBody>
      </p:sp>
    </p:spTree>
    <p:extLst>
      <p:ext uri="{BB962C8B-B14F-4D97-AF65-F5344CB8AC3E}">
        <p14:creationId xmlns:p14="http://schemas.microsoft.com/office/powerpoint/2010/main" val="21248352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dirty="0"/>
              <a:t>Zřizovací listina školské právnické osoby zřízené jinou právnickou osobou nebo fyzickou osobou podle § 124 odst. 2 písm. b) může též určit školskou právnickou osobu oprávněnou k přijetí likvidačního zůstatku při zrušení školské právnické osoby s likvidací; může též stanovit, že určení této školské právnické osoby provede orgán k tomu příslušný v rozhodnutí o zrušení školské právnické osoby.</a:t>
            </a:r>
          </a:p>
          <a:p>
            <a:endParaRPr lang="cs-CZ" dirty="0"/>
          </a:p>
        </p:txBody>
      </p:sp>
      <p:sp>
        <p:nvSpPr>
          <p:cNvPr id="4" name="Zástupný symbol pro číslo snímku 3"/>
          <p:cNvSpPr>
            <a:spLocks noGrp="1"/>
          </p:cNvSpPr>
          <p:nvPr>
            <p:ph type="sldNum" sz="quarter" idx="5"/>
          </p:nvPr>
        </p:nvSpPr>
        <p:spPr/>
        <p:txBody>
          <a:bodyPr/>
          <a:lstStyle/>
          <a:p>
            <a:fld id="{F1696E3E-E852-4D94-9011-93F404A572B2}" type="slidenum">
              <a:rPr lang="cs-CZ" smtClean="0"/>
              <a:t>8</a:t>
            </a:fld>
            <a:endParaRPr lang="cs-CZ"/>
          </a:p>
        </p:txBody>
      </p:sp>
    </p:spTree>
    <p:extLst>
      <p:ext uri="{BB962C8B-B14F-4D97-AF65-F5344CB8AC3E}">
        <p14:creationId xmlns:p14="http://schemas.microsoft.com/office/powerpoint/2010/main" val="27252572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dirty="0"/>
              <a:t>Zřizovací listina školské právnické osoby zřízené jinou právnickou osobou nebo fyzickou osobou podle § 124 odst. 2 písm. b) může též určit školskou právnickou osobu oprávněnou k přijetí likvidačního zůstatku při zrušení školské právnické osoby s likvidací; může též stanovit, že určení této školské právnické osoby provede orgán k tomu příslušný v rozhodnutí o zrušení školské právnické osoby.</a:t>
            </a:r>
          </a:p>
          <a:p>
            <a:endParaRPr lang="cs-CZ" dirty="0"/>
          </a:p>
        </p:txBody>
      </p:sp>
      <p:sp>
        <p:nvSpPr>
          <p:cNvPr id="4" name="Zástupný symbol pro číslo snímku 3"/>
          <p:cNvSpPr>
            <a:spLocks noGrp="1"/>
          </p:cNvSpPr>
          <p:nvPr>
            <p:ph type="sldNum" sz="quarter" idx="5"/>
          </p:nvPr>
        </p:nvSpPr>
        <p:spPr/>
        <p:txBody>
          <a:bodyPr/>
          <a:lstStyle/>
          <a:p>
            <a:fld id="{F1696E3E-E852-4D94-9011-93F404A572B2}" type="slidenum">
              <a:rPr lang="cs-CZ" smtClean="0"/>
              <a:t>9</a:t>
            </a:fld>
            <a:endParaRPr lang="cs-CZ"/>
          </a:p>
        </p:txBody>
      </p:sp>
    </p:spTree>
    <p:extLst>
      <p:ext uri="{BB962C8B-B14F-4D97-AF65-F5344CB8AC3E}">
        <p14:creationId xmlns:p14="http://schemas.microsoft.com/office/powerpoint/2010/main" val="15473106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i="0" kern="1200" dirty="0">
                <a:solidFill>
                  <a:schemeClr val="tx1"/>
                </a:solidFill>
                <a:effectLst/>
                <a:latin typeface="+mn-lt"/>
                <a:ea typeface="+mn-ea"/>
                <a:cs typeface="+mn-cs"/>
              </a:rPr>
              <a:t>§ 137 (2)</a:t>
            </a:r>
            <a:r>
              <a:rPr lang="cs-CZ" sz="1200" b="0" i="0" kern="1200" dirty="0">
                <a:solidFill>
                  <a:schemeClr val="tx1"/>
                </a:solidFill>
                <a:effectLst/>
                <a:latin typeface="+mn-lt"/>
                <a:ea typeface="+mn-ea"/>
                <a:cs typeface="+mn-cs"/>
              </a:rPr>
              <a:t> Školská právnická osoba vždy vytváří rezervní fond a fond investic; školská právnická osoba zřízená ministerstvem, krajem, obcí nebo svazkem obcí také fond kulturních a sociálních potřeb.</a:t>
            </a:r>
            <a:endParaRPr lang="cs-CZ" dirty="0"/>
          </a:p>
        </p:txBody>
      </p:sp>
      <p:sp>
        <p:nvSpPr>
          <p:cNvPr id="4" name="Zástupný symbol pro číslo snímku 3"/>
          <p:cNvSpPr>
            <a:spLocks noGrp="1"/>
          </p:cNvSpPr>
          <p:nvPr>
            <p:ph type="sldNum" sz="quarter" idx="5"/>
          </p:nvPr>
        </p:nvSpPr>
        <p:spPr/>
        <p:txBody>
          <a:bodyPr/>
          <a:lstStyle/>
          <a:p>
            <a:fld id="{F1696E3E-E852-4D94-9011-93F404A572B2}" type="slidenum">
              <a:rPr lang="cs-CZ" smtClean="0"/>
              <a:t>17</a:t>
            </a:fld>
            <a:endParaRPr lang="cs-CZ"/>
          </a:p>
        </p:txBody>
      </p:sp>
    </p:spTree>
    <p:extLst>
      <p:ext uri="{BB962C8B-B14F-4D97-AF65-F5344CB8AC3E}">
        <p14:creationId xmlns:p14="http://schemas.microsoft.com/office/powerpoint/2010/main" val="26354612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F1696E3E-E852-4D94-9011-93F404A572B2}" type="slidenum">
              <a:rPr lang="cs-CZ" smtClean="0"/>
              <a:t>22</a:t>
            </a:fld>
            <a:endParaRPr lang="cs-CZ"/>
          </a:p>
        </p:txBody>
      </p:sp>
    </p:spTree>
    <p:extLst>
      <p:ext uri="{BB962C8B-B14F-4D97-AF65-F5344CB8AC3E}">
        <p14:creationId xmlns:p14="http://schemas.microsoft.com/office/powerpoint/2010/main" val="11113149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Přidělovaných podle § 161 odst. 3 a 4, § 161a odst. 2, § 161b odst. 2, § 161c odst. 6  školského zákona</a:t>
            </a:r>
          </a:p>
        </p:txBody>
      </p:sp>
      <p:sp>
        <p:nvSpPr>
          <p:cNvPr id="4" name="Zástupný symbol pro číslo snímku 3"/>
          <p:cNvSpPr>
            <a:spLocks noGrp="1"/>
          </p:cNvSpPr>
          <p:nvPr>
            <p:ph type="sldNum" sz="quarter" idx="5"/>
          </p:nvPr>
        </p:nvSpPr>
        <p:spPr/>
        <p:txBody>
          <a:bodyPr/>
          <a:lstStyle/>
          <a:p>
            <a:fld id="{F1696E3E-E852-4D94-9011-93F404A572B2}" type="slidenum">
              <a:rPr lang="cs-CZ" smtClean="0"/>
              <a:t>24</a:t>
            </a:fld>
            <a:endParaRPr lang="cs-CZ"/>
          </a:p>
        </p:txBody>
      </p:sp>
    </p:spTree>
    <p:extLst>
      <p:ext uri="{BB962C8B-B14F-4D97-AF65-F5344CB8AC3E}">
        <p14:creationId xmlns:p14="http://schemas.microsoft.com/office/powerpoint/2010/main" val="11725659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i="0" kern="1200" dirty="0">
                <a:solidFill>
                  <a:schemeClr val="tx1"/>
                </a:solidFill>
                <a:effectLst/>
                <a:latin typeface="+mn-lt"/>
                <a:ea typeface="+mn-ea"/>
                <a:cs typeface="+mn-cs"/>
              </a:rPr>
              <a:t>§ 32a</a:t>
            </a:r>
          </a:p>
          <a:p>
            <a:r>
              <a:rPr lang="cs-CZ" sz="1200" b="1" i="0" kern="1200" dirty="0">
                <a:solidFill>
                  <a:schemeClr val="tx1"/>
                </a:solidFill>
                <a:effectLst/>
                <a:latin typeface="+mn-lt"/>
                <a:ea typeface="+mn-ea"/>
                <a:cs typeface="+mn-cs"/>
              </a:rPr>
              <a:t>Spolupráce škol a školských zařízení</a:t>
            </a:r>
          </a:p>
          <a:p>
            <a:r>
              <a:rPr lang="cs-CZ" sz="1200" b="1" i="0" kern="1200" dirty="0">
                <a:solidFill>
                  <a:schemeClr val="tx1"/>
                </a:solidFill>
                <a:effectLst/>
                <a:latin typeface="+mn-lt"/>
                <a:ea typeface="+mn-ea"/>
                <a:cs typeface="+mn-cs"/>
              </a:rPr>
              <a:t>(1)</a:t>
            </a:r>
            <a:r>
              <a:rPr lang="cs-CZ" sz="1200" b="0" i="0" kern="1200" dirty="0">
                <a:solidFill>
                  <a:schemeClr val="tx1"/>
                </a:solidFill>
                <a:effectLst/>
                <a:latin typeface="+mn-lt"/>
                <a:ea typeface="+mn-ea"/>
                <a:cs typeface="+mn-cs"/>
              </a:rPr>
              <a:t> Právnická osoba vykonávající činnost školy nebo školského zařízení, která hodlá uskutečňovat projekt financovaný z prostředků Evropské unie, jehož předmětem je podpora kvality, rozvoje nebo dostupnosti vzdělávání a školských služeb podle tohoto zákona (dále jen „předkladatel projektu“), může uzavírat s ostatními právnickými osobami vykonávajícími činnost školy nebo školského zařízení a dalšími osobami oprávněnými k výkonu činnosti související s předmětem projektu (dále jen „partner“) smlouvy o partnerství.</a:t>
            </a:r>
          </a:p>
          <a:p>
            <a:r>
              <a:rPr lang="cs-CZ" sz="1200" b="1" i="0" kern="1200" dirty="0">
                <a:solidFill>
                  <a:schemeClr val="tx1"/>
                </a:solidFill>
                <a:effectLst/>
                <a:latin typeface="+mn-lt"/>
                <a:ea typeface="+mn-ea"/>
                <a:cs typeface="+mn-cs"/>
              </a:rPr>
              <a:t>(2)</a:t>
            </a:r>
            <a:r>
              <a:rPr lang="cs-CZ" sz="1200" b="0" i="0" kern="1200" dirty="0">
                <a:solidFill>
                  <a:schemeClr val="tx1"/>
                </a:solidFill>
                <a:effectLst/>
                <a:latin typeface="+mn-lt"/>
                <a:ea typeface="+mn-ea"/>
                <a:cs typeface="+mn-cs"/>
              </a:rPr>
              <a:t> Smlouvou o partnerství se partner zavazuje podílet se svým jménem a na svůj účet na uskutečňování projektu a předkladatel projektu se zavazuje poskytnout partnerovi finanční prostředky, které na projekt obdrží, ve výši odpovídající podílu partnera na uskutečňování projektu.</a:t>
            </a:r>
          </a:p>
          <a:p>
            <a:r>
              <a:rPr lang="cs-CZ" sz="1200" b="1" i="0" kern="1200" dirty="0">
                <a:solidFill>
                  <a:schemeClr val="tx1"/>
                </a:solidFill>
                <a:effectLst/>
                <a:latin typeface="+mn-lt"/>
                <a:ea typeface="+mn-ea"/>
                <a:cs typeface="+mn-cs"/>
              </a:rPr>
              <a:t>(3)</a:t>
            </a:r>
            <a:r>
              <a:rPr lang="cs-CZ" sz="1200" b="0" i="0" kern="1200" dirty="0">
                <a:solidFill>
                  <a:schemeClr val="tx1"/>
                </a:solidFill>
                <a:effectLst/>
                <a:latin typeface="+mn-lt"/>
                <a:ea typeface="+mn-ea"/>
                <a:cs typeface="+mn-cs"/>
              </a:rPr>
              <a:t> Smlouva o partnerství obsahuje zejména:</a:t>
            </a:r>
          </a:p>
          <a:p>
            <a:r>
              <a:rPr lang="cs-CZ" sz="1200" b="1" i="0" kern="1200" dirty="0">
                <a:solidFill>
                  <a:schemeClr val="tx1"/>
                </a:solidFill>
                <a:effectLst/>
                <a:latin typeface="+mn-lt"/>
                <a:ea typeface="+mn-ea"/>
                <a:cs typeface="+mn-cs"/>
              </a:rPr>
              <a:t>a)</a:t>
            </a:r>
            <a:r>
              <a:rPr lang="cs-CZ" sz="1200" b="0" i="0" kern="1200" dirty="0">
                <a:solidFill>
                  <a:schemeClr val="tx1"/>
                </a:solidFill>
                <a:effectLst/>
                <a:latin typeface="+mn-lt"/>
                <a:ea typeface="+mn-ea"/>
                <a:cs typeface="+mn-cs"/>
              </a:rPr>
              <a:t> určení projektu, jehož se smlouva týká,</a:t>
            </a:r>
          </a:p>
          <a:p>
            <a:r>
              <a:rPr lang="cs-CZ" sz="1200" b="1" i="0" kern="1200" dirty="0">
                <a:solidFill>
                  <a:schemeClr val="tx1"/>
                </a:solidFill>
                <a:effectLst/>
                <a:latin typeface="+mn-lt"/>
                <a:ea typeface="+mn-ea"/>
                <a:cs typeface="+mn-cs"/>
              </a:rPr>
              <a:t>b)</a:t>
            </a:r>
            <a:r>
              <a:rPr lang="cs-CZ" sz="1200" b="0" i="0" kern="1200" dirty="0">
                <a:solidFill>
                  <a:schemeClr val="tx1"/>
                </a:solidFill>
                <a:effectLst/>
                <a:latin typeface="+mn-lt"/>
                <a:ea typeface="+mn-ea"/>
                <a:cs typeface="+mn-cs"/>
              </a:rPr>
              <a:t> obsah a rozsah činností, jimiž se partner bude na projektu podílet,</a:t>
            </a:r>
          </a:p>
          <a:p>
            <a:r>
              <a:rPr lang="cs-CZ" sz="1200" b="1" i="0" kern="1200" dirty="0">
                <a:solidFill>
                  <a:schemeClr val="tx1"/>
                </a:solidFill>
                <a:effectLst/>
                <a:latin typeface="+mn-lt"/>
                <a:ea typeface="+mn-ea"/>
                <a:cs typeface="+mn-cs"/>
              </a:rPr>
              <a:t>c)</a:t>
            </a:r>
            <a:r>
              <a:rPr lang="cs-CZ" sz="1200" b="0" i="0" kern="1200" dirty="0">
                <a:solidFill>
                  <a:schemeClr val="tx1"/>
                </a:solidFill>
                <a:effectLst/>
                <a:latin typeface="+mn-lt"/>
                <a:ea typeface="+mn-ea"/>
                <a:cs typeface="+mn-cs"/>
              </a:rPr>
              <a:t> výši finančních prostředků, které předkladatel projektu partnerovi na realizaci projektu poskytne, a pravidla vyúčtování poskytnutých prostředků,</a:t>
            </a:r>
          </a:p>
          <a:p>
            <a:r>
              <a:rPr lang="cs-CZ" sz="1200" b="1" i="0" kern="1200" dirty="0">
                <a:solidFill>
                  <a:schemeClr val="tx1"/>
                </a:solidFill>
                <a:effectLst/>
                <a:latin typeface="+mn-lt"/>
                <a:ea typeface="+mn-ea"/>
                <a:cs typeface="+mn-cs"/>
              </a:rPr>
              <a:t>d)</a:t>
            </a:r>
            <a:r>
              <a:rPr lang="cs-CZ" sz="1200" b="0" i="0" kern="1200" dirty="0">
                <a:solidFill>
                  <a:schemeClr val="tx1"/>
                </a:solidFill>
                <a:effectLst/>
                <a:latin typeface="+mn-lt"/>
                <a:ea typeface="+mn-ea"/>
                <a:cs typeface="+mn-cs"/>
              </a:rPr>
              <a:t> pravidla, podle nichž může smluvní strana kontrolovat plnění závazků ze smlouvy druhou smluvní stranou,</a:t>
            </a:r>
          </a:p>
          <a:p>
            <a:r>
              <a:rPr lang="cs-CZ" sz="1200" b="1" i="0" kern="1200" dirty="0">
                <a:solidFill>
                  <a:schemeClr val="tx1"/>
                </a:solidFill>
                <a:effectLst/>
                <a:latin typeface="+mn-lt"/>
                <a:ea typeface="+mn-ea"/>
                <a:cs typeface="+mn-cs"/>
              </a:rPr>
              <a:t>e)</a:t>
            </a:r>
            <a:r>
              <a:rPr lang="cs-CZ" sz="1200" b="0" i="0" kern="1200" dirty="0">
                <a:solidFill>
                  <a:schemeClr val="tx1"/>
                </a:solidFill>
                <a:effectLst/>
                <a:latin typeface="+mn-lt"/>
                <a:ea typeface="+mn-ea"/>
                <a:cs typeface="+mn-cs"/>
              </a:rPr>
              <a:t> pravidla hodnocení výsledků plnění smlouvy,</a:t>
            </a:r>
          </a:p>
          <a:p>
            <a:r>
              <a:rPr lang="cs-CZ" sz="1200" b="1" i="0" kern="1200" dirty="0">
                <a:solidFill>
                  <a:schemeClr val="tx1"/>
                </a:solidFill>
                <a:effectLst/>
                <a:latin typeface="+mn-lt"/>
                <a:ea typeface="+mn-ea"/>
                <a:cs typeface="+mn-cs"/>
              </a:rPr>
              <a:t>f)</a:t>
            </a:r>
            <a:r>
              <a:rPr lang="cs-CZ" sz="1200" b="0" i="0" kern="1200" dirty="0">
                <a:solidFill>
                  <a:schemeClr val="tx1"/>
                </a:solidFill>
                <a:effectLst/>
                <a:latin typeface="+mn-lt"/>
                <a:ea typeface="+mn-ea"/>
                <a:cs typeface="+mn-cs"/>
              </a:rPr>
              <a:t> možnosti vypovězení smlouvy smluvními stranami.</a:t>
            </a:r>
          </a:p>
          <a:p>
            <a:r>
              <a:rPr lang="cs-CZ" sz="1200" b="1" i="0" kern="1200" dirty="0">
                <a:solidFill>
                  <a:schemeClr val="tx1"/>
                </a:solidFill>
                <a:effectLst/>
                <a:latin typeface="+mn-lt"/>
                <a:ea typeface="+mn-ea"/>
                <a:cs typeface="+mn-cs"/>
              </a:rPr>
              <a:t>(4)</a:t>
            </a:r>
            <a:r>
              <a:rPr lang="cs-CZ" sz="1200" b="0" i="0" kern="1200" dirty="0">
                <a:solidFill>
                  <a:schemeClr val="tx1"/>
                </a:solidFill>
                <a:effectLst/>
                <a:latin typeface="+mn-lt"/>
                <a:ea typeface="+mn-ea"/>
                <a:cs typeface="+mn-cs"/>
              </a:rPr>
              <a:t> Smlouvou o partnerství mohou být dohodnuta pravidla uzavírání smluv o partnerství týkajících se téhož projektu předkladatelem projektu s dalšími partnery, popřípadě může být uzavírání těchto smluv výslovně vyloučeno.</a:t>
            </a:r>
          </a:p>
          <a:p>
            <a:r>
              <a:rPr lang="cs-CZ" sz="1200" b="1" i="0" kern="1200" dirty="0">
                <a:solidFill>
                  <a:schemeClr val="tx1"/>
                </a:solidFill>
                <a:effectLst/>
                <a:latin typeface="+mn-lt"/>
                <a:ea typeface="+mn-ea"/>
                <a:cs typeface="+mn-cs"/>
              </a:rPr>
              <a:t>(5)</a:t>
            </a:r>
            <a:r>
              <a:rPr lang="cs-CZ" sz="1200" b="0" i="0" kern="1200" dirty="0">
                <a:solidFill>
                  <a:schemeClr val="tx1"/>
                </a:solidFill>
                <a:effectLst/>
                <a:latin typeface="+mn-lt"/>
                <a:ea typeface="+mn-ea"/>
                <a:cs typeface="+mn-cs"/>
              </a:rPr>
              <a:t> Smlouva o partnerství musí mít písemnou formu, jinak je neplatná. Je-li smluvní stranou právnická osoba zřizovaná státem, krajem, obcí nebo svazkem obcí, je podmínkou platnosti smlouvy také doložka osvědčující souhlas zřizovatele s tím, aby právnická osoba smlouvu o partnerství uzavřela.</a:t>
            </a:r>
          </a:p>
          <a:p>
            <a:r>
              <a:rPr lang="cs-CZ" sz="1200" b="1" i="0" kern="1200" dirty="0">
                <a:solidFill>
                  <a:schemeClr val="tx1"/>
                </a:solidFill>
                <a:effectLst/>
                <a:latin typeface="+mn-lt"/>
                <a:ea typeface="+mn-ea"/>
                <a:cs typeface="+mn-cs"/>
              </a:rPr>
              <a:t>(6)</a:t>
            </a:r>
            <a:r>
              <a:rPr lang="cs-CZ" sz="1200" b="0" i="0" kern="1200" dirty="0">
                <a:solidFill>
                  <a:schemeClr val="tx1"/>
                </a:solidFill>
                <a:effectLst/>
                <a:latin typeface="+mn-lt"/>
                <a:ea typeface="+mn-ea"/>
                <a:cs typeface="+mn-cs"/>
              </a:rPr>
              <a:t> Na uzavírání smluv o partnerství a právní vztahy z těchto smluv se nevztahuje právní úprava veřejných zakázek</a:t>
            </a:r>
            <a:r>
              <a:rPr lang="cs-CZ" sz="1200" b="1" i="0" u="none" strike="noStrike" kern="1200" baseline="30000" dirty="0">
                <a:solidFill>
                  <a:schemeClr val="tx1"/>
                </a:solidFill>
                <a:effectLst/>
                <a:latin typeface="+mn-lt"/>
                <a:ea typeface="+mn-ea"/>
                <a:cs typeface="+mn-cs"/>
                <a:hlinkClick r:id="rId3"/>
              </a:rPr>
              <a:t>21a</a:t>
            </a:r>
            <a:r>
              <a:rPr lang="cs-CZ" sz="1200" b="1" i="0" u="none" strike="noStrike" kern="1200" dirty="0">
                <a:solidFill>
                  <a:schemeClr val="tx1"/>
                </a:solidFill>
                <a:effectLst/>
                <a:latin typeface="+mn-lt"/>
                <a:ea typeface="+mn-ea"/>
                <a:cs typeface="+mn-cs"/>
                <a:hlinkClick r:id="rId3"/>
              </a:rPr>
              <a:t>)</a:t>
            </a:r>
            <a:r>
              <a:rPr lang="cs-CZ" sz="1200" b="0" i="0" kern="1200" dirty="0">
                <a:solidFill>
                  <a:schemeClr val="tx1"/>
                </a:solidFill>
                <a:effectLst/>
                <a:latin typeface="+mn-lt"/>
                <a:ea typeface="+mn-ea"/>
                <a:cs typeface="+mn-cs"/>
              </a:rPr>
              <a:t>. Možnosti spolupráce podle zvláštních právních předpisů</a:t>
            </a:r>
            <a:r>
              <a:rPr lang="cs-CZ" sz="1200" b="1" i="0" u="none" strike="noStrike" kern="1200" baseline="30000" dirty="0">
                <a:solidFill>
                  <a:schemeClr val="tx1"/>
                </a:solidFill>
                <a:effectLst/>
                <a:latin typeface="+mn-lt"/>
                <a:ea typeface="+mn-ea"/>
                <a:cs typeface="+mn-cs"/>
                <a:hlinkClick r:id="rId4"/>
              </a:rPr>
              <a:t>21b</a:t>
            </a:r>
            <a:r>
              <a:rPr lang="cs-CZ" sz="1200" b="1" i="0" u="none" strike="noStrike" kern="1200" dirty="0">
                <a:solidFill>
                  <a:schemeClr val="tx1"/>
                </a:solidFill>
                <a:effectLst/>
                <a:latin typeface="+mn-lt"/>
                <a:ea typeface="+mn-ea"/>
                <a:cs typeface="+mn-cs"/>
                <a:hlinkClick r:id="rId4"/>
              </a:rPr>
              <a:t>)</a:t>
            </a:r>
            <a:r>
              <a:rPr lang="cs-CZ" sz="1200" b="0" i="0" kern="1200" dirty="0">
                <a:solidFill>
                  <a:schemeClr val="tx1"/>
                </a:solidFill>
                <a:effectLst/>
                <a:latin typeface="+mn-lt"/>
                <a:ea typeface="+mn-ea"/>
                <a:cs typeface="+mn-cs"/>
              </a:rPr>
              <a:t> nejsou odstavci 1 až 5 dotčeny.</a:t>
            </a:r>
          </a:p>
          <a:p>
            <a:r>
              <a:rPr lang="cs-CZ" sz="1200" b="1" i="0" kern="1200" dirty="0">
                <a:solidFill>
                  <a:schemeClr val="tx1"/>
                </a:solidFill>
                <a:effectLst/>
                <a:latin typeface="+mn-lt"/>
                <a:ea typeface="+mn-ea"/>
                <a:cs typeface="+mn-cs"/>
              </a:rPr>
              <a:t>(7)</a:t>
            </a:r>
            <a:r>
              <a:rPr lang="cs-CZ" sz="1200" b="0" i="0" kern="1200" dirty="0">
                <a:solidFill>
                  <a:schemeClr val="tx1"/>
                </a:solidFill>
                <a:effectLst/>
                <a:latin typeface="+mn-lt"/>
                <a:ea typeface="+mn-ea"/>
                <a:cs typeface="+mn-cs"/>
              </a:rPr>
              <a:t> Na programy spolufinancované z rozpočtu Evropské unie nebo jejich části, jejichž předmětem je podpora kvality, rozvoje nebo dostupnosti vzdělávání a školských služeb podle tohoto zákona, se nevztahují ustanovení o programech podle rozpočtových pravidel.</a:t>
            </a:r>
          </a:p>
          <a:p>
            <a:endParaRPr lang="cs-CZ" dirty="0"/>
          </a:p>
        </p:txBody>
      </p:sp>
      <p:sp>
        <p:nvSpPr>
          <p:cNvPr id="4" name="Zástupný symbol pro číslo snímku 3"/>
          <p:cNvSpPr>
            <a:spLocks noGrp="1"/>
          </p:cNvSpPr>
          <p:nvPr>
            <p:ph type="sldNum" sz="quarter" idx="5"/>
          </p:nvPr>
        </p:nvSpPr>
        <p:spPr/>
        <p:txBody>
          <a:bodyPr/>
          <a:lstStyle/>
          <a:p>
            <a:fld id="{F1696E3E-E852-4D94-9011-93F404A572B2}" type="slidenum">
              <a:rPr lang="cs-CZ" smtClean="0"/>
              <a:t>26</a:t>
            </a:fld>
            <a:endParaRPr lang="cs-CZ"/>
          </a:p>
        </p:txBody>
      </p:sp>
    </p:spTree>
    <p:extLst>
      <p:ext uri="{BB962C8B-B14F-4D97-AF65-F5344CB8AC3E}">
        <p14:creationId xmlns:p14="http://schemas.microsoft.com/office/powerpoint/2010/main" val="2111542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 21 </a:t>
            </a:r>
          </a:p>
          <a:p>
            <a:r>
              <a:rPr lang="cs-CZ" sz="1200" b="0" i="0" kern="1200" dirty="0">
                <a:solidFill>
                  <a:schemeClr val="tx1"/>
                </a:solidFill>
                <a:effectLst/>
                <a:latin typeface="+mn-lt"/>
                <a:ea typeface="+mn-ea"/>
                <a:cs typeface="+mn-cs"/>
              </a:rPr>
              <a:t>Žáci a studenti mají právo</a:t>
            </a:r>
          </a:p>
          <a:p>
            <a:r>
              <a:rPr lang="cs-CZ" sz="1200" b="1" i="0" kern="1200" dirty="0">
                <a:solidFill>
                  <a:schemeClr val="tx1"/>
                </a:solidFill>
                <a:effectLst/>
                <a:latin typeface="+mn-lt"/>
                <a:ea typeface="+mn-ea"/>
                <a:cs typeface="+mn-cs"/>
              </a:rPr>
              <a:t>a)</a:t>
            </a:r>
            <a:r>
              <a:rPr lang="cs-CZ" sz="1200" b="0" i="0" kern="1200" dirty="0">
                <a:solidFill>
                  <a:schemeClr val="tx1"/>
                </a:solidFill>
                <a:effectLst/>
                <a:latin typeface="+mn-lt"/>
                <a:ea typeface="+mn-ea"/>
                <a:cs typeface="+mn-cs"/>
              </a:rPr>
              <a:t> na vzdělávání a školské služby podle tohoto zákona,</a:t>
            </a:r>
          </a:p>
          <a:p>
            <a:r>
              <a:rPr lang="cs-CZ" sz="1200" b="1" i="0" kern="1200" dirty="0">
                <a:solidFill>
                  <a:schemeClr val="tx1"/>
                </a:solidFill>
                <a:effectLst/>
                <a:latin typeface="+mn-lt"/>
                <a:ea typeface="+mn-ea"/>
                <a:cs typeface="+mn-cs"/>
              </a:rPr>
              <a:t>b)</a:t>
            </a:r>
            <a:r>
              <a:rPr lang="cs-CZ" sz="1200" b="0" i="0" kern="1200" dirty="0">
                <a:solidFill>
                  <a:schemeClr val="tx1"/>
                </a:solidFill>
                <a:effectLst/>
                <a:latin typeface="+mn-lt"/>
                <a:ea typeface="+mn-ea"/>
                <a:cs typeface="+mn-cs"/>
              </a:rPr>
              <a:t> na informace o průběhu a výsledcích svého vzdělávání,</a:t>
            </a:r>
          </a:p>
          <a:p>
            <a:r>
              <a:rPr lang="cs-CZ" sz="1200" b="1" i="0" kern="1200" dirty="0">
                <a:solidFill>
                  <a:schemeClr val="tx1"/>
                </a:solidFill>
                <a:effectLst/>
                <a:latin typeface="+mn-lt"/>
                <a:ea typeface="+mn-ea"/>
                <a:cs typeface="+mn-cs"/>
              </a:rPr>
              <a:t>c)</a:t>
            </a:r>
            <a:r>
              <a:rPr lang="cs-CZ" sz="1200" b="0" i="0" kern="1200" dirty="0">
                <a:solidFill>
                  <a:schemeClr val="tx1"/>
                </a:solidFill>
                <a:effectLst/>
                <a:latin typeface="+mn-lt"/>
                <a:ea typeface="+mn-ea"/>
                <a:cs typeface="+mn-cs"/>
              </a:rPr>
              <a:t> volit a být voleni do školské rady, jsou-li zletilí,</a:t>
            </a:r>
          </a:p>
          <a:p>
            <a:r>
              <a:rPr lang="cs-CZ" sz="1200" b="1" i="0" kern="1200" dirty="0">
                <a:solidFill>
                  <a:schemeClr val="tx1"/>
                </a:solidFill>
                <a:effectLst/>
                <a:latin typeface="+mn-lt"/>
                <a:ea typeface="+mn-ea"/>
                <a:cs typeface="+mn-cs"/>
              </a:rPr>
              <a:t>d)</a:t>
            </a:r>
            <a:r>
              <a:rPr lang="cs-CZ" sz="1200" b="0" i="0" kern="1200" dirty="0">
                <a:solidFill>
                  <a:schemeClr val="tx1"/>
                </a:solidFill>
                <a:effectLst/>
                <a:latin typeface="+mn-lt"/>
                <a:ea typeface="+mn-ea"/>
                <a:cs typeface="+mn-cs"/>
              </a:rPr>
              <a:t> zakládat v rámci školy samosprávné orgány žáků a studentů, volit a být do nich voleni, pracovat v nich a jejich prostřednictvím se obracet na ředitele školy nebo školskou radu s tím, že ředitel školy nebo školská rada jsou povinni se stanovisky a vyjádřeními těchto samosprávných orgánů zabývat a své stanovisko k nim odůvodnit,</a:t>
            </a:r>
          </a:p>
          <a:p>
            <a:r>
              <a:rPr lang="cs-CZ" sz="1200" b="1" i="0" kern="1200" dirty="0">
                <a:solidFill>
                  <a:schemeClr val="tx1"/>
                </a:solidFill>
                <a:effectLst/>
                <a:latin typeface="+mn-lt"/>
                <a:ea typeface="+mn-ea"/>
                <a:cs typeface="+mn-cs"/>
              </a:rPr>
              <a:t>e)</a:t>
            </a:r>
            <a:r>
              <a:rPr lang="cs-CZ" sz="1200" b="0" i="0" kern="1200" dirty="0">
                <a:solidFill>
                  <a:schemeClr val="tx1"/>
                </a:solidFill>
                <a:effectLst/>
                <a:latin typeface="+mn-lt"/>
                <a:ea typeface="+mn-ea"/>
                <a:cs typeface="+mn-cs"/>
              </a:rPr>
              <a:t> vyjadřovat se ke všem rozhodnutím týkajícím se podstatných záležitostí jejich vzdělávání, přičemž jejich vyjádřením musí být věnována pozornost odpovídající jejich věku a stupni vývoje,</a:t>
            </a:r>
          </a:p>
          <a:p>
            <a:r>
              <a:rPr lang="cs-CZ" sz="1200" b="1" i="0" kern="1200" dirty="0">
                <a:solidFill>
                  <a:schemeClr val="tx1"/>
                </a:solidFill>
                <a:effectLst/>
                <a:latin typeface="+mn-lt"/>
                <a:ea typeface="+mn-ea"/>
                <a:cs typeface="+mn-cs"/>
              </a:rPr>
              <a:t>f)</a:t>
            </a:r>
            <a:r>
              <a:rPr lang="cs-CZ" sz="1200" b="0" i="0" kern="1200" dirty="0">
                <a:solidFill>
                  <a:schemeClr val="tx1"/>
                </a:solidFill>
                <a:effectLst/>
                <a:latin typeface="+mn-lt"/>
                <a:ea typeface="+mn-ea"/>
                <a:cs typeface="+mn-cs"/>
              </a:rPr>
              <a:t> na informace a poradenskou pomoc školy nebo školského poradenského zařízení v záležitostech týkajících se vzdělávání podle tohoto zákona.</a:t>
            </a:r>
          </a:p>
          <a:p>
            <a:r>
              <a:rPr lang="cs-CZ" sz="1200" b="1" i="0" kern="1200" dirty="0">
                <a:solidFill>
                  <a:schemeClr val="tx1"/>
                </a:solidFill>
                <a:effectLst/>
                <a:latin typeface="+mn-lt"/>
                <a:ea typeface="+mn-ea"/>
                <a:cs typeface="+mn-cs"/>
              </a:rPr>
              <a:t>(2)</a:t>
            </a:r>
            <a:r>
              <a:rPr lang="cs-CZ" sz="1200" b="0" i="0" kern="1200" dirty="0">
                <a:solidFill>
                  <a:schemeClr val="tx1"/>
                </a:solidFill>
                <a:effectLst/>
                <a:latin typeface="+mn-lt"/>
                <a:ea typeface="+mn-ea"/>
                <a:cs typeface="+mn-cs"/>
              </a:rPr>
              <a:t> Práva uvedená v odstavci 1 s výjimkou písmen a) a d) mají také zákonní zástupci dětí a nezletilých žáků.</a:t>
            </a:r>
          </a:p>
          <a:p>
            <a:r>
              <a:rPr lang="cs-CZ" sz="1200" b="1" i="0" kern="1200" dirty="0">
                <a:solidFill>
                  <a:schemeClr val="tx1"/>
                </a:solidFill>
                <a:effectLst/>
                <a:latin typeface="+mn-lt"/>
                <a:ea typeface="+mn-ea"/>
                <a:cs typeface="+mn-cs"/>
              </a:rPr>
              <a:t>(3)</a:t>
            </a:r>
            <a:r>
              <a:rPr lang="cs-CZ" sz="1200" b="0" i="0" kern="1200" dirty="0">
                <a:solidFill>
                  <a:schemeClr val="tx1"/>
                </a:solidFill>
                <a:effectLst/>
                <a:latin typeface="+mn-lt"/>
                <a:ea typeface="+mn-ea"/>
                <a:cs typeface="+mn-cs"/>
              </a:rPr>
              <a:t> Na informace podle odstavce 1 písm. b) mají v případě zletilých žáků a studentů právo také jejich rodiče, popřípadě osoby, které vůči zletilým žákům a studentům plní vyživovací povinnost.</a:t>
            </a:r>
          </a:p>
          <a:p>
            <a:endParaRPr lang="cs-CZ" dirty="0"/>
          </a:p>
        </p:txBody>
      </p:sp>
      <p:sp>
        <p:nvSpPr>
          <p:cNvPr id="4" name="Zástupný symbol pro číslo snímku 3"/>
          <p:cNvSpPr>
            <a:spLocks noGrp="1"/>
          </p:cNvSpPr>
          <p:nvPr>
            <p:ph type="sldNum" sz="quarter" idx="5"/>
          </p:nvPr>
        </p:nvSpPr>
        <p:spPr/>
        <p:txBody>
          <a:bodyPr/>
          <a:lstStyle/>
          <a:p>
            <a:fld id="{F1696E3E-E852-4D94-9011-93F404A572B2}" type="slidenum">
              <a:rPr lang="cs-CZ" smtClean="0"/>
              <a:t>40</a:t>
            </a:fld>
            <a:endParaRPr lang="cs-CZ"/>
          </a:p>
        </p:txBody>
      </p:sp>
    </p:spTree>
    <p:extLst>
      <p:ext uri="{BB962C8B-B14F-4D97-AF65-F5344CB8AC3E}">
        <p14:creationId xmlns:p14="http://schemas.microsoft.com/office/powerpoint/2010/main" val="42089851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Pedagogický pracovník nemusí být jmenován vždy:</a:t>
            </a:r>
          </a:p>
          <a:p>
            <a:r>
              <a:rPr lang="cs-CZ" sz="1200" b="1" i="0" kern="1200" dirty="0">
                <a:solidFill>
                  <a:schemeClr val="tx1"/>
                </a:solidFill>
                <a:effectLst/>
                <a:latin typeface="+mn-lt"/>
                <a:ea typeface="+mn-ea"/>
                <a:cs typeface="+mn-cs"/>
              </a:rPr>
              <a:t>(6)</a:t>
            </a:r>
            <a:r>
              <a:rPr lang="cs-CZ" sz="1200" b="0" i="0" kern="1200" dirty="0">
                <a:solidFill>
                  <a:schemeClr val="tx1"/>
                </a:solidFill>
                <a:effectLst/>
                <a:latin typeface="+mn-lt"/>
                <a:ea typeface="+mn-ea"/>
                <a:cs typeface="+mn-cs"/>
              </a:rPr>
              <a:t> Jmenovat komisi bez pedagogického pracovníka</a:t>
            </a:r>
            <a:r>
              <a:rPr lang="cs-CZ" sz="1200" b="1" i="0" u="none" strike="noStrike" kern="1200" baseline="30000" dirty="0">
                <a:solidFill>
                  <a:schemeClr val="tx1"/>
                </a:solidFill>
                <a:effectLst/>
                <a:latin typeface="+mn-lt"/>
                <a:ea typeface="+mn-ea"/>
                <a:cs typeface="+mn-cs"/>
                <a:hlinkClick r:id="rId3"/>
              </a:rPr>
              <a:t>2</a:t>
            </a:r>
            <a:r>
              <a:rPr lang="cs-CZ" sz="1200" b="1" i="0" u="none" strike="noStrike" kern="1200" dirty="0">
                <a:solidFill>
                  <a:schemeClr val="tx1"/>
                </a:solidFill>
                <a:effectLst/>
                <a:latin typeface="+mn-lt"/>
                <a:ea typeface="+mn-ea"/>
                <a:cs typeface="+mn-cs"/>
                <a:hlinkClick r:id="rId3"/>
              </a:rPr>
              <a:t>)</a:t>
            </a:r>
            <a:r>
              <a:rPr lang="cs-CZ" sz="1200" b="0" i="0" kern="1200" dirty="0">
                <a:solidFill>
                  <a:schemeClr val="tx1"/>
                </a:solidFill>
                <a:effectLst/>
                <a:latin typeface="+mn-lt"/>
                <a:ea typeface="+mn-ea"/>
                <a:cs typeface="+mn-cs"/>
              </a:rPr>
              <a:t> příslušné právnické osoby vykonávající činnost školy nebo jiného zaměstnance podle odstavce 4 lze:</a:t>
            </a:r>
          </a:p>
          <a:p>
            <a:r>
              <a:rPr lang="cs-CZ" sz="1200" b="1" i="0" kern="1200" dirty="0">
                <a:solidFill>
                  <a:schemeClr val="tx1"/>
                </a:solidFill>
                <a:effectLst/>
                <a:latin typeface="+mn-lt"/>
                <a:ea typeface="+mn-ea"/>
                <a:cs typeface="+mn-cs"/>
              </a:rPr>
              <a:t>a)</a:t>
            </a:r>
            <a:r>
              <a:rPr lang="cs-CZ" sz="1200" b="0" i="0" kern="1200" dirty="0">
                <a:solidFill>
                  <a:schemeClr val="tx1"/>
                </a:solidFill>
                <a:effectLst/>
                <a:latin typeface="+mn-lt"/>
                <a:ea typeface="+mn-ea"/>
                <a:cs typeface="+mn-cs"/>
              </a:rPr>
              <a:t> u právnické osoby, která vykonává pouze činnost základní školy, která nemá všechny ročníky</a:t>
            </a:r>
            <a:r>
              <a:rPr lang="cs-CZ" sz="1200" b="1" i="0" u="none" strike="noStrike" kern="1200" baseline="30000" dirty="0">
                <a:solidFill>
                  <a:schemeClr val="tx1"/>
                </a:solidFill>
                <a:effectLst/>
                <a:latin typeface="+mn-lt"/>
                <a:ea typeface="+mn-ea"/>
                <a:cs typeface="+mn-cs"/>
                <a:hlinkClick r:id="rId4"/>
              </a:rPr>
              <a:t>5</a:t>
            </a:r>
            <a:r>
              <a:rPr lang="cs-CZ" sz="1200" b="1" i="0" u="none" strike="noStrike" kern="1200" dirty="0">
                <a:solidFill>
                  <a:schemeClr val="tx1"/>
                </a:solidFill>
                <a:effectLst/>
                <a:latin typeface="+mn-lt"/>
                <a:ea typeface="+mn-ea"/>
                <a:cs typeface="+mn-cs"/>
                <a:hlinkClick r:id="rId4"/>
              </a:rPr>
              <a:t>)</a:t>
            </a:r>
            <a:r>
              <a:rPr lang="cs-CZ" sz="1200" b="0" i="0" kern="1200" dirty="0">
                <a:solidFill>
                  <a:schemeClr val="tx1"/>
                </a:solidFill>
                <a:effectLst/>
                <a:latin typeface="+mn-lt"/>
                <a:ea typeface="+mn-ea"/>
                <a:cs typeface="+mn-cs"/>
              </a:rPr>
              <a:t> a ve které se všichni pedagogičtí pracovníci</a:t>
            </a:r>
            <a:r>
              <a:rPr lang="cs-CZ" sz="1200" b="1" i="0" u="none" strike="noStrike" kern="1200" baseline="30000" dirty="0">
                <a:solidFill>
                  <a:schemeClr val="tx1"/>
                </a:solidFill>
                <a:effectLst/>
                <a:latin typeface="+mn-lt"/>
                <a:ea typeface="+mn-ea"/>
                <a:cs typeface="+mn-cs"/>
                <a:hlinkClick r:id="rId3"/>
              </a:rPr>
              <a:t>2</a:t>
            </a:r>
            <a:r>
              <a:rPr lang="cs-CZ" sz="1200" b="1" i="0" u="none" strike="noStrike" kern="1200" dirty="0">
                <a:solidFill>
                  <a:schemeClr val="tx1"/>
                </a:solidFill>
                <a:effectLst/>
                <a:latin typeface="+mn-lt"/>
                <a:ea typeface="+mn-ea"/>
                <a:cs typeface="+mn-cs"/>
                <a:hlinkClick r:id="rId3"/>
              </a:rPr>
              <a:t>)</a:t>
            </a:r>
            <a:r>
              <a:rPr lang="cs-CZ" sz="1200" b="0" i="0" kern="1200" dirty="0">
                <a:solidFill>
                  <a:schemeClr val="tx1"/>
                </a:solidFill>
                <a:effectLst/>
                <a:latin typeface="+mn-lt"/>
                <a:ea typeface="+mn-ea"/>
                <a:cs typeface="+mn-cs"/>
              </a:rPr>
              <a:t> hlásí do konkursu,</a:t>
            </a:r>
          </a:p>
          <a:p>
            <a:r>
              <a:rPr lang="cs-CZ" sz="1200" b="1" i="0" kern="1200" dirty="0">
                <a:solidFill>
                  <a:schemeClr val="tx1"/>
                </a:solidFill>
                <a:effectLst/>
                <a:latin typeface="+mn-lt"/>
                <a:ea typeface="+mn-ea"/>
                <a:cs typeface="+mn-cs"/>
              </a:rPr>
              <a:t>b)</a:t>
            </a:r>
            <a:r>
              <a:rPr lang="cs-CZ" sz="1200" b="0" i="0" kern="1200" dirty="0">
                <a:solidFill>
                  <a:schemeClr val="tx1"/>
                </a:solidFill>
                <a:effectLst/>
                <a:latin typeface="+mn-lt"/>
                <a:ea typeface="+mn-ea"/>
                <a:cs typeface="+mn-cs"/>
              </a:rPr>
              <a:t> u právnické osoby, která vykonává pouze činnost mateřské školy nebo školského zařízení, ve kterých se všichni pedagogičtí pracovníci</a:t>
            </a:r>
            <a:r>
              <a:rPr lang="cs-CZ" sz="1200" b="1" i="0" u="none" strike="noStrike" kern="1200" baseline="30000" dirty="0">
                <a:solidFill>
                  <a:schemeClr val="tx1"/>
                </a:solidFill>
                <a:effectLst/>
                <a:latin typeface="+mn-lt"/>
                <a:ea typeface="+mn-ea"/>
                <a:cs typeface="+mn-cs"/>
                <a:hlinkClick r:id="rId3"/>
              </a:rPr>
              <a:t>2</a:t>
            </a:r>
            <a:r>
              <a:rPr lang="cs-CZ" sz="1200" b="1" i="0" u="none" strike="noStrike" kern="1200" dirty="0">
                <a:solidFill>
                  <a:schemeClr val="tx1"/>
                </a:solidFill>
                <a:effectLst/>
                <a:latin typeface="+mn-lt"/>
                <a:ea typeface="+mn-ea"/>
                <a:cs typeface="+mn-cs"/>
                <a:hlinkClick r:id="rId3"/>
              </a:rPr>
              <a:t>)</a:t>
            </a:r>
            <a:r>
              <a:rPr lang="cs-CZ" sz="1200" b="0" i="0" kern="1200" dirty="0">
                <a:solidFill>
                  <a:schemeClr val="tx1"/>
                </a:solidFill>
                <a:effectLst/>
                <a:latin typeface="+mn-lt"/>
                <a:ea typeface="+mn-ea"/>
                <a:cs typeface="+mn-cs"/>
              </a:rPr>
              <a:t>hlásí do konkursu,</a:t>
            </a:r>
          </a:p>
          <a:p>
            <a:r>
              <a:rPr lang="cs-CZ" sz="1200" b="1" i="0" kern="1200" dirty="0">
                <a:solidFill>
                  <a:schemeClr val="tx1"/>
                </a:solidFill>
                <a:effectLst/>
                <a:latin typeface="+mn-lt"/>
                <a:ea typeface="+mn-ea"/>
                <a:cs typeface="+mn-cs"/>
              </a:rPr>
              <a:t>c)</a:t>
            </a:r>
            <a:r>
              <a:rPr lang="cs-CZ" sz="1200" b="0" i="0" kern="1200" dirty="0">
                <a:solidFill>
                  <a:schemeClr val="tx1"/>
                </a:solidFill>
                <a:effectLst/>
                <a:latin typeface="+mn-lt"/>
                <a:ea typeface="+mn-ea"/>
                <a:cs typeface="+mn-cs"/>
              </a:rPr>
              <a:t> u nově zřizované právnické osoby vykonávající činnost školy, nebo</a:t>
            </a:r>
          </a:p>
          <a:p>
            <a:r>
              <a:rPr lang="cs-CZ" sz="1200" b="1" i="0" kern="1200" dirty="0">
                <a:solidFill>
                  <a:schemeClr val="tx1"/>
                </a:solidFill>
                <a:effectLst/>
                <a:latin typeface="+mn-lt"/>
                <a:ea typeface="+mn-ea"/>
                <a:cs typeface="+mn-cs"/>
              </a:rPr>
              <a:t>d)</a:t>
            </a:r>
            <a:r>
              <a:rPr lang="cs-CZ" sz="1200" b="0" i="0" kern="1200" dirty="0">
                <a:solidFill>
                  <a:schemeClr val="tx1"/>
                </a:solidFill>
                <a:effectLst/>
                <a:latin typeface="+mn-lt"/>
                <a:ea typeface="+mn-ea"/>
                <a:cs typeface="+mn-cs"/>
              </a:rPr>
              <a:t> při splynutí nebo sloučení právnických osob vykonávajících činnost školy.</a:t>
            </a:r>
          </a:p>
          <a:p>
            <a:endParaRPr lang="cs-CZ" dirty="0"/>
          </a:p>
        </p:txBody>
      </p:sp>
      <p:sp>
        <p:nvSpPr>
          <p:cNvPr id="4" name="Zástupný symbol pro číslo snímku 3"/>
          <p:cNvSpPr>
            <a:spLocks noGrp="1"/>
          </p:cNvSpPr>
          <p:nvPr>
            <p:ph type="sldNum" sz="quarter" idx="5"/>
          </p:nvPr>
        </p:nvSpPr>
        <p:spPr/>
        <p:txBody>
          <a:bodyPr/>
          <a:lstStyle/>
          <a:p>
            <a:fld id="{B00A83E7-03C7-E941-A025-3BF86B114C3C}" type="slidenum">
              <a:rPr lang="en-US" smtClean="0"/>
              <a:t>48</a:t>
            </a:fld>
            <a:endParaRPr lang="en-US"/>
          </a:p>
        </p:txBody>
      </p:sp>
    </p:spTree>
    <p:extLst>
      <p:ext uri="{BB962C8B-B14F-4D97-AF65-F5344CB8AC3E}">
        <p14:creationId xmlns:p14="http://schemas.microsoft.com/office/powerpoint/2010/main" val="10024638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B00A83E7-03C7-E941-A025-3BF86B114C3C}" type="slidenum">
              <a:rPr lang="en-US" smtClean="0"/>
              <a:t>49</a:t>
            </a:fld>
            <a:endParaRPr lang="en-US"/>
          </a:p>
        </p:txBody>
      </p:sp>
    </p:spTree>
    <p:extLst>
      <p:ext uri="{BB962C8B-B14F-4D97-AF65-F5344CB8AC3E}">
        <p14:creationId xmlns:p14="http://schemas.microsoft.com/office/powerpoint/2010/main" val="13930821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Rozdíl mezi pozůstatky a ostatky:</a:t>
            </a:r>
          </a:p>
          <a:p>
            <a:pPr marL="628650" lvl="1" indent="-171450">
              <a:buFont typeface="Arial" panose="020B0604020202020204" pitchFamily="34" charset="0"/>
              <a:buChar char="•"/>
            </a:pPr>
            <a:r>
              <a:rPr lang="cs-CZ" dirty="0"/>
              <a:t>Pozůstatky: tělo zemřelého a jiné lidské pozůstatky (plod po potratu) – mrtvé lidské tělo do pohřbení</a:t>
            </a:r>
          </a:p>
          <a:p>
            <a:pPr marL="628650" lvl="1" indent="-171450">
              <a:buFont typeface="Arial" panose="020B0604020202020204" pitchFamily="34" charset="0"/>
              <a:buChar char="•"/>
            </a:pPr>
            <a:r>
              <a:rPr lang="cs-CZ" dirty="0"/>
              <a:t>Ostatky – pozůstatky po pohřbení</a:t>
            </a:r>
          </a:p>
        </p:txBody>
      </p:sp>
      <p:sp>
        <p:nvSpPr>
          <p:cNvPr id="4" name="Zástupný symbol pro číslo snímku 3"/>
          <p:cNvSpPr>
            <a:spLocks noGrp="1"/>
          </p:cNvSpPr>
          <p:nvPr>
            <p:ph type="sldNum" sz="quarter" idx="5"/>
          </p:nvPr>
        </p:nvSpPr>
        <p:spPr/>
        <p:txBody>
          <a:bodyPr/>
          <a:lstStyle/>
          <a:p>
            <a:fld id="{B00A83E7-03C7-E941-A025-3BF86B114C3C}" type="slidenum">
              <a:rPr lang="en-US" smtClean="0"/>
              <a:t>58</a:t>
            </a:fld>
            <a:endParaRPr lang="en-US"/>
          </a:p>
        </p:txBody>
      </p:sp>
    </p:spTree>
    <p:extLst>
      <p:ext uri="{BB962C8B-B14F-4D97-AF65-F5344CB8AC3E}">
        <p14:creationId xmlns:p14="http://schemas.microsoft.com/office/powerpoint/2010/main" val="21693431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Vzorový řád veřejného pohřebiště je k dispozici na: </a:t>
            </a:r>
          </a:p>
          <a:p>
            <a:r>
              <a:rPr lang="cs-CZ" dirty="0"/>
              <a:t>https://www.mmr.cz/getmedia/7b9ddccc-ecd7-40ac-bd30-49005a4aaa3b/Navrh-vzoroveho-radu-pohrebiste-v-souladu-s-novelou-zakona-o-pohrebnictvi.pdf?ext=.pdf</a:t>
            </a:r>
          </a:p>
        </p:txBody>
      </p:sp>
      <p:sp>
        <p:nvSpPr>
          <p:cNvPr id="4" name="Zástupný symbol pro číslo snímku 3"/>
          <p:cNvSpPr>
            <a:spLocks noGrp="1"/>
          </p:cNvSpPr>
          <p:nvPr>
            <p:ph type="sldNum" sz="quarter" idx="5"/>
          </p:nvPr>
        </p:nvSpPr>
        <p:spPr/>
        <p:txBody>
          <a:bodyPr/>
          <a:lstStyle/>
          <a:p>
            <a:fld id="{B00A83E7-03C7-E941-A025-3BF86B114C3C}" type="slidenum">
              <a:rPr lang="en-US" smtClean="0"/>
              <a:t>60</a:t>
            </a:fld>
            <a:endParaRPr lang="en-US"/>
          </a:p>
        </p:txBody>
      </p:sp>
    </p:spTree>
    <p:extLst>
      <p:ext uri="{BB962C8B-B14F-4D97-AF65-F5344CB8AC3E}">
        <p14:creationId xmlns:p14="http://schemas.microsoft.com/office/powerpoint/2010/main" val="37658926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Jiné lidské pozůstatky – plod po potratu, vždy plod po umělém přerušení těhotenství</a:t>
            </a:r>
          </a:p>
        </p:txBody>
      </p:sp>
      <p:sp>
        <p:nvSpPr>
          <p:cNvPr id="4" name="Zástupný symbol pro číslo snímku 3"/>
          <p:cNvSpPr>
            <a:spLocks noGrp="1"/>
          </p:cNvSpPr>
          <p:nvPr>
            <p:ph type="sldNum" sz="quarter" idx="5"/>
          </p:nvPr>
        </p:nvSpPr>
        <p:spPr/>
        <p:txBody>
          <a:bodyPr/>
          <a:lstStyle/>
          <a:p>
            <a:fld id="{B00A83E7-03C7-E941-A025-3BF86B114C3C}" type="slidenum">
              <a:rPr lang="en-US" smtClean="0"/>
              <a:t>62</a:t>
            </a:fld>
            <a:endParaRPr lang="en-US"/>
          </a:p>
        </p:txBody>
      </p:sp>
    </p:spTree>
    <p:extLst>
      <p:ext uri="{BB962C8B-B14F-4D97-AF65-F5344CB8AC3E}">
        <p14:creationId xmlns:p14="http://schemas.microsoft.com/office/powerpoint/2010/main" val="14335452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Podle názoru ministerstva pro místní rozvoj (https://www.mmr.cz/cs/</a:t>
            </a:r>
            <a:r>
              <a:rPr lang="cs-CZ" dirty="0" err="1"/>
              <a:t>Caste</a:t>
            </a:r>
            <a:r>
              <a:rPr lang="cs-CZ" dirty="0"/>
              <a:t>-dotazy/</a:t>
            </a:r>
            <a:r>
              <a:rPr lang="cs-CZ" dirty="0" err="1"/>
              <a:t>Pohrebnictvi</a:t>
            </a:r>
            <a:r>
              <a:rPr lang="cs-CZ" dirty="0"/>
              <a:t>/</a:t>
            </a:r>
            <a:r>
              <a:rPr lang="cs-CZ" dirty="0" err="1"/>
              <a:t>Provozovani-pohrebist</a:t>
            </a:r>
            <a:r>
              <a:rPr lang="cs-CZ" dirty="0"/>
              <a:t>), pokud je evidence vedena v elektronické formě tisknout vázanou knihu ve frekvenci jednou až dvakrát ročně (viz čl. 5 odst. 1 písm. c) vzorového řádu veřejného pohřebiště dostupného na https://www.mmr.cz/</a:t>
            </a:r>
            <a:r>
              <a:rPr lang="cs-CZ" dirty="0" err="1"/>
              <a:t>getmedia</a:t>
            </a:r>
            <a:r>
              <a:rPr lang="cs-CZ" dirty="0"/>
              <a:t>/7b9ddccc-ecd7-40ac-bd30-49005a4aaa3b/Navrh-vzoroveho-radu-pohrebiste-v-souladu-s-novelou-zakona-o-pohrebnictvi.pdf?ext=.</a:t>
            </a:r>
            <a:r>
              <a:rPr lang="cs-CZ" dirty="0" err="1"/>
              <a:t>pdf</a:t>
            </a:r>
            <a:r>
              <a:rPr lang="cs-CZ" dirty="0"/>
              <a:t>)</a:t>
            </a:r>
          </a:p>
        </p:txBody>
      </p:sp>
      <p:sp>
        <p:nvSpPr>
          <p:cNvPr id="4" name="Zástupný symbol pro číslo snímku 3"/>
          <p:cNvSpPr>
            <a:spLocks noGrp="1"/>
          </p:cNvSpPr>
          <p:nvPr>
            <p:ph type="sldNum" sz="quarter" idx="5"/>
          </p:nvPr>
        </p:nvSpPr>
        <p:spPr/>
        <p:txBody>
          <a:bodyPr/>
          <a:lstStyle/>
          <a:p>
            <a:fld id="{B00A83E7-03C7-E941-A025-3BF86B114C3C}" type="slidenum">
              <a:rPr lang="en-US" smtClean="0"/>
              <a:t>63</a:t>
            </a:fld>
            <a:endParaRPr lang="en-US"/>
          </a:p>
        </p:txBody>
      </p:sp>
    </p:spTree>
    <p:extLst>
      <p:ext uri="{BB962C8B-B14F-4D97-AF65-F5344CB8AC3E}">
        <p14:creationId xmlns:p14="http://schemas.microsoft.com/office/powerpoint/2010/main" val="42812760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B00A83E7-03C7-E941-A025-3BF86B114C3C}" type="slidenum">
              <a:rPr lang="en-US" smtClean="0"/>
              <a:t>64</a:t>
            </a:fld>
            <a:endParaRPr lang="en-US"/>
          </a:p>
        </p:txBody>
      </p:sp>
    </p:spTree>
    <p:extLst>
      <p:ext uri="{BB962C8B-B14F-4D97-AF65-F5344CB8AC3E}">
        <p14:creationId xmlns:p14="http://schemas.microsoft.com/office/powerpoint/2010/main" val="31208830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Dokumenty: úmrtní list, průvodní list k přepravě těla zemřelého (umrlčí pas), zprávou oprávněného orgánu cizího státu nebo listem o prohlídce zemřelého</a:t>
            </a:r>
          </a:p>
          <a:p>
            <a:endParaRPr lang="cs-CZ" dirty="0"/>
          </a:p>
          <a:p>
            <a:r>
              <a:rPr lang="cs-CZ" dirty="0"/>
              <a:t>Pokud podezření ze spáchání TČ v souvislosti s úmrtím je kromě toho nutný i písemný souhlas státního zástupce nebo jiného orgánu činného v trestním řízení</a:t>
            </a:r>
          </a:p>
        </p:txBody>
      </p:sp>
      <p:sp>
        <p:nvSpPr>
          <p:cNvPr id="4" name="Zástupný symbol pro číslo snímku 3"/>
          <p:cNvSpPr>
            <a:spLocks noGrp="1"/>
          </p:cNvSpPr>
          <p:nvPr>
            <p:ph type="sldNum" sz="quarter" idx="5"/>
          </p:nvPr>
        </p:nvSpPr>
        <p:spPr/>
        <p:txBody>
          <a:bodyPr/>
          <a:lstStyle/>
          <a:p>
            <a:fld id="{B00A83E7-03C7-E941-A025-3BF86B114C3C}" type="slidenum">
              <a:rPr lang="en-US" smtClean="0"/>
              <a:t>65</a:t>
            </a:fld>
            <a:endParaRPr lang="en-US"/>
          </a:p>
        </p:txBody>
      </p:sp>
    </p:spTree>
    <p:extLst>
      <p:ext uri="{BB962C8B-B14F-4D97-AF65-F5344CB8AC3E}">
        <p14:creationId xmlns:p14="http://schemas.microsoft.com/office/powerpoint/2010/main" val="15307116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Dokumenty: úmrtní list, průvodní list k přepravě těla zemřelého (umrlčí pas), zprávou oprávněného orgánu cizího státu nebo listem o prohlídce zemřelého</a:t>
            </a:r>
          </a:p>
          <a:p>
            <a:endParaRPr lang="cs-CZ" dirty="0"/>
          </a:p>
          <a:p>
            <a:r>
              <a:rPr lang="cs-CZ" dirty="0"/>
              <a:t>Pokud podezření ze spáchání TČ v souvislosti s úmrtím je kromě toho nutný i písemný souhlas státního zástupce nebo jiného orgánu činného v trestním řízení</a:t>
            </a:r>
          </a:p>
        </p:txBody>
      </p:sp>
      <p:sp>
        <p:nvSpPr>
          <p:cNvPr id="4" name="Zástupný symbol pro číslo snímku 3"/>
          <p:cNvSpPr>
            <a:spLocks noGrp="1"/>
          </p:cNvSpPr>
          <p:nvPr>
            <p:ph type="sldNum" sz="quarter" idx="5"/>
          </p:nvPr>
        </p:nvSpPr>
        <p:spPr/>
        <p:txBody>
          <a:bodyPr/>
          <a:lstStyle/>
          <a:p>
            <a:fld id="{B00A83E7-03C7-E941-A025-3BF86B114C3C}" type="slidenum">
              <a:rPr lang="en-US" smtClean="0"/>
              <a:t>66</a:t>
            </a:fld>
            <a:endParaRPr lang="en-US"/>
          </a:p>
        </p:txBody>
      </p:sp>
    </p:spTree>
    <p:extLst>
      <p:ext uri="{BB962C8B-B14F-4D97-AF65-F5344CB8AC3E}">
        <p14:creationId xmlns:p14="http://schemas.microsoft.com/office/powerpoint/2010/main" val="6962654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B00A83E7-03C7-E941-A025-3BF86B114C3C}" type="slidenum">
              <a:rPr lang="en-US" smtClean="0"/>
              <a:t>67</a:t>
            </a:fld>
            <a:endParaRPr lang="en-US"/>
          </a:p>
        </p:txBody>
      </p:sp>
    </p:spTree>
    <p:extLst>
      <p:ext uri="{BB962C8B-B14F-4D97-AF65-F5344CB8AC3E}">
        <p14:creationId xmlns:p14="http://schemas.microsoft.com/office/powerpoint/2010/main" val="3732028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B00A83E7-03C7-E941-A025-3BF86B114C3C}" type="slidenum">
              <a:rPr lang="en-US" smtClean="0"/>
              <a:t>68</a:t>
            </a:fld>
            <a:endParaRPr lang="en-US"/>
          </a:p>
        </p:txBody>
      </p:sp>
    </p:spTree>
    <p:extLst>
      <p:ext uri="{BB962C8B-B14F-4D97-AF65-F5344CB8AC3E}">
        <p14:creationId xmlns:p14="http://schemas.microsoft.com/office/powerpoint/2010/main" val="31039043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B00A83E7-03C7-E941-A025-3BF86B114C3C}" type="slidenum">
              <a:rPr lang="en-US" smtClean="0"/>
              <a:t>69</a:t>
            </a:fld>
            <a:endParaRPr lang="en-US"/>
          </a:p>
        </p:txBody>
      </p:sp>
    </p:spTree>
    <p:extLst>
      <p:ext uri="{BB962C8B-B14F-4D97-AF65-F5344CB8AC3E}">
        <p14:creationId xmlns:p14="http://schemas.microsoft.com/office/powerpoint/2010/main" val="14816878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Válečný hrob - </a:t>
            </a:r>
            <a:r>
              <a:rPr lang="cs-CZ" sz="1200" b="0" i="0" kern="1200" dirty="0">
                <a:solidFill>
                  <a:schemeClr val="tx1"/>
                </a:solidFill>
                <a:effectLst/>
                <a:latin typeface="+mn-lt"/>
                <a:ea typeface="+mn-ea"/>
                <a:cs typeface="+mn-cs"/>
              </a:rPr>
              <a:t>Válečným hrobem je pro účely tohoto zákona místo, kde jsou pohřbeny ostatky osob, které zahynuly v důsledku aktivní účasti ve vojenské operaci nebo v důsledku válečného zajetí, anebo ostatky osob, které zahynuly v důsledku účasti v odboji nebo vojenské operaci v době války. </a:t>
            </a:r>
            <a:endParaRPr lang="cs-CZ" dirty="0"/>
          </a:p>
        </p:txBody>
      </p:sp>
      <p:sp>
        <p:nvSpPr>
          <p:cNvPr id="4" name="Zástupný symbol pro číslo snímku 3"/>
          <p:cNvSpPr>
            <a:spLocks noGrp="1"/>
          </p:cNvSpPr>
          <p:nvPr>
            <p:ph type="sldNum" sz="quarter" idx="5"/>
          </p:nvPr>
        </p:nvSpPr>
        <p:spPr/>
        <p:txBody>
          <a:bodyPr/>
          <a:lstStyle/>
          <a:p>
            <a:fld id="{B00A83E7-03C7-E941-A025-3BF86B114C3C}" type="slidenum">
              <a:rPr lang="en-US" smtClean="0"/>
              <a:t>70</a:t>
            </a:fld>
            <a:endParaRPr lang="en-US"/>
          </a:p>
        </p:txBody>
      </p:sp>
    </p:spTree>
    <p:extLst>
      <p:ext uri="{BB962C8B-B14F-4D97-AF65-F5344CB8AC3E}">
        <p14:creationId xmlns:p14="http://schemas.microsoft.com/office/powerpoint/2010/main" val="5212371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B00A83E7-03C7-E941-A025-3BF86B114C3C}" type="slidenum">
              <a:rPr lang="en-US" smtClean="0"/>
              <a:t>71</a:t>
            </a:fld>
            <a:endParaRPr lang="en-US"/>
          </a:p>
        </p:txBody>
      </p:sp>
    </p:spTree>
    <p:extLst>
      <p:ext uri="{BB962C8B-B14F-4D97-AF65-F5344CB8AC3E}">
        <p14:creationId xmlns:p14="http://schemas.microsoft.com/office/powerpoint/2010/main" val="19996851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B00A83E7-03C7-E941-A025-3BF86B114C3C}" type="slidenum">
              <a:rPr lang="en-US" smtClean="0"/>
              <a:t>72</a:t>
            </a:fld>
            <a:endParaRPr lang="en-US"/>
          </a:p>
        </p:txBody>
      </p:sp>
    </p:spTree>
    <p:extLst>
      <p:ext uri="{BB962C8B-B14F-4D97-AF65-F5344CB8AC3E}">
        <p14:creationId xmlns:p14="http://schemas.microsoft.com/office/powerpoint/2010/main" val="22520661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U veřejnoprávní smlouvy se nemusí jednat o obec ve stejném správním obvodu obce s rozšířenou působností</a:t>
            </a:r>
          </a:p>
        </p:txBody>
      </p:sp>
      <p:sp>
        <p:nvSpPr>
          <p:cNvPr id="4" name="Zástupný symbol pro číslo snímku 3"/>
          <p:cNvSpPr>
            <a:spLocks noGrp="1"/>
          </p:cNvSpPr>
          <p:nvPr>
            <p:ph type="sldNum" sz="quarter" idx="5"/>
          </p:nvPr>
        </p:nvSpPr>
        <p:spPr/>
        <p:txBody>
          <a:bodyPr/>
          <a:lstStyle/>
          <a:p>
            <a:fld id="{B00A83E7-03C7-E941-A025-3BF86B114C3C}" type="slidenum">
              <a:rPr lang="en-US" smtClean="0"/>
              <a:t>77</a:t>
            </a:fld>
            <a:endParaRPr lang="en-US"/>
          </a:p>
        </p:txBody>
      </p:sp>
    </p:spTree>
    <p:extLst>
      <p:ext uri="{BB962C8B-B14F-4D97-AF65-F5344CB8AC3E}">
        <p14:creationId xmlns:p14="http://schemas.microsoft.com/office/powerpoint/2010/main" val="12802354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B00A83E7-03C7-E941-A025-3BF86B114C3C}" type="slidenum">
              <a:rPr lang="en-US" smtClean="0"/>
              <a:t>79</a:t>
            </a:fld>
            <a:endParaRPr lang="en-US"/>
          </a:p>
        </p:txBody>
      </p:sp>
    </p:spTree>
    <p:extLst>
      <p:ext uri="{BB962C8B-B14F-4D97-AF65-F5344CB8AC3E}">
        <p14:creationId xmlns:p14="http://schemas.microsoft.com/office/powerpoint/2010/main" val="13641515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Problém s rozporem mezi vyhláškou (viz další snímek) a zákonem – zejména hloubka výkopu (zákon 80 cm, vyhláška 50 cm)</a:t>
            </a:r>
          </a:p>
        </p:txBody>
      </p:sp>
      <p:sp>
        <p:nvSpPr>
          <p:cNvPr id="4" name="Zástupný symbol pro číslo snímku 3"/>
          <p:cNvSpPr>
            <a:spLocks noGrp="1"/>
          </p:cNvSpPr>
          <p:nvPr>
            <p:ph type="sldNum" sz="quarter" idx="5"/>
          </p:nvPr>
        </p:nvSpPr>
        <p:spPr/>
        <p:txBody>
          <a:bodyPr/>
          <a:lstStyle/>
          <a:p>
            <a:fld id="{B00A83E7-03C7-E941-A025-3BF86B114C3C}" type="slidenum">
              <a:rPr lang="en-US" smtClean="0"/>
              <a:t>88</a:t>
            </a:fld>
            <a:endParaRPr lang="en-US"/>
          </a:p>
        </p:txBody>
      </p:sp>
    </p:spTree>
    <p:extLst>
      <p:ext uri="{BB962C8B-B14F-4D97-AF65-F5344CB8AC3E}">
        <p14:creationId xmlns:p14="http://schemas.microsoft.com/office/powerpoint/2010/main" val="208186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91</a:t>
            </a:fld>
            <a:endParaRPr lang="en-US"/>
          </a:p>
        </p:txBody>
      </p:sp>
    </p:spTree>
    <p:extLst>
      <p:ext uri="{BB962C8B-B14F-4D97-AF65-F5344CB8AC3E}">
        <p14:creationId xmlns:p14="http://schemas.microsoft.com/office/powerpoint/2010/main" val="29865732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B881D4B-2503-412C-AA3C-A3A4C7A10690}"/>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4D42DC08-D45B-4EB1-887B-0FFC19AFF9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7E5956E4-D99B-4B3B-8F37-B1CF8F9D4AF4}"/>
              </a:ext>
            </a:extLst>
          </p:cNvPr>
          <p:cNvSpPr>
            <a:spLocks noGrp="1"/>
          </p:cNvSpPr>
          <p:nvPr>
            <p:ph type="dt" sz="half" idx="10"/>
          </p:nvPr>
        </p:nvSpPr>
        <p:spPr/>
        <p:txBody>
          <a:bodyPr/>
          <a:lstStyle/>
          <a:p>
            <a:fld id="{C1705285-4628-B245-A0E3-EB92B30B647C}" type="datetimeFigureOut">
              <a:rPr lang="en-US" smtClean="0"/>
              <a:t>12/6/2018</a:t>
            </a:fld>
            <a:endParaRPr lang="en-US"/>
          </a:p>
        </p:txBody>
      </p:sp>
      <p:sp>
        <p:nvSpPr>
          <p:cNvPr id="5" name="Zástupný symbol pro zápatí 4">
            <a:extLst>
              <a:ext uri="{FF2B5EF4-FFF2-40B4-BE49-F238E27FC236}">
                <a16:creationId xmlns:a16="http://schemas.microsoft.com/office/drawing/2014/main" id="{72BB2D86-D331-460F-A18D-1FA8904C2062}"/>
              </a:ext>
            </a:extLst>
          </p:cNvPr>
          <p:cNvSpPr>
            <a:spLocks noGrp="1"/>
          </p:cNvSpPr>
          <p:nvPr>
            <p:ph type="ftr" sz="quarter" idx="11"/>
          </p:nvPr>
        </p:nvSpPr>
        <p:spPr/>
        <p:txBody>
          <a:bodyPr/>
          <a:lstStyle/>
          <a:p>
            <a:endParaRPr lang="en-US"/>
          </a:p>
        </p:txBody>
      </p:sp>
      <p:sp>
        <p:nvSpPr>
          <p:cNvPr id="6" name="Zástupný symbol pro číslo snímku 5">
            <a:extLst>
              <a:ext uri="{FF2B5EF4-FFF2-40B4-BE49-F238E27FC236}">
                <a16:creationId xmlns:a16="http://schemas.microsoft.com/office/drawing/2014/main" id="{85B28AE7-9830-459C-AE12-7B1D2331C607}"/>
              </a:ext>
            </a:extLst>
          </p:cNvPr>
          <p:cNvSpPr>
            <a:spLocks noGrp="1"/>
          </p:cNvSpPr>
          <p:nvPr>
            <p:ph type="sldNum" sz="quarter" idx="12"/>
          </p:nvPr>
        </p:nvSpPr>
        <p:spPr/>
        <p:txBody>
          <a:bodyPr/>
          <a:lstStyle/>
          <a:p>
            <a:fld id="{3D5AAA63-47E4-4346-80B3-1F12F38C2951}" type="slidenum">
              <a:rPr lang="en-US" smtClean="0"/>
              <a:t>‹#›</a:t>
            </a:fld>
            <a:endParaRPr lang="en-US"/>
          </a:p>
        </p:txBody>
      </p:sp>
    </p:spTree>
    <p:extLst>
      <p:ext uri="{BB962C8B-B14F-4D97-AF65-F5344CB8AC3E}">
        <p14:creationId xmlns:p14="http://schemas.microsoft.com/office/powerpoint/2010/main" val="18064621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4CFB4A7-0027-47E1-AB62-0B7DF1B2076E}"/>
              </a:ext>
            </a:extLst>
          </p:cNvPr>
          <p:cNvSpPr>
            <a:spLocks noGrp="1"/>
          </p:cNvSpPr>
          <p:nvPr>
            <p:ph type="title"/>
          </p:nvPr>
        </p:nvSpPr>
        <p:spPr/>
        <p:txBody>
          <a:bodyPr/>
          <a:lstStyle/>
          <a:p>
            <a:r>
              <a:rPr lang="cs-CZ"/>
              <a:t>Kliknutím lze upravit styl.</a:t>
            </a:r>
          </a:p>
        </p:txBody>
      </p:sp>
      <p:sp>
        <p:nvSpPr>
          <p:cNvPr id="3" name="Zástupný symbol pro obsah 2">
            <a:extLst>
              <a:ext uri="{FF2B5EF4-FFF2-40B4-BE49-F238E27FC236}">
                <a16:creationId xmlns:a16="http://schemas.microsoft.com/office/drawing/2014/main" id="{F2ED08D8-F777-4826-A0DB-480B5BD78D95}"/>
              </a:ext>
            </a:extLst>
          </p:cNvPr>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02574A6C-5CC2-4E8D-8EE8-7E3CB634038F}"/>
              </a:ext>
            </a:extLst>
          </p:cNvPr>
          <p:cNvSpPr>
            <a:spLocks noGrp="1"/>
          </p:cNvSpPr>
          <p:nvPr>
            <p:ph type="dt" sz="half" idx="10"/>
          </p:nvPr>
        </p:nvSpPr>
        <p:spPr/>
        <p:txBody>
          <a:bodyPr/>
          <a:lstStyle/>
          <a:p>
            <a:fld id="{C1705285-4628-B245-A0E3-EB92B30B647C}" type="datetimeFigureOut">
              <a:rPr lang="en-US" smtClean="0"/>
              <a:t>12/6/2018</a:t>
            </a:fld>
            <a:endParaRPr lang="en-US"/>
          </a:p>
        </p:txBody>
      </p:sp>
      <p:sp>
        <p:nvSpPr>
          <p:cNvPr id="5" name="Zástupný symbol pro zápatí 4">
            <a:extLst>
              <a:ext uri="{FF2B5EF4-FFF2-40B4-BE49-F238E27FC236}">
                <a16:creationId xmlns:a16="http://schemas.microsoft.com/office/drawing/2014/main" id="{EC823DEE-38AB-482F-8296-E15F1DEC3EF4}"/>
              </a:ext>
            </a:extLst>
          </p:cNvPr>
          <p:cNvSpPr>
            <a:spLocks noGrp="1"/>
          </p:cNvSpPr>
          <p:nvPr>
            <p:ph type="ftr" sz="quarter" idx="11"/>
          </p:nvPr>
        </p:nvSpPr>
        <p:spPr/>
        <p:txBody>
          <a:bodyPr/>
          <a:lstStyle/>
          <a:p>
            <a:endParaRPr lang="en-US"/>
          </a:p>
        </p:txBody>
      </p:sp>
      <p:sp>
        <p:nvSpPr>
          <p:cNvPr id="6" name="Zástupný symbol pro číslo snímku 5">
            <a:extLst>
              <a:ext uri="{FF2B5EF4-FFF2-40B4-BE49-F238E27FC236}">
                <a16:creationId xmlns:a16="http://schemas.microsoft.com/office/drawing/2014/main" id="{59394EFF-7F56-4D2A-9B1C-311F83088AFD}"/>
              </a:ext>
            </a:extLst>
          </p:cNvPr>
          <p:cNvSpPr>
            <a:spLocks noGrp="1"/>
          </p:cNvSpPr>
          <p:nvPr>
            <p:ph type="sldNum" sz="quarter" idx="12"/>
          </p:nvPr>
        </p:nvSpPr>
        <p:spPr/>
        <p:txBody>
          <a:bodyPr/>
          <a:lstStyle/>
          <a:p>
            <a:fld id="{3D5AAA63-47E4-4346-80B3-1F12F38C2951}" type="slidenum">
              <a:rPr lang="en-US" smtClean="0"/>
              <a:t>‹#›</a:t>
            </a:fld>
            <a:endParaRPr lang="en-US"/>
          </a:p>
        </p:txBody>
      </p:sp>
    </p:spTree>
    <p:extLst>
      <p:ext uri="{BB962C8B-B14F-4D97-AF65-F5344CB8AC3E}">
        <p14:creationId xmlns:p14="http://schemas.microsoft.com/office/powerpoint/2010/main" val="2405513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288F0E-1A9E-4BCA-9831-A00DC161CEA6}"/>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a:extLst>
              <a:ext uri="{FF2B5EF4-FFF2-40B4-BE49-F238E27FC236}">
                <a16:creationId xmlns:a16="http://schemas.microsoft.com/office/drawing/2014/main" id="{9F94AA94-70F4-4C5D-AE87-6C7D008BF43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Upravte styly předlohy textu.</a:t>
            </a:r>
          </a:p>
        </p:txBody>
      </p:sp>
      <p:sp>
        <p:nvSpPr>
          <p:cNvPr id="4" name="Zástupný symbol pro datum 3">
            <a:extLst>
              <a:ext uri="{FF2B5EF4-FFF2-40B4-BE49-F238E27FC236}">
                <a16:creationId xmlns:a16="http://schemas.microsoft.com/office/drawing/2014/main" id="{09C4FF71-34DC-45A0-B99D-B94D3678D0C9}"/>
              </a:ext>
            </a:extLst>
          </p:cNvPr>
          <p:cNvSpPr>
            <a:spLocks noGrp="1"/>
          </p:cNvSpPr>
          <p:nvPr>
            <p:ph type="dt" sz="half" idx="10"/>
          </p:nvPr>
        </p:nvSpPr>
        <p:spPr/>
        <p:txBody>
          <a:bodyPr/>
          <a:lstStyle/>
          <a:p>
            <a:fld id="{C1705285-4628-B245-A0E3-EB92B30B647C}" type="datetimeFigureOut">
              <a:rPr lang="en-US" smtClean="0"/>
              <a:t>12/6/2018</a:t>
            </a:fld>
            <a:endParaRPr lang="en-US"/>
          </a:p>
        </p:txBody>
      </p:sp>
      <p:sp>
        <p:nvSpPr>
          <p:cNvPr id="5" name="Zástupný symbol pro zápatí 4">
            <a:extLst>
              <a:ext uri="{FF2B5EF4-FFF2-40B4-BE49-F238E27FC236}">
                <a16:creationId xmlns:a16="http://schemas.microsoft.com/office/drawing/2014/main" id="{5FE8CCA3-2E06-41B9-AA1E-55C664DEC63D}"/>
              </a:ext>
            </a:extLst>
          </p:cNvPr>
          <p:cNvSpPr>
            <a:spLocks noGrp="1"/>
          </p:cNvSpPr>
          <p:nvPr>
            <p:ph type="ftr" sz="quarter" idx="11"/>
          </p:nvPr>
        </p:nvSpPr>
        <p:spPr/>
        <p:txBody>
          <a:bodyPr/>
          <a:lstStyle/>
          <a:p>
            <a:endParaRPr lang="en-US"/>
          </a:p>
        </p:txBody>
      </p:sp>
      <p:sp>
        <p:nvSpPr>
          <p:cNvPr id="6" name="Zástupný symbol pro číslo snímku 5">
            <a:extLst>
              <a:ext uri="{FF2B5EF4-FFF2-40B4-BE49-F238E27FC236}">
                <a16:creationId xmlns:a16="http://schemas.microsoft.com/office/drawing/2014/main" id="{87A27699-A836-47B4-B73E-DBEB58772C48}"/>
              </a:ext>
            </a:extLst>
          </p:cNvPr>
          <p:cNvSpPr>
            <a:spLocks noGrp="1"/>
          </p:cNvSpPr>
          <p:nvPr>
            <p:ph type="sldNum" sz="quarter" idx="12"/>
          </p:nvPr>
        </p:nvSpPr>
        <p:spPr/>
        <p:txBody>
          <a:bodyPr/>
          <a:lstStyle/>
          <a:p>
            <a:fld id="{3D5AAA63-47E4-4346-80B3-1F12F38C2951}" type="slidenum">
              <a:rPr lang="en-US" smtClean="0"/>
              <a:t>‹#›</a:t>
            </a:fld>
            <a:endParaRPr lang="en-US"/>
          </a:p>
        </p:txBody>
      </p:sp>
    </p:spTree>
    <p:extLst>
      <p:ext uri="{BB962C8B-B14F-4D97-AF65-F5344CB8AC3E}">
        <p14:creationId xmlns:p14="http://schemas.microsoft.com/office/powerpoint/2010/main" val="1142061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EBC69E9-A699-4726-A704-C811A2413A19}"/>
              </a:ext>
            </a:extLst>
          </p:cNvPr>
          <p:cNvSpPr>
            <a:spLocks noGrp="1"/>
          </p:cNvSpPr>
          <p:nvPr>
            <p:ph type="title"/>
          </p:nvPr>
        </p:nvSpPr>
        <p:spPr/>
        <p:txBody>
          <a:bodyPr/>
          <a:lstStyle/>
          <a:p>
            <a:r>
              <a:rPr lang="cs-CZ"/>
              <a:t>Kliknutím lze upravit styl.</a:t>
            </a:r>
          </a:p>
        </p:txBody>
      </p:sp>
      <p:sp>
        <p:nvSpPr>
          <p:cNvPr id="3" name="Zástupný symbol pro obsah 2">
            <a:extLst>
              <a:ext uri="{FF2B5EF4-FFF2-40B4-BE49-F238E27FC236}">
                <a16:creationId xmlns:a16="http://schemas.microsoft.com/office/drawing/2014/main" id="{0377EF60-BD97-4261-B23C-AD010E5FBBD4}"/>
              </a:ext>
            </a:extLst>
          </p:cNvPr>
          <p:cNvSpPr>
            <a:spLocks noGrp="1"/>
          </p:cNvSpPr>
          <p:nvPr>
            <p:ph sz="half" idx="1"/>
          </p:nvPr>
        </p:nvSpPr>
        <p:spPr>
          <a:xfrm>
            <a:off x="838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a:extLst>
              <a:ext uri="{FF2B5EF4-FFF2-40B4-BE49-F238E27FC236}">
                <a16:creationId xmlns:a16="http://schemas.microsoft.com/office/drawing/2014/main" id="{FD51C19D-B3E7-45F0-BCF6-8CBCD56CFBED}"/>
              </a:ext>
            </a:extLst>
          </p:cNvPr>
          <p:cNvSpPr>
            <a:spLocks noGrp="1"/>
          </p:cNvSpPr>
          <p:nvPr>
            <p:ph sz="half" idx="2"/>
          </p:nvPr>
        </p:nvSpPr>
        <p:spPr>
          <a:xfrm>
            <a:off x="6172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C279229B-5E82-4B7C-82ED-3327480BF95E}"/>
              </a:ext>
            </a:extLst>
          </p:cNvPr>
          <p:cNvSpPr>
            <a:spLocks noGrp="1"/>
          </p:cNvSpPr>
          <p:nvPr>
            <p:ph type="dt" sz="half" idx="10"/>
          </p:nvPr>
        </p:nvSpPr>
        <p:spPr/>
        <p:txBody>
          <a:bodyPr/>
          <a:lstStyle/>
          <a:p>
            <a:fld id="{C1705285-4628-B245-A0E3-EB92B30B647C}" type="datetimeFigureOut">
              <a:rPr lang="en-US" smtClean="0"/>
              <a:t>12/6/2018</a:t>
            </a:fld>
            <a:endParaRPr lang="en-US"/>
          </a:p>
        </p:txBody>
      </p:sp>
      <p:sp>
        <p:nvSpPr>
          <p:cNvPr id="6" name="Zástupný symbol pro zápatí 5">
            <a:extLst>
              <a:ext uri="{FF2B5EF4-FFF2-40B4-BE49-F238E27FC236}">
                <a16:creationId xmlns:a16="http://schemas.microsoft.com/office/drawing/2014/main" id="{F8609B3C-FB53-48EB-9600-6FF6CAACFACF}"/>
              </a:ext>
            </a:extLst>
          </p:cNvPr>
          <p:cNvSpPr>
            <a:spLocks noGrp="1"/>
          </p:cNvSpPr>
          <p:nvPr>
            <p:ph type="ftr" sz="quarter" idx="11"/>
          </p:nvPr>
        </p:nvSpPr>
        <p:spPr/>
        <p:txBody>
          <a:bodyPr/>
          <a:lstStyle/>
          <a:p>
            <a:endParaRPr lang="en-US"/>
          </a:p>
        </p:txBody>
      </p:sp>
      <p:sp>
        <p:nvSpPr>
          <p:cNvPr id="7" name="Zástupný symbol pro číslo snímku 6">
            <a:extLst>
              <a:ext uri="{FF2B5EF4-FFF2-40B4-BE49-F238E27FC236}">
                <a16:creationId xmlns:a16="http://schemas.microsoft.com/office/drawing/2014/main" id="{8372857F-3B9E-47D3-B999-314B52064EEA}"/>
              </a:ext>
            </a:extLst>
          </p:cNvPr>
          <p:cNvSpPr>
            <a:spLocks noGrp="1"/>
          </p:cNvSpPr>
          <p:nvPr>
            <p:ph type="sldNum" sz="quarter" idx="12"/>
          </p:nvPr>
        </p:nvSpPr>
        <p:spPr/>
        <p:txBody>
          <a:bodyPr/>
          <a:lstStyle/>
          <a:p>
            <a:fld id="{3D5AAA63-47E4-4346-80B3-1F12F38C2951}" type="slidenum">
              <a:rPr lang="en-US" smtClean="0"/>
              <a:t>‹#›</a:t>
            </a:fld>
            <a:endParaRPr lang="en-US"/>
          </a:p>
        </p:txBody>
      </p:sp>
    </p:spTree>
    <p:extLst>
      <p:ext uri="{BB962C8B-B14F-4D97-AF65-F5344CB8AC3E}">
        <p14:creationId xmlns:p14="http://schemas.microsoft.com/office/powerpoint/2010/main" val="2762468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19BB1EB-4005-4164-8AAE-2690AF292C6A}"/>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a:extLst>
              <a:ext uri="{FF2B5EF4-FFF2-40B4-BE49-F238E27FC236}">
                <a16:creationId xmlns:a16="http://schemas.microsoft.com/office/drawing/2014/main" id="{03B51405-27F9-4EF5-A09C-0FC35BEC4B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4" name="Zástupný symbol pro obsah 3">
            <a:extLst>
              <a:ext uri="{FF2B5EF4-FFF2-40B4-BE49-F238E27FC236}">
                <a16:creationId xmlns:a16="http://schemas.microsoft.com/office/drawing/2014/main" id="{39DF318B-E358-4FD9-9AA0-5AAD30A55297}"/>
              </a:ext>
            </a:extLst>
          </p:cNvPr>
          <p:cNvSpPr>
            <a:spLocks noGrp="1"/>
          </p:cNvSpPr>
          <p:nvPr>
            <p:ph sz="half" idx="2"/>
          </p:nvPr>
        </p:nvSpPr>
        <p:spPr>
          <a:xfrm>
            <a:off x="839788" y="2505075"/>
            <a:ext cx="5157787"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a:extLst>
              <a:ext uri="{FF2B5EF4-FFF2-40B4-BE49-F238E27FC236}">
                <a16:creationId xmlns:a16="http://schemas.microsoft.com/office/drawing/2014/main" id="{8FF66A62-7638-4CFB-A553-39173472C8E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6" name="Zástupný symbol pro obsah 5">
            <a:extLst>
              <a:ext uri="{FF2B5EF4-FFF2-40B4-BE49-F238E27FC236}">
                <a16:creationId xmlns:a16="http://schemas.microsoft.com/office/drawing/2014/main" id="{B4A44903-D842-4ED1-93B4-9F253D283C09}"/>
              </a:ext>
            </a:extLst>
          </p:cNvPr>
          <p:cNvSpPr>
            <a:spLocks noGrp="1"/>
          </p:cNvSpPr>
          <p:nvPr>
            <p:ph sz="quarter" idx="4"/>
          </p:nvPr>
        </p:nvSpPr>
        <p:spPr>
          <a:xfrm>
            <a:off x="6172200" y="2505075"/>
            <a:ext cx="5183188"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E3E1F72D-725A-4747-B1FA-96E5242D12F4}"/>
              </a:ext>
            </a:extLst>
          </p:cNvPr>
          <p:cNvSpPr>
            <a:spLocks noGrp="1"/>
          </p:cNvSpPr>
          <p:nvPr>
            <p:ph type="dt" sz="half" idx="10"/>
          </p:nvPr>
        </p:nvSpPr>
        <p:spPr/>
        <p:txBody>
          <a:bodyPr/>
          <a:lstStyle/>
          <a:p>
            <a:fld id="{C1705285-4628-B245-A0E3-EB92B30B647C}" type="datetimeFigureOut">
              <a:rPr lang="en-US" smtClean="0"/>
              <a:t>12/6/2018</a:t>
            </a:fld>
            <a:endParaRPr lang="en-US"/>
          </a:p>
        </p:txBody>
      </p:sp>
      <p:sp>
        <p:nvSpPr>
          <p:cNvPr id="8" name="Zástupný symbol pro zápatí 7">
            <a:extLst>
              <a:ext uri="{FF2B5EF4-FFF2-40B4-BE49-F238E27FC236}">
                <a16:creationId xmlns:a16="http://schemas.microsoft.com/office/drawing/2014/main" id="{BB7F1105-7EDD-4B1F-9825-CA068C71BCA4}"/>
              </a:ext>
            </a:extLst>
          </p:cNvPr>
          <p:cNvSpPr>
            <a:spLocks noGrp="1"/>
          </p:cNvSpPr>
          <p:nvPr>
            <p:ph type="ftr" sz="quarter" idx="11"/>
          </p:nvPr>
        </p:nvSpPr>
        <p:spPr/>
        <p:txBody>
          <a:bodyPr/>
          <a:lstStyle/>
          <a:p>
            <a:endParaRPr lang="en-US"/>
          </a:p>
        </p:txBody>
      </p:sp>
      <p:sp>
        <p:nvSpPr>
          <p:cNvPr id="9" name="Zástupný symbol pro číslo snímku 8">
            <a:extLst>
              <a:ext uri="{FF2B5EF4-FFF2-40B4-BE49-F238E27FC236}">
                <a16:creationId xmlns:a16="http://schemas.microsoft.com/office/drawing/2014/main" id="{FADFD607-E65B-41FE-9E3F-493BBD7AE2C4}"/>
              </a:ext>
            </a:extLst>
          </p:cNvPr>
          <p:cNvSpPr>
            <a:spLocks noGrp="1"/>
          </p:cNvSpPr>
          <p:nvPr>
            <p:ph type="sldNum" sz="quarter" idx="12"/>
          </p:nvPr>
        </p:nvSpPr>
        <p:spPr/>
        <p:txBody>
          <a:bodyPr/>
          <a:lstStyle/>
          <a:p>
            <a:fld id="{3D5AAA63-47E4-4346-80B3-1F12F38C2951}" type="slidenum">
              <a:rPr lang="en-US" smtClean="0"/>
              <a:t>‹#›</a:t>
            </a:fld>
            <a:endParaRPr lang="en-US"/>
          </a:p>
        </p:txBody>
      </p:sp>
    </p:spTree>
    <p:extLst>
      <p:ext uri="{BB962C8B-B14F-4D97-AF65-F5344CB8AC3E}">
        <p14:creationId xmlns:p14="http://schemas.microsoft.com/office/powerpoint/2010/main" val="31099580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06B3A85-6F7F-448A-8E0E-48C8AF8691F3}"/>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B63CA099-A986-4461-88FC-EE88E738DB8A}"/>
              </a:ext>
            </a:extLst>
          </p:cNvPr>
          <p:cNvSpPr>
            <a:spLocks noGrp="1"/>
          </p:cNvSpPr>
          <p:nvPr>
            <p:ph type="dt" sz="half" idx="10"/>
          </p:nvPr>
        </p:nvSpPr>
        <p:spPr/>
        <p:txBody>
          <a:bodyPr/>
          <a:lstStyle/>
          <a:p>
            <a:fld id="{C1705285-4628-B245-A0E3-EB92B30B647C}" type="datetimeFigureOut">
              <a:rPr lang="en-US" smtClean="0"/>
              <a:t>12/6/2018</a:t>
            </a:fld>
            <a:endParaRPr lang="en-US"/>
          </a:p>
        </p:txBody>
      </p:sp>
      <p:sp>
        <p:nvSpPr>
          <p:cNvPr id="4" name="Zástupný symbol pro zápatí 3">
            <a:extLst>
              <a:ext uri="{FF2B5EF4-FFF2-40B4-BE49-F238E27FC236}">
                <a16:creationId xmlns:a16="http://schemas.microsoft.com/office/drawing/2014/main" id="{B5B1D794-E2FC-4095-A160-E0D1A0301278}"/>
              </a:ext>
            </a:extLst>
          </p:cNvPr>
          <p:cNvSpPr>
            <a:spLocks noGrp="1"/>
          </p:cNvSpPr>
          <p:nvPr>
            <p:ph type="ftr" sz="quarter" idx="11"/>
          </p:nvPr>
        </p:nvSpPr>
        <p:spPr/>
        <p:txBody>
          <a:bodyPr/>
          <a:lstStyle/>
          <a:p>
            <a:endParaRPr lang="en-US"/>
          </a:p>
        </p:txBody>
      </p:sp>
      <p:sp>
        <p:nvSpPr>
          <p:cNvPr id="5" name="Zástupný symbol pro číslo snímku 4">
            <a:extLst>
              <a:ext uri="{FF2B5EF4-FFF2-40B4-BE49-F238E27FC236}">
                <a16:creationId xmlns:a16="http://schemas.microsoft.com/office/drawing/2014/main" id="{1C0A2486-B983-45CD-8FD8-A251658115C2}"/>
              </a:ext>
            </a:extLst>
          </p:cNvPr>
          <p:cNvSpPr>
            <a:spLocks noGrp="1"/>
          </p:cNvSpPr>
          <p:nvPr>
            <p:ph type="sldNum" sz="quarter" idx="12"/>
          </p:nvPr>
        </p:nvSpPr>
        <p:spPr/>
        <p:txBody>
          <a:bodyPr/>
          <a:lstStyle/>
          <a:p>
            <a:fld id="{3D5AAA63-47E4-4346-80B3-1F12F38C2951}" type="slidenum">
              <a:rPr lang="en-US" smtClean="0"/>
              <a:t>‹#›</a:t>
            </a:fld>
            <a:endParaRPr lang="en-US"/>
          </a:p>
        </p:txBody>
      </p:sp>
    </p:spTree>
    <p:extLst>
      <p:ext uri="{BB962C8B-B14F-4D97-AF65-F5344CB8AC3E}">
        <p14:creationId xmlns:p14="http://schemas.microsoft.com/office/powerpoint/2010/main" val="21979455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81429F64-CA4D-4154-9E8F-F898B675D9E0}"/>
              </a:ext>
            </a:extLst>
          </p:cNvPr>
          <p:cNvSpPr>
            <a:spLocks noGrp="1"/>
          </p:cNvSpPr>
          <p:nvPr>
            <p:ph type="dt" sz="half" idx="10"/>
          </p:nvPr>
        </p:nvSpPr>
        <p:spPr/>
        <p:txBody>
          <a:bodyPr/>
          <a:lstStyle/>
          <a:p>
            <a:fld id="{C1705285-4628-B245-A0E3-EB92B30B647C}" type="datetimeFigureOut">
              <a:rPr lang="en-US" smtClean="0"/>
              <a:t>12/6/2018</a:t>
            </a:fld>
            <a:endParaRPr lang="en-US"/>
          </a:p>
        </p:txBody>
      </p:sp>
      <p:sp>
        <p:nvSpPr>
          <p:cNvPr id="3" name="Zástupný symbol pro zápatí 2">
            <a:extLst>
              <a:ext uri="{FF2B5EF4-FFF2-40B4-BE49-F238E27FC236}">
                <a16:creationId xmlns:a16="http://schemas.microsoft.com/office/drawing/2014/main" id="{14370E88-4C50-4430-9EA6-E995ADE41CEB}"/>
              </a:ext>
            </a:extLst>
          </p:cNvPr>
          <p:cNvSpPr>
            <a:spLocks noGrp="1"/>
          </p:cNvSpPr>
          <p:nvPr>
            <p:ph type="ftr" sz="quarter" idx="11"/>
          </p:nvPr>
        </p:nvSpPr>
        <p:spPr/>
        <p:txBody>
          <a:bodyPr/>
          <a:lstStyle/>
          <a:p>
            <a:endParaRPr lang="en-US"/>
          </a:p>
        </p:txBody>
      </p:sp>
      <p:sp>
        <p:nvSpPr>
          <p:cNvPr id="4" name="Zástupný symbol pro číslo snímku 3">
            <a:extLst>
              <a:ext uri="{FF2B5EF4-FFF2-40B4-BE49-F238E27FC236}">
                <a16:creationId xmlns:a16="http://schemas.microsoft.com/office/drawing/2014/main" id="{6C5C549C-1E5F-41B8-80B6-6E8825F09F7D}"/>
              </a:ext>
            </a:extLst>
          </p:cNvPr>
          <p:cNvSpPr>
            <a:spLocks noGrp="1"/>
          </p:cNvSpPr>
          <p:nvPr>
            <p:ph type="sldNum" sz="quarter" idx="12"/>
          </p:nvPr>
        </p:nvSpPr>
        <p:spPr/>
        <p:txBody>
          <a:bodyPr/>
          <a:lstStyle/>
          <a:p>
            <a:fld id="{3D5AAA63-47E4-4346-80B3-1F12F38C2951}" type="slidenum">
              <a:rPr lang="en-US" smtClean="0"/>
              <a:t>‹#›</a:t>
            </a:fld>
            <a:endParaRPr lang="en-US"/>
          </a:p>
        </p:txBody>
      </p:sp>
    </p:spTree>
    <p:extLst>
      <p:ext uri="{BB962C8B-B14F-4D97-AF65-F5344CB8AC3E}">
        <p14:creationId xmlns:p14="http://schemas.microsoft.com/office/powerpoint/2010/main" val="3480336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C0FDBE7-29BD-4EFA-A136-54CDD8A0E9FD}"/>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a:extLst>
              <a:ext uri="{FF2B5EF4-FFF2-40B4-BE49-F238E27FC236}">
                <a16:creationId xmlns:a16="http://schemas.microsoft.com/office/drawing/2014/main" id="{7920CA6A-8D01-4D41-B981-616263DE33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a:extLst>
              <a:ext uri="{FF2B5EF4-FFF2-40B4-BE49-F238E27FC236}">
                <a16:creationId xmlns:a16="http://schemas.microsoft.com/office/drawing/2014/main" id="{CF1F6BFA-935B-4A2A-BDEE-63C3C6B191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a:extLst>
              <a:ext uri="{FF2B5EF4-FFF2-40B4-BE49-F238E27FC236}">
                <a16:creationId xmlns:a16="http://schemas.microsoft.com/office/drawing/2014/main" id="{48257377-0018-41C7-BE9F-AAB413A68E3F}"/>
              </a:ext>
            </a:extLst>
          </p:cNvPr>
          <p:cNvSpPr>
            <a:spLocks noGrp="1"/>
          </p:cNvSpPr>
          <p:nvPr>
            <p:ph type="dt" sz="half" idx="10"/>
          </p:nvPr>
        </p:nvSpPr>
        <p:spPr/>
        <p:txBody>
          <a:bodyPr/>
          <a:lstStyle/>
          <a:p>
            <a:fld id="{C1705285-4628-B245-A0E3-EB92B30B647C}" type="datetimeFigureOut">
              <a:rPr lang="en-US" smtClean="0"/>
              <a:t>12/6/2018</a:t>
            </a:fld>
            <a:endParaRPr lang="en-US"/>
          </a:p>
        </p:txBody>
      </p:sp>
      <p:sp>
        <p:nvSpPr>
          <p:cNvPr id="6" name="Zástupný symbol pro zápatí 5">
            <a:extLst>
              <a:ext uri="{FF2B5EF4-FFF2-40B4-BE49-F238E27FC236}">
                <a16:creationId xmlns:a16="http://schemas.microsoft.com/office/drawing/2014/main" id="{1C678709-FE6F-428D-8D1C-2327C4077D82}"/>
              </a:ext>
            </a:extLst>
          </p:cNvPr>
          <p:cNvSpPr>
            <a:spLocks noGrp="1"/>
          </p:cNvSpPr>
          <p:nvPr>
            <p:ph type="ftr" sz="quarter" idx="11"/>
          </p:nvPr>
        </p:nvSpPr>
        <p:spPr/>
        <p:txBody>
          <a:bodyPr/>
          <a:lstStyle/>
          <a:p>
            <a:endParaRPr lang="en-US"/>
          </a:p>
        </p:txBody>
      </p:sp>
      <p:sp>
        <p:nvSpPr>
          <p:cNvPr id="7" name="Zástupný symbol pro číslo snímku 6">
            <a:extLst>
              <a:ext uri="{FF2B5EF4-FFF2-40B4-BE49-F238E27FC236}">
                <a16:creationId xmlns:a16="http://schemas.microsoft.com/office/drawing/2014/main" id="{1D733FBD-3175-468D-86B6-491E53CB9570}"/>
              </a:ext>
            </a:extLst>
          </p:cNvPr>
          <p:cNvSpPr>
            <a:spLocks noGrp="1"/>
          </p:cNvSpPr>
          <p:nvPr>
            <p:ph type="sldNum" sz="quarter" idx="12"/>
          </p:nvPr>
        </p:nvSpPr>
        <p:spPr/>
        <p:txBody>
          <a:bodyPr/>
          <a:lstStyle/>
          <a:p>
            <a:fld id="{3D5AAA63-47E4-4346-80B3-1F12F38C2951}" type="slidenum">
              <a:rPr lang="en-US" smtClean="0"/>
              <a:t>‹#›</a:t>
            </a:fld>
            <a:endParaRPr lang="en-US"/>
          </a:p>
        </p:txBody>
      </p:sp>
    </p:spTree>
    <p:extLst>
      <p:ext uri="{BB962C8B-B14F-4D97-AF65-F5344CB8AC3E}">
        <p14:creationId xmlns:p14="http://schemas.microsoft.com/office/powerpoint/2010/main" val="20907136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11E0AB3-C149-4FCD-A835-0B284CFD9468}"/>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A1B2A8B7-8D5D-4289-A4B8-2C61CB6FB1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a:extLst>
              <a:ext uri="{FF2B5EF4-FFF2-40B4-BE49-F238E27FC236}">
                <a16:creationId xmlns:a16="http://schemas.microsoft.com/office/drawing/2014/main" id="{CF578594-031F-434B-89DF-89F1C1E1DB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a:extLst>
              <a:ext uri="{FF2B5EF4-FFF2-40B4-BE49-F238E27FC236}">
                <a16:creationId xmlns:a16="http://schemas.microsoft.com/office/drawing/2014/main" id="{CE27EE6A-6F34-4DA3-AF94-D4B3FF56A622}"/>
              </a:ext>
            </a:extLst>
          </p:cNvPr>
          <p:cNvSpPr>
            <a:spLocks noGrp="1"/>
          </p:cNvSpPr>
          <p:nvPr>
            <p:ph type="dt" sz="half" idx="10"/>
          </p:nvPr>
        </p:nvSpPr>
        <p:spPr/>
        <p:txBody>
          <a:bodyPr/>
          <a:lstStyle/>
          <a:p>
            <a:fld id="{C1705285-4628-B245-A0E3-EB92B30B647C}" type="datetimeFigureOut">
              <a:rPr lang="en-US" smtClean="0"/>
              <a:t>12/6/2018</a:t>
            </a:fld>
            <a:endParaRPr lang="en-US"/>
          </a:p>
        </p:txBody>
      </p:sp>
      <p:sp>
        <p:nvSpPr>
          <p:cNvPr id="6" name="Zástupný symbol pro zápatí 5">
            <a:extLst>
              <a:ext uri="{FF2B5EF4-FFF2-40B4-BE49-F238E27FC236}">
                <a16:creationId xmlns:a16="http://schemas.microsoft.com/office/drawing/2014/main" id="{A538A0DF-2DD5-4D6B-8302-E8E7CE02290D}"/>
              </a:ext>
            </a:extLst>
          </p:cNvPr>
          <p:cNvSpPr>
            <a:spLocks noGrp="1"/>
          </p:cNvSpPr>
          <p:nvPr>
            <p:ph type="ftr" sz="quarter" idx="11"/>
          </p:nvPr>
        </p:nvSpPr>
        <p:spPr/>
        <p:txBody>
          <a:bodyPr/>
          <a:lstStyle/>
          <a:p>
            <a:endParaRPr lang="en-US"/>
          </a:p>
        </p:txBody>
      </p:sp>
      <p:sp>
        <p:nvSpPr>
          <p:cNvPr id="7" name="Zástupný symbol pro číslo snímku 6">
            <a:extLst>
              <a:ext uri="{FF2B5EF4-FFF2-40B4-BE49-F238E27FC236}">
                <a16:creationId xmlns:a16="http://schemas.microsoft.com/office/drawing/2014/main" id="{F205DD6E-6574-45DF-808F-50DC225E5995}"/>
              </a:ext>
            </a:extLst>
          </p:cNvPr>
          <p:cNvSpPr>
            <a:spLocks noGrp="1"/>
          </p:cNvSpPr>
          <p:nvPr>
            <p:ph type="sldNum" sz="quarter" idx="12"/>
          </p:nvPr>
        </p:nvSpPr>
        <p:spPr/>
        <p:txBody>
          <a:bodyPr/>
          <a:lstStyle/>
          <a:p>
            <a:fld id="{3D5AAA63-47E4-4346-80B3-1F12F38C2951}" type="slidenum">
              <a:rPr lang="en-US" smtClean="0"/>
              <a:t>‹#›</a:t>
            </a:fld>
            <a:endParaRPr lang="en-US"/>
          </a:p>
        </p:txBody>
      </p:sp>
    </p:spTree>
    <p:extLst>
      <p:ext uri="{BB962C8B-B14F-4D97-AF65-F5344CB8AC3E}">
        <p14:creationId xmlns:p14="http://schemas.microsoft.com/office/powerpoint/2010/main" val="7343007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B1F872C-99E7-42AA-808A-43E73CF00D8D}"/>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C89E7A63-0601-4A65-A2EE-5CA9E5FF9B42}"/>
              </a:ext>
            </a:extLst>
          </p:cNvPr>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92D6E67E-FA77-46F5-9CD3-FEBE5E55E35D}"/>
              </a:ext>
            </a:extLst>
          </p:cNvPr>
          <p:cNvSpPr>
            <a:spLocks noGrp="1"/>
          </p:cNvSpPr>
          <p:nvPr>
            <p:ph type="dt" sz="half" idx="10"/>
          </p:nvPr>
        </p:nvSpPr>
        <p:spPr/>
        <p:txBody>
          <a:bodyPr/>
          <a:lstStyle/>
          <a:p>
            <a:fld id="{C1705285-4628-B245-A0E3-EB92B30B647C}" type="datetimeFigureOut">
              <a:rPr lang="en-US" smtClean="0"/>
              <a:t>12/6/2018</a:t>
            </a:fld>
            <a:endParaRPr lang="en-US"/>
          </a:p>
        </p:txBody>
      </p:sp>
      <p:sp>
        <p:nvSpPr>
          <p:cNvPr id="5" name="Zástupný symbol pro zápatí 4">
            <a:extLst>
              <a:ext uri="{FF2B5EF4-FFF2-40B4-BE49-F238E27FC236}">
                <a16:creationId xmlns:a16="http://schemas.microsoft.com/office/drawing/2014/main" id="{E62FABBF-717B-4F20-8BCD-A46FEB5D82CC}"/>
              </a:ext>
            </a:extLst>
          </p:cNvPr>
          <p:cNvSpPr>
            <a:spLocks noGrp="1"/>
          </p:cNvSpPr>
          <p:nvPr>
            <p:ph type="ftr" sz="quarter" idx="11"/>
          </p:nvPr>
        </p:nvSpPr>
        <p:spPr/>
        <p:txBody>
          <a:bodyPr/>
          <a:lstStyle/>
          <a:p>
            <a:endParaRPr lang="en-US"/>
          </a:p>
        </p:txBody>
      </p:sp>
      <p:sp>
        <p:nvSpPr>
          <p:cNvPr id="6" name="Zástupný symbol pro číslo snímku 5">
            <a:extLst>
              <a:ext uri="{FF2B5EF4-FFF2-40B4-BE49-F238E27FC236}">
                <a16:creationId xmlns:a16="http://schemas.microsoft.com/office/drawing/2014/main" id="{2B454DC4-80E0-4F5C-B257-F98AF47EE2D7}"/>
              </a:ext>
            </a:extLst>
          </p:cNvPr>
          <p:cNvSpPr>
            <a:spLocks noGrp="1"/>
          </p:cNvSpPr>
          <p:nvPr>
            <p:ph type="sldNum" sz="quarter" idx="12"/>
          </p:nvPr>
        </p:nvSpPr>
        <p:spPr/>
        <p:txBody>
          <a:bodyPr/>
          <a:lstStyle/>
          <a:p>
            <a:fld id="{3D5AAA63-47E4-4346-80B3-1F12F38C2951}" type="slidenum">
              <a:rPr lang="en-US" smtClean="0"/>
              <a:t>‹#›</a:t>
            </a:fld>
            <a:endParaRPr lang="en-US"/>
          </a:p>
        </p:txBody>
      </p:sp>
    </p:spTree>
    <p:extLst>
      <p:ext uri="{BB962C8B-B14F-4D97-AF65-F5344CB8AC3E}">
        <p14:creationId xmlns:p14="http://schemas.microsoft.com/office/powerpoint/2010/main" val="1089103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C98C1E1C-AA0B-4B27-A889-982C411E5689}"/>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14CC1F8D-F552-4F09-89D0-8304F9496407}"/>
              </a:ext>
            </a:extLst>
          </p:cNvPr>
          <p:cNvSpPr>
            <a:spLocks noGrp="1"/>
          </p:cNvSpPr>
          <p:nvPr>
            <p:ph type="body" orient="vert" idx="1"/>
          </p:nvPr>
        </p:nvSpPr>
        <p:spPr>
          <a:xfrm>
            <a:off x="838200" y="365125"/>
            <a:ext cx="7734300"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06487E02-B47C-408A-AD5F-B23ED9D255D9}"/>
              </a:ext>
            </a:extLst>
          </p:cNvPr>
          <p:cNvSpPr>
            <a:spLocks noGrp="1"/>
          </p:cNvSpPr>
          <p:nvPr>
            <p:ph type="dt" sz="half" idx="10"/>
          </p:nvPr>
        </p:nvSpPr>
        <p:spPr/>
        <p:txBody>
          <a:bodyPr/>
          <a:lstStyle/>
          <a:p>
            <a:fld id="{C1705285-4628-B245-A0E3-EB92B30B647C}" type="datetimeFigureOut">
              <a:rPr lang="en-US" smtClean="0"/>
              <a:t>12/6/2018</a:t>
            </a:fld>
            <a:endParaRPr lang="en-US"/>
          </a:p>
        </p:txBody>
      </p:sp>
      <p:sp>
        <p:nvSpPr>
          <p:cNvPr id="5" name="Zástupný symbol pro zápatí 4">
            <a:extLst>
              <a:ext uri="{FF2B5EF4-FFF2-40B4-BE49-F238E27FC236}">
                <a16:creationId xmlns:a16="http://schemas.microsoft.com/office/drawing/2014/main" id="{0AE1E976-420B-4A69-9871-0AEA5010769E}"/>
              </a:ext>
            </a:extLst>
          </p:cNvPr>
          <p:cNvSpPr>
            <a:spLocks noGrp="1"/>
          </p:cNvSpPr>
          <p:nvPr>
            <p:ph type="ftr" sz="quarter" idx="11"/>
          </p:nvPr>
        </p:nvSpPr>
        <p:spPr/>
        <p:txBody>
          <a:bodyPr/>
          <a:lstStyle/>
          <a:p>
            <a:endParaRPr lang="en-US"/>
          </a:p>
        </p:txBody>
      </p:sp>
      <p:sp>
        <p:nvSpPr>
          <p:cNvPr id="6" name="Zástupný symbol pro číslo snímku 5">
            <a:extLst>
              <a:ext uri="{FF2B5EF4-FFF2-40B4-BE49-F238E27FC236}">
                <a16:creationId xmlns:a16="http://schemas.microsoft.com/office/drawing/2014/main" id="{451464DB-2FAB-4F08-80FA-2743EDB1664C}"/>
              </a:ext>
            </a:extLst>
          </p:cNvPr>
          <p:cNvSpPr>
            <a:spLocks noGrp="1"/>
          </p:cNvSpPr>
          <p:nvPr>
            <p:ph type="sldNum" sz="quarter" idx="12"/>
          </p:nvPr>
        </p:nvSpPr>
        <p:spPr/>
        <p:txBody>
          <a:bodyPr/>
          <a:lstStyle/>
          <a:p>
            <a:fld id="{3D5AAA63-47E4-4346-80B3-1F12F38C2951}" type="slidenum">
              <a:rPr lang="en-US" smtClean="0"/>
              <a:t>‹#›</a:t>
            </a:fld>
            <a:endParaRPr lang="en-US"/>
          </a:p>
        </p:txBody>
      </p:sp>
    </p:spTree>
    <p:extLst>
      <p:ext uri="{BB962C8B-B14F-4D97-AF65-F5344CB8AC3E}">
        <p14:creationId xmlns:p14="http://schemas.microsoft.com/office/powerpoint/2010/main" val="2740907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DDAA23FC-B581-4C42-9A8C-B70FD8549E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a:extLst>
              <a:ext uri="{FF2B5EF4-FFF2-40B4-BE49-F238E27FC236}">
                <a16:creationId xmlns:a16="http://schemas.microsoft.com/office/drawing/2014/main" id="{DA310BC1-75C8-4BF7-AF5E-2FF367459A9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3B359365-61B3-4C73-9EB8-333E19146F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705285-4628-B245-A0E3-EB92B30B647C}" type="datetimeFigureOut">
              <a:rPr lang="en-US" smtClean="0"/>
              <a:t>12/6/2018</a:t>
            </a:fld>
            <a:endParaRPr lang="en-US"/>
          </a:p>
        </p:txBody>
      </p:sp>
      <p:sp>
        <p:nvSpPr>
          <p:cNvPr id="5" name="Zástupný symbol pro zápatí 4">
            <a:extLst>
              <a:ext uri="{FF2B5EF4-FFF2-40B4-BE49-F238E27FC236}">
                <a16:creationId xmlns:a16="http://schemas.microsoft.com/office/drawing/2014/main" id="{CA94F7A3-8A13-4BE9-A664-10B389E74A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Zástupný symbol pro číslo snímku 5">
            <a:extLst>
              <a:ext uri="{FF2B5EF4-FFF2-40B4-BE49-F238E27FC236}">
                <a16:creationId xmlns:a16="http://schemas.microsoft.com/office/drawing/2014/main" id="{1F44648C-217B-4C99-906D-571569A319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5AAA63-47E4-4346-80B3-1F12F38C2951}" type="slidenum">
              <a:rPr lang="en-US" smtClean="0"/>
              <a:t>‹#›</a:t>
            </a:fld>
            <a:endParaRPr lang="en-US"/>
          </a:p>
        </p:txBody>
      </p:sp>
      <p:pic>
        <p:nvPicPr>
          <p:cNvPr id="7" name="Picture 7">
            <a:extLst>
              <a:ext uri="{FF2B5EF4-FFF2-40B4-BE49-F238E27FC236}">
                <a16:creationId xmlns:a16="http://schemas.microsoft.com/office/drawing/2014/main" id="{5656C370-D176-4C89-AD87-771187C38B53}"/>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76200" y="63301"/>
            <a:ext cx="1866900" cy="516395"/>
          </a:xfrm>
          <a:prstGeom prst="rect">
            <a:avLst/>
          </a:prstGeom>
        </p:spPr>
      </p:pic>
      <p:pic>
        <p:nvPicPr>
          <p:cNvPr id="8" name="Picture 6">
            <a:extLst>
              <a:ext uri="{FF2B5EF4-FFF2-40B4-BE49-F238E27FC236}">
                <a16:creationId xmlns:a16="http://schemas.microsoft.com/office/drawing/2014/main" id="{51E2C826-01D5-4BC2-97BF-1E21651C800E}"/>
              </a:ext>
            </a:extLst>
          </p:cNvPr>
          <p:cNvPicPr>
            <a:picLocks noChangeAspect="1"/>
          </p:cNvPicPr>
          <p:nvPr userDrawn="1"/>
        </p:nvPicPr>
        <p:blipFill rotWithShape="1">
          <a:blip r:embed="rId14">
            <a:extLst>
              <a:ext uri="{28A0092B-C50C-407E-A947-70E740481C1C}">
                <a14:useLocalDpi xmlns:a14="http://schemas.microsoft.com/office/drawing/2010/main" val="0"/>
              </a:ext>
            </a:extLst>
          </a:blip>
          <a:srcRect l="23158" t="9539" r="27475" b="19190"/>
          <a:stretch/>
        </p:blipFill>
        <p:spPr>
          <a:xfrm>
            <a:off x="8712000" y="3295670"/>
            <a:ext cx="3492000" cy="3564000"/>
          </a:xfrm>
          <a:prstGeom prst="rect">
            <a:avLst/>
          </a:prstGeom>
        </p:spPr>
      </p:pic>
    </p:spTree>
    <p:extLst>
      <p:ext uri="{BB962C8B-B14F-4D97-AF65-F5344CB8AC3E}">
        <p14:creationId xmlns:p14="http://schemas.microsoft.com/office/powerpoint/2010/main" val="1274892268"/>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p:cNvSpPr txBox="1">
            <a:spLocks noGrp="1"/>
          </p:cNvSpPr>
          <p:nvPr>
            <p:ph type="ctrTitle"/>
          </p:nvPr>
        </p:nvSpPr>
        <p:spPr>
          <a:xfrm>
            <a:off x="1524003" y="1122361"/>
            <a:ext cx="9144000" cy="1849438"/>
          </a:xfrm>
        </p:spPr>
        <p:txBody>
          <a:bodyPr/>
          <a:lstStyle/>
          <a:p>
            <a:pPr lvl="0"/>
            <a:r>
              <a:rPr lang="cs-CZ" sz="2000" b="1"/>
              <a:t>Projekt „Podpora vzdělávání volených zástupců obcí I. typu“ reg. č. CZ.03.4.74/0.0/0.0/16_033/0002997 je spolufinancován z EU.</a:t>
            </a:r>
            <a:endParaRPr lang="cs-CZ" sz="2000"/>
          </a:p>
        </p:txBody>
      </p:sp>
      <p:sp>
        <p:nvSpPr>
          <p:cNvPr id="3" name="Podnadpis 2"/>
          <p:cNvSpPr txBox="1">
            <a:spLocks noGrp="1"/>
          </p:cNvSpPr>
          <p:nvPr>
            <p:ph type="subTitle" idx="1"/>
          </p:nvPr>
        </p:nvSpPr>
        <p:spPr>
          <a:xfrm>
            <a:off x="1524003" y="3227292"/>
            <a:ext cx="9731191" cy="2487707"/>
          </a:xfrm>
        </p:spPr>
        <p:txBody>
          <a:bodyPr/>
          <a:lstStyle/>
          <a:p>
            <a:pPr lvl="0">
              <a:lnSpc>
                <a:spcPct val="80000"/>
              </a:lnSpc>
            </a:pPr>
            <a:r>
              <a:rPr lang="cs-CZ" sz="3200" dirty="0"/>
              <a:t>Webinář na téma </a:t>
            </a:r>
          </a:p>
          <a:p>
            <a:pPr lvl="0">
              <a:lnSpc>
                <a:spcPct val="80000"/>
              </a:lnSpc>
            </a:pPr>
            <a:r>
              <a:rPr lang="cs-CZ" sz="3200" dirty="0"/>
              <a:t>„Povinnosti obce v oblasti školství a pohřebnictví“ </a:t>
            </a:r>
          </a:p>
          <a:p>
            <a:pPr lvl="0">
              <a:lnSpc>
                <a:spcPct val="80000"/>
              </a:lnSpc>
            </a:pPr>
            <a:endParaRPr lang="cs-CZ" sz="1500" dirty="0"/>
          </a:p>
          <a:p>
            <a:pPr lvl="0">
              <a:lnSpc>
                <a:spcPct val="80000"/>
              </a:lnSpc>
            </a:pPr>
            <a:r>
              <a:rPr lang="cs-CZ" sz="2000" dirty="0"/>
              <a:t>Webinář je realizován v rámci aktivity Metodicko-právní poradenství (vzdělávání), která je součástí projektu „Podpora volených zástupců obcí I. typu“.</a:t>
            </a:r>
          </a:p>
        </p:txBody>
      </p:sp>
      <p:pic>
        <p:nvPicPr>
          <p:cNvPr id="4" name="Obrázek 6" descr="W:\PUBLICITA\VIZUÁLNÍ_IDENTITA\loga\OPZ\logo_OPZ_barevne.jpg"/>
          <p:cNvPicPr>
            <a:picLocks noChangeAspect="1"/>
          </p:cNvPicPr>
          <p:nvPr/>
        </p:nvPicPr>
        <p:blipFill>
          <a:blip r:embed="rId2"/>
          <a:srcRect/>
          <a:stretch>
            <a:fillRect/>
          </a:stretch>
        </p:blipFill>
        <p:spPr>
          <a:xfrm>
            <a:off x="1750755" y="1242751"/>
            <a:ext cx="4690067" cy="971998"/>
          </a:xfrm>
          <a:prstGeom prst="rect">
            <a:avLst/>
          </a:prstGeom>
          <a:noFill/>
          <a:ln cap="flat">
            <a:noFill/>
          </a:ln>
        </p:spPr>
      </p:pic>
      <p:pic>
        <p:nvPicPr>
          <p:cNvPr id="5" name="Obrázek 8"/>
          <p:cNvPicPr>
            <a:picLocks noChangeAspect="1"/>
          </p:cNvPicPr>
          <p:nvPr/>
        </p:nvPicPr>
        <p:blipFill>
          <a:blip r:embed="rId3"/>
          <a:srcRect/>
          <a:stretch>
            <a:fillRect/>
          </a:stretch>
        </p:blipFill>
        <p:spPr>
          <a:xfrm>
            <a:off x="8934602" y="1206843"/>
            <a:ext cx="1733400" cy="971998"/>
          </a:xfrm>
          <a:prstGeom prst="rect">
            <a:avLst/>
          </a:prstGeom>
          <a:noFill/>
          <a:ln cap="flat">
            <a:noFill/>
          </a:ln>
        </p:spPr>
      </p:pic>
    </p:spTree>
    <p:extLst>
      <p:ext uri="{BB962C8B-B14F-4D97-AF65-F5344CB8AC3E}">
        <p14:creationId xmlns:p14="http://schemas.microsoft.com/office/powerpoint/2010/main" val="33409252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nchor="ctr">
            <a:normAutofit/>
          </a:bodyPr>
          <a:lstStyle/>
          <a:p>
            <a:r>
              <a:rPr lang="cs-CZ" b="1" dirty="0">
                <a:solidFill>
                  <a:srgbClr val="0392C8"/>
                </a:solidFill>
              </a:rPr>
              <a:t>Povinnosti obce v oblasti školství a pohřebnictví</a:t>
            </a:r>
            <a:endParaRPr lang="en-US" b="1" dirty="0">
              <a:solidFill>
                <a:srgbClr val="0392C8"/>
              </a:solidFill>
            </a:endParaRPr>
          </a:p>
        </p:txBody>
      </p:sp>
      <p:sp>
        <p:nvSpPr>
          <p:cNvPr id="7" name="Subtitle 6"/>
          <p:cNvSpPr>
            <a:spLocks noGrp="1"/>
          </p:cNvSpPr>
          <p:nvPr>
            <p:ph type="subTitle" idx="1"/>
          </p:nvPr>
        </p:nvSpPr>
        <p:spPr/>
        <p:txBody>
          <a:bodyPr/>
          <a:lstStyle/>
          <a:p>
            <a:r>
              <a:rPr lang="cs-CZ" sz="3600" dirty="0">
                <a:solidFill>
                  <a:schemeClr val="tx1"/>
                </a:solidFill>
                <a:latin typeface="Calibri" panose="020F0502020204030204" pitchFamily="34" charset="0"/>
              </a:rPr>
              <a:t>JUDr. Jakub Blažek, advokát</a:t>
            </a:r>
          </a:p>
          <a:p>
            <a:endParaRPr lang="en-US" dirty="0"/>
          </a:p>
        </p:txBody>
      </p:sp>
    </p:spTree>
    <p:extLst>
      <p:ext uri="{BB962C8B-B14F-4D97-AF65-F5344CB8AC3E}">
        <p14:creationId xmlns:p14="http://schemas.microsoft.com/office/powerpoint/2010/main" val="17247218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476AB2E-EDB3-44F8-8022-7267F18E2F4C}"/>
              </a:ext>
            </a:extLst>
          </p:cNvPr>
          <p:cNvSpPr>
            <a:spLocks noGrp="1"/>
          </p:cNvSpPr>
          <p:nvPr>
            <p:ph type="ctrTitle"/>
          </p:nvPr>
        </p:nvSpPr>
        <p:spPr/>
        <p:txBody>
          <a:bodyPr>
            <a:normAutofit/>
          </a:bodyPr>
          <a:lstStyle/>
          <a:p>
            <a:r>
              <a:rPr lang="cs-CZ" b="1" dirty="0">
                <a:solidFill>
                  <a:srgbClr val="0392C8"/>
                </a:solidFill>
              </a:rPr>
              <a:t>Školství</a:t>
            </a:r>
          </a:p>
        </p:txBody>
      </p:sp>
      <p:sp>
        <p:nvSpPr>
          <p:cNvPr id="3" name="Podnadpis 2">
            <a:extLst>
              <a:ext uri="{FF2B5EF4-FFF2-40B4-BE49-F238E27FC236}">
                <a16:creationId xmlns:a16="http://schemas.microsoft.com/office/drawing/2014/main" id="{07C90606-8000-40C0-8675-BFCB119E6C57}"/>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18010728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a:solidFill>
                  <a:srgbClr val="0392C8"/>
                </a:solidFill>
              </a:rPr>
              <a:t>Právní předpisy</a:t>
            </a:r>
          </a:p>
        </p:txBody>
      </p:sp>
      <p:sp>
        <p:nvSpPr>
          <p:cNvPr id="3" name="Zástupný symbol pro obsah 2"/>
          <p:cNvSpPr>
            <a:spLocks noGrp="1"/>
          </p:cNvSpPr>
          <p:nvPr>
            <p:ph idx="1"/>
          </p:nvPr>
        </p:nvSpPr>
        <p:spPr>
          <a:xfrm>
            <a:off x="658091" y="2005734"/>
            <a:ext cx="10515600" cy="4351338"/>
          </a:xfrm>
        </p:spPr>
        <p:txBody>
          <a:bodyPr>
            <a:normAutofit/>
          </a:bodyPr>
          <a:lstStyle/>
          <a:p>
            <a:r>
              <a:rPr lang="cs-CZ" dirty="0"/>
              <a:t>Zákon č. 561/2004 Sb., o předškolním, základním, středním, vyšším odborném a jiném vzdělávání (školský zákon)</a:t>
            </a:r>
          </a:p>
          <a:p>
            <a:r>
              <a:rPr lang="cs-CZ" dirty="0"/>
              <a:t>Zákon č. 563/2004 Sb., o pedagogických pracovnících</a:t>
            </a:r>
          </a:p>
          <a:p>
            <a:r>
              <a:rPr lang="cs-CZ" dirty="0"/>
              <a:t>Zákon č. 262/2006 Sb., zákoník práce </a:t>
            </a:r>
          </a:p>
          <a:p>
            <a:r>
              <a:rPr lang="cs-CZ" dirty="0"/>
              <a:t>Zákon č. 128/2000 Sb., o obcích</a:t>
            </a:r>
          </a:p>
          <a:p>
            <a:r>
              <a:rPr lang="cs-CZ" dirty="0"/>
              <a:t>Vyhláška č 54/2005 Sb. o náležitostech konkursního řízení a konkursních komisích</a:t>
            </a:r>
          </a:p>
        </p:txBody>
      </p:sp>
    </p:spTree>
    <p:extLst>
      <p:ext uri="{BB962C8B-B14F-4D97-AF65-F5344CB8AC3E}">
        <p14:creationId xmlns:p14="http://schemas.microsoft.com/office/powerpoint/2010/main" val="198827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367B10-571C-4B73-BE2B-7360C42B595F}"/>
              </a:ext>
            </a:extLst>
          </p:cNvPr>
          <p:cNvSpPr>
            <a:spLocks noGrp="1"/>
          </p:cNvSpPr>
          <p:nvPr>
            <p:ph type="title"/>
          </p:nvPr>
        </p:nvSpPr>
        <p:spPr/>
        <p:txBody>
          <a:bodyPr>
            <a:normAutofit/>
          </a:bodyPr>
          <a:lstStyle/>
          <a:p>
            <a:r>
              <a:rPr lang="cs-CZ" b="1" dirty="0">
                <a:solidFill>
                  <a:srgbClr val="0392C8"/>
                </a:solidFill>
              </a:rPr>
              <a:t>Právní formy škol</a:t>
            </a:r>
          </a:p>
        </p:txBody>
      </p:sp>
      <p:sp>
        <p:nvSpPr>
          <p:cNvPr id="3" name="Zástupný symbol pro obsah 2">
            <a:extLst>
              <a:ext uri="{FF2B5EF4-FFF2-40B4-BE49-F238E27FC236}">
                <a16:creationId xmlns:a16="http://schemas.microsoft.com/office/drawing/2014/main" id="{4DF27F9F-3733-4A4A-B1E7-3C0120ABDD70}"/>
              </a:ext>
            </a:extLst>
          </p:cNvPr>
          <p:cNvSpPr>
            <a:spLocks noGrp="1"/>
          </p:cNvSpPr>
          <p:nvPr>
            <p:ph idx="1"/>
          </p:nvPr>
        </p:nvSpPr>
        <p:spPr/>
        <p:txBody>
          <a:bodyPr>
            <a:normAutofit fontScale="92500"/>
          </a:bodyPr>
          <a:lstStyle/>
          <a:p>
            <a:r>
              <a:rPr lang="cs-CZ" dirty="0"/>
              <a:t>Škola jako:</a:t>
            </a:r>
          </a:p>
          <a:p>
            <a:pPr lvl="1"/>
            <a:r>
              <a:rPr lang="cs-CZ" dirty="0"/>
              <a:t>Školská právnická osoba</a:t>
            </a:r>
          </a:p>
          <a:p>
            <a:pPr lvl="1"/>
            <a:r>
              <a:rPr lang="cs-CZ" dirty="0"/>
              <a:t>Příspěvková organizace</a:t>
            </a:r>
          </a:p>
          <a:p>
            <a:r>
              <a:rPr lang="cs-CZ" dirty="0"/>
              <a:t>Školská právnická osoba (§ 124 a násl. školského zákona)</a:t>
            </a:r>
          </a:p>
          <a:p>
            <a:pPr lvl="1"/>
            <a:r>
              <a:rPr lang="cs-CZ" dirty="0"/>
              <a:t>Má právní osobnost – je právnickou osobou</a:t>
            </a:r>
          </a:p>
          <a:p>
            <a:pPr lvl="1"/>
            <a:r>
              <a:rPr lang="cs-CZ" dirty="0"/>
              <a:t>Statutárním orgánem – ředitel</a:t>
            </a:r>
          </a:p>
          <a:p>
            <a:pPr lvl="1"/>
            <a:r>
              <a:rPr lang="cs-CZ" dirty="0"/>
              <a:t>Rozhoduje o všech záležitostech, není-li stanoveno jinak</a:t>
            </a:r>
          </a:p>
          <a:p>
            <a:r>
              <a:rPr lang="cs-CZ" dirty="0"/>
              <a:t>Příspěvková organizace (§ 23 a násl. zákona o rozpočtových pravidlech)</a:t>
            </a:r>
          </a:p>
          <a:p>
            <a:pPr lvl="1"/>
            <a:r>
              <a:rPr lang="cs-CZ" dirty="0"/>
              <a:t>Má právní osobnost – je právnickou osobou</a:t>
            </a:r>
          </a:p>
          <a:p>
            <a:pPr lvl="1"/>
            <a:r>
              <a:rPr lang="cs-CZ" dirty="0"/>
              <a:t>Zřizovatel určí práva a povinnosti vedoucího příspěvkové organizace</a:t>
            </a:r>
          </a:p>
          <a:p>
            <a:pPr lvl="1"/>
            <a:r>
              <a:rPr lang="cs-CZ" dirty="0"/>
              <a:t>Další pravomoci vedoucího – jako ředitele školy – stanoveny v § 164 školského zákona</a:t>
            </a:r>
          </a:p>
        </p:txBody>
      </p:sp>
    </p:spTree>
    <p:extLst>
      <p:ext uri="{BB962C8B-B14F-4D97-AF65-F5344CB8AC3E}">
        <p14:creationId xmlns:p14="http://schemas.microsoft.com/office/powerpoint/2010/main" val="8792252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FB45E14-4A34-4A74-A4D9-1CB6E622632D}"/>
              </a:ext>
            </a:extLst>
          </p:cNvPr>
          <p:cNvSpPr>
            <a:spLocks noGrp="1"/>
          </p:cNvSpPr>
          <p:nvPr>
            <p:ph type="title"/>
          </p:nvPr>
        </p:nvSpPr>
        <p:spPr/>
        <p:txBody>
          <a:bodyPr/>
          <a:lstStyle/>
          <a:p>
            <a:r>
              <a:rPr lang="cs-CZ" b="1" dirty="0">
                <a:solidFill>
                  <a:srgbClr val="0392C8"/>
                </a:solidFill>
              </a:rPr>
              <a:t>Školská právnická osoba</a:t>
            </a:r>
          </a:p>
        </p:txBody>
      </p:sp>
      <p:sp>
        <p:nvSpPr>
          <p:cNvPr id="3" name="Zástupný symbol pro obsah 2">
            <a:extLst>
              <a:ext uri="{FF2B5EF4-FFF2-40B4-BE49-F238E27FC236}">
                <a16:creationId xmlns:a16="http://schemas.microsoft.com/office/drawing/2014/main" id="{EB8DFC61-42C3-4602-911F-CE72C05CBE73}"/>
              </a:ext>
            </a:extLst>
          </p:cNvPr>
          <p:cNvSpPr>
            <a:spLocks noGrp="1"/>
          </p:cNvSpPr>
          <p:nvPr>
            <p:ph idx="1"/>
          </p:nvPr>
        </p:nvSpPr>
        <p:spPr/>
        <p:txBody>
          <a:bodyPr/>
          <a:lstStyle/>
          <a:p>
            <a:r>
              <a:rPr lang="cs-CZ" dirty="0"/>
              <a:t>Školská právnická osoba je právnickou osobou zřízenou, jejíž hlavní činností je poskytování vzdělávání podle vzdělávacích programů a školských služeb podle tohoto zákona.</a:t>
            </a:r>
          </a:p>
          <a:p>
            <a:r>
              <a:rPr lang="cs-CZ" dirty="0"/>
              <a:t>Zřizovatelem školské právnické osoby může být:</a:t>
            </a:r>
          </a:p>
          <a:p>
            <a:r>
              <a:rPr lang="cs-CZ" b="1" dirty="0"/>
              <a:t>a)</a:t>
            </a:r>
            <a:r>
              <a:rPr lang="cs-CZ" dirty="0"/>
              <a:t> ministerstvo, kraj, obec nebo svazek obcí,</a:t>
            </a:r>
          </a:p>
          <a:p>
            <a:r>
              <a:rPr lang="cs-CZ" b="1" dirty="0"/>
              <a:t>b)</a:t>
            </a:r>
            <a:r>
              <a:rPr lang="cs-CZ" dirty="0"/>
              <a:t> jiná právnická osoba nebo fyzická osoba.</a:t>
            </a:r>
          </a:p>
          <a:p>
            <a:r>
              <a:rPr lang="cs-CZ" dirty="0"/>
              <a:t>Školskou právnickou osobu může zřídit společně i více zřizovatelů</a:t>
            </a:r>
          </a:p>
        </p:txBody>
      </p:sp>
    </p:spTree>
    <p:extLst>
      <p:ext uri="{BB962C8B-B14F-4D97-AF65-F5344CB8AC3E}">
        <p14:creationId xmlns:p14="http://schemas.microsoft.com/office/powerpoint/2010/main" val="19670210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2FE4673-7074-4B1C-AB53-07164F3A7F21}"/>
              </a:ext>
            </a:extLst>
          </p:cNvPr>
          <p:cNvSpPr>
            <a:spLocks noGrp="1"/>
          </p:cNvSpPr>
          <p:nvPr>
            <p:ph type="title"/>
          </p:nvPr>
        </p:nvSpPr>
        <p:spPr/>
        <p:txBody>
          <a:bodyPr>
            <a:normAutofit/>
          </a:bodyPr>
          <a:lstStyle/>
          <a:p>
            <a:r>
              <a:rPr lang="cs-CZ" b="1" dirty="0">
                <a:solidFill>
                  <a:srgbClr val="0392C8"/>
                </a:solidFill>
              </a:rPr>
              <a:t>Zřízení a vznik právnické osoby</a:t>
            </a:r>
          </a:p>
        </p:txBody>
      </p:sp>
      <p:sp>
        <p:nvSpPr>
          <p:cNvPr id="3" name="Zástupný symbol pro obsah 2">
            <a:extLst>
              <a:ext uri="{FF2B5EF4-FFF2-40B4-BE49-F238E27FC236}">
                <a16:creationId xmlns:a16="http://schemas.microsoft.com/office/drawing/2014/main" id="{B400DCE2-B568-478C-9BD0-4EC8F169F262}"/>
              </a:ext>
            </a:extLst>
          </p:cNvPr>
          <p:cNvSpPr>
            <a:spLocks noGrp="1"/>
          </p:cNvSpPr>
          <p:nvPr>
            <p:ph idx="1"/>
          </p:nvPr>
        </p:nvSpPr>
        <p:spPr/>
        <p:txBody>
          <a:bodyPr>
            <a:normAutofit/>
          </a:bodyPr>
          <a:lstStyle/>
          <a:p>
            <a:r>
              <a:rPr lang="cs-CZ" dirty="0"/>
              <a:t>Školská právnická osoba zřizovaná jedním zřizovatelem se zřizuje zřizovací listinou</a:t>
            </a:r>
          </a:p>
          <a:p>
            <a:r>
              <a:rPr lang="cs-CZ" dirty="0"/>
              <a:t>Školská právnická osoba zřizovaná společně více zřizovateli se zřizuje zřizovatelskou smlouvou</a:t>
            </a:r>
          </a:p>
          <a:p>
            <a:r>
              <a:rPr lang="cs-CZ" dirty="0"/>
              <a:t>Školská právnická osoba vzniká dnem zápisu do rejstříku školských právnických osob za podmínek stanovených školským zákonem</a:t>
            </a:r>
          </a:p>
        </p:txBody>
      </p:sp>
    </p:spTree>
    <p:extLst>
      <p:ext uri="{BB962C8B-B14F-4D97-AF65-F5344CB8AC3E}">
        <p14:creationId xmlns:p14="http://schemas.microsoft.com/office/powerpoint/2010/main" val="15488631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C0DA466-C8D7-4FCA-9DF0-926127DEB481}"/>
              </a:ext>
            </a:extLst>
          </p:cNvPr>
          <p:cNvSpPr>
            <a:spLocks noGrp="1"/>
          </p:cNvSpPr>
          <p:nvPr>
            <p:ph type="title"/>
          </p:nvPr>
        </p:nvSpPr>
        <p:spPr/>
        <p:txBody>
          <a:bodyPr>
            <a:normAutofit/>
          </a:bodyPr>
          <a:lstStyle/>
          <a:p>
            <a:r>
              <a:rPr lang="cs-CZ" b="1" dirty="0">
                <a:solidFill>
                  <a:srgbClr val="0392C8"/>
                </a:solidFill>
              </a:rPr>
              <a:t>Náležitosti zřizovací listiny</a:t>
            </a:r>
          </a:p>
        </p:txBody>
      </p:sp>
      <p:sp>
        <p:nvSpPr>
          <p:cNvPr id="3" name="Zástupný symbol pro obsah 2">
            <a:extLst>
              <a:ext uri="{FF2B5EF4-FFF2-40B4-BE49-F238E27FC236}">
                <a16:creationId xmlns:a16="http://schemas.microsoft.com/office/drawing/2014/main" id="{457FDA0F-76ED-4448-99B6-8D7C8321A1BD}"/>
              </a:ext>
            </a:extLst>
          </p:cNvPr>
          <p:cNvSpPr>
            <a:spLocks noGrp="1"/>
          </p:cNvSpPr>
          <p:nvPr>
            <p:ph idx="1"/>
          </p:nvPr>
        </p:nvSpPr>
        <p:spPr/>
        <p:txBody>
          <a:bodyPr>
            <a:normAutofit lnSpcReduction="10000"/>
          </a:bodyPr>
          <a:lstStyle/>
          <a:p>
            <a:r>
              <a:rPr lang="cs-CZ" dirty="0"/>
              <a:t>Zřizovací listina nebo zřizovatelská smlouva musí obsahovat:</a:t>
            </a:r>
          </a:p>
          <a:p>
            <a:r>
              <a:rPr lang="cs-CZ" b="1" dirty="0"/>
              <a:t>a)</a:t>
            </a:r>
            <a:r>
              <a:rPr lang="cs-CZ" dirty="0"/>
              <a:t> název a sídlo školské právnické osoby,</a:t>
            </a:r>
          </a:p>
          <a:p>
            <a:r>
              <a:rPr lang="cs-CZ" b="1" dirty="0"/>
              <a:t>b)</a:t>
            </a:r>
            <a:r>
              <a:rPr lang="cs-CZ" dirty="0"/>
              <a:t> název, sídlo a identifikační číslo osoby zřizovatele, bylo-li přiděleno, je-li právnickou osobou, nebo jméno, příjmení, datum narození a místo trvalého pobytu zřizovatele nebo bydliště, pokud nemá na území České republiky místo trvalého pobytu, je-li fyzickou osobou,</a:t>
            </a:r>
          </a:p>
          <a:p>
            <a:r>
              <a:rPr lang="cs-CZ" b="1" dirty="0"/>
              <a:t>c)</a:t>
            </a:r>
            <a:r>
              <a:rPr lang="cs-CZ" dirty="0"/>
              <a:t> označení statutárního orgánu a způsob, jakým vystupuje jménem školské právnické osoby,</a:t>
            </a:r>
          </a:p>
          <a:p>
            <a:r>
              <a:rPr lang="cs-CZ" b="1" dirty="0"/>
              <a:t>d)</a:t>
            </a:r>
            <a:r>
              <a:rPr lang="cs-CZ" dirty="0"/>
              <a:t> druhy škol a druhy a typy školských zařízení, jejichž činnost školská právnická osoba vykonává,</a:t>
            </a:r>
          </a:p>
          <a:p>
            <a:endParaRPr lang="cs-CZ" dirty="0"/>
          </a:p>
        </p:txBody>
      </p:sp>
    </p:spTree>
    <p:extLst>
      <p:ext uri="{BB962C8B-B14F-4D97-AF65-F5344CB8AC3E}">
        <p14:creationId xmlns:p14="http://schemas.microsoft.com/office/powerpoint/2010/main" val="31296931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006A1BE-448A-4682-AD6E-942AFB0DC84C}"/>
              </a:ext>
            </a:extLst>
          </p:cNvPr>
          <p:cNvSpPr>
            <a:spLocks noGrp="1"/>
          </p:cNvSpPr>
          <p:nvPr>
            <p:ph type="title"/>
          </p:nvPr>
        </p:nvSpPr>
        <p:spPr/>
        <p:txBody>
          <a:bodyPr>
            <a:normAutofit/>
          </a:bodyPr>
          <a:lstStyle/>
          <a:p>
            <a:r>
              <a:rPr lang="cs-CZ" b="1" dirty="0">
                <a:solidFill>
                  <a:srgbClr val="0392C8"/>
                </a:solidFill>
              </a:rPr>
              <a:t>Náležitosti zřizovací listiny</a:t>
            </a:r>
          </a:p>
        </p:txBody>
      </p:sp>
      <p:sp>
        <p:nvSpPr>
          <p:cNvPr id="3" name="Zástupný symbol pro obsah 2">
            <a:extLst>
              <a:ext uri="{FF2B5EF4-FFF2-40B4-BE49-F238E27FC236}">
                <a16:creationId xmlns:a16="http://schemas.microsoft.com/office/drawing/2014/main" id="{FCD14806-C27D-4E1B-BDDE-A78D351CB9BC}"/>
              </a:ext>
            </a:extLst>
          </p:cNvPr>
          <p:cNvSpPr>
            <a:spLocks noGrp="1"/>
          </p:cNvSpPr>
          <p:nvPr>
            <p:ph idx="1"/>
          </p:nvPr>
        </p:nvSpPr>
        <p:spPr/>
        <p:txBody>
          <a:bodyPr>
            <a:normAutofit lnSpcReduction="10000"/>
          </a:bodyPr>
          <a:lstStyle/>
          <a:p>
            <a:r>
              <a:rPr lang="cs-CZ" b="1" dirty="0"/>
              <a:t>e)</a:t>
            </a:r>
            <a:r>
              <a:rPr lang="cs-CZ" dirty="0"/>
              <a:t> předmět, podmínky a rozsah doplňkové činnosti v případě školské právnické osoby zřizované ministerstvem, krajem, obcí nebo svazkem obcí, je-li doplňková činnost této školské právnické osobě povolena,</a:t>
            </a:r>
          </a:p>
          <a:p>
            <a:r>
              <a:rPr lang="cs-CZ" b="1" dirty="0"/>
              <a:t>f)</a:t>
            </a:r>
            <a:r>
              <a:rPr lang="cs-CZ" dirty="0"/>
              <a:t> vymezení způsobu majetkového zajištění činnosti školské právnické osoby,</a:t>
            </a:r>
          </a:p>
          <a:p>
            <a:r>
              <a:rPr lang="cs-CZ" b="1" dirty="0"/>
              <a:t>g)</a:t>
            </a:r>
            <a:r>
              <a:rPr lang="cs-CZ" dirty="0"/>
              <a:t> počet členů rady v případě školské právnické osoby zřizované jinou právnickou osobou nebo fyzickou osobou </a:t>
            </a:r>
          </a:p>
          <a:p>
            <a:r>
              <a:rPr lang="cs-CZ" b="1" dirty="0"/>
              <a:t>h)</a:t>
            </a:r>
            <a:r>
              <a:rPr lang="cs-CZ" dirty="0"/>
              <a:t> v případě více zřizovatelů způsob výkonu práv a povinností zřizovatele podle tohoto zákona,</a:t>
            </a:r>
          </a:p>
          <a:p>
            <a:r>
              <a:rPr lang="cs-CZ" b="1" dirty="0"/>
              <a:t>i)</a:t>
            </a:r>
            <a:r>
              <a:rPr lang="cs-CZ" dirty="0"/>
              <a:t> vymezení doby, na kterou je školská právnická osoba zřízena.</a:t>
            </a:r>
          </a:p>
          <a:p>
            <a:endParaRPr lang="cs-CZ" dirty="0"/>
          </a:p>
        </p:txBody>
      </p:sp>
    </p:spTree>
    <p:extLst>
      <p:ext uri="{BB962C8B-B14F-4D97-AF65-F5344CB8AC3E}">
        <p14:creationId xmlns:p14="http://schemas.microsoft.com/office/powerpoint/2010/main" val="1071330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1F12E6A-66F5-4255-99DC-CDC27EB997D0}"/>
              </a:ext>
            </a:extLst>
          </p:cNvPr>
          <p:cNvSpPr>
            <a:spLocks noGrp="1"/>
          </p:cNvSpPr>
          <p:nvPr>
            <p:ph type="title"/>
          </p:nvPr>
        </p:nvSpPr>
        <p:spPr/>
        <p:txBody>
          <a:bodyPr/>
          <a:lstStyle/>
          <a:p>
            <a:r>
              <a:rPr lang="cs-CZ" b="1" dirty="0">
                <a:solidFill>
                  <a:srgbClr val="0392C8"/>
                </a:solidFill>
              </a:rPr>
              <a:t>Zrušení a zánik školské právnické osoby</a:t>
            </a:r>
            <a:endParaRPr lang="cs-CZ" dirty="0"/>
          </a:p>
        </p:txBody>
      </p:sp>
      <p:sp>
        <p:nvSpPr>
          <p:cNvPr id="3" name="Zástupný symbol pro obsah 2">
            <a:extLst>
              <a:ext uri="{FF2B5EF4-FFF2-40B4-BE49-F238E27FC236}">
                <a16:creationId xmlns:a16="http://schemas.microsoft.com/office/drawing/2014/main" id="{91C37ADA-6D03-4E9B-B69C-82135380811F}"/>
              </a:ext>
            </a:extLst>
          </p:cNvPr>
          <p:cNvSpPr>
            <a:spLocks noGrp="1"/>
          </p:cNvSpPr>
          <p:nvPr>
            <p:ph idx="1"/>
          </p:nvPr>
        </p:nvSpPr>
        <p:spPr/>
        <p:txBody>
          <a:bodyPr>
            <a:noAutofit/>
          </a:bodyPr>
          <a:lstStyle/>
          <a:p>
            <a:r>
              <a:rPr lang="cs-CZ" sz="2600" dirty="0"/>
              <a:t>Školská právnická osoba zaniká dnem výmazu z rejstříku školských právnických osob.</a:t>
            </a:r>
          </a:p>
          <a:p>
            <a:r>
              <a:rPr lang="cs-CZ" sz="2600" dirty="0"/>
              <a:t>Školská právnická osoba se zrušuje:</a:t>
            </a:r>
          </a:p>
          <a:p>
            <a:r>
              <a:rPr lang="cs-CZ" sz="2600" b="1" dirty="0"/>
              <a:t>a)</a:t>
            </a:r>
            <a:r>
              <a:rPr lang="cs-CZ" sz="2600" dirty="0"/>
              <a:t> dnem uvedeným v rozhodnutí o zrušení školské právnické osoby, jinak dnem, kdy toto rozhodnutí bylo přijato,</a:t>
            </a:r>
          </a:p>
          <a:p>
            <a:r>
              <a:rPr lang="cs-CZ" sz="2600" b="1" dirty="0"/>
              <a:t>b)</a:t>
            </a:r>
            <a:r>
              <a:rPr lang="cs-CZ" sz="2600" dirty="0"/>
              <a:t> dnem uvedeným v rozhodnutí nebo smlouvě o sloučení, splynutí nebo rozdělení, pokud dochází k zániku školské právnické osoby v důsledku jejího sloučení, splynutí nebo rozdělení, jinak dnem, kdy toto rozhodnutí bylo přijato nebo smlouva uzavřena,</a:t>
            </a:r>
          </a:p>
          <a:p>
            <a:r>
              <a:rPr lang="cs-CZ" sz="2600" b="1" dirty="0"/>
              <a:t>c)</a:t>
            </a:r>
            <a:r>
              <a:rPr lang="cs-CZ" sz="2600" dirty="0"/>
              <a:t> uplynutím doby, na kterou byla zřízena,</a:t>
            </a:r>
          </a:p>
        </p:txBody>
      </p:sp>
    </p:spTree>
    <p:extLst>
      <p:ext uri="{BB962C8B-B14F-4D97-AF65-F5344CB8AC3E}">
        <p14:creationId xmlns:p14="http://schemas.microsoft.com/office/powerpoint/2010/main" val="5852986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7FE85A6-6378-447E-B210-AE85E513FEC3}"/>
              </a:ext>
            </a:extLst>
          </p:cNvPr>
          <p:cNvSpPr>
            <a:spLocks noGrp="1"/>
          </p:cNvSpPr>
          <p:nvPr>
            <p:ph type="title"/>
          </p:nvPr>
        </p:nvSpPr>
        <p:spPr/>
        <p:txBody>
          <a:bodyPr>
            <a:normAutofit/>
          </a:bodyPr>
          <a:lstStyle/>
          <a:p>
            <a:r>
              <a:rPr lang="cs-CZ" b="1" dirty="0">
                <a:solidFill>
                  <a:srgbClr val="0392C8"/>
                </a:solidFill>
              </a:rPr>
              <a:t>Zrušení a zánik školské právnické osoby</a:t>
            </a:r>
          </a:p>
        </p:txBody>
      </p:sp>
      <p:sp>
        <p:nvSpPr>
          <p:cNvPr id="3" name="Zástupný symbol pro obsah 2">
            <a:extLst>
              <a:ext uri="{FF2B5EF4-FFF2-40B4-BE49-F238E27FC236}">
                <a16:creationId xmlns:a16="http://schemas.microsoft.com/office/drawing/2014/main" id="{92237BB2-212F-4CF2-A4C1-E34C92ACACA7}"/>
              </a:ext>
            </a:extLst>
          </p:cNvPr>
          <p:cNvSpPr>
            <a:spLocks noGrp="1"/>
          </p:cNvSpPr>
          <p:nvPr>
            <p:ph idx="1"/>
          </p:nvPr>
        </p:nvSpPr>
        <p:spPr/>
        <p:txBody>
          <a:bodyPr>
            <a:normAutofit lnSpcReduction="10000"/>
          </a:bodyPr>
          <a:lstStyle/>
          <a:p>
            <a:r>
              <a:rPr lang="cs-CZ" b="1" dirty="0"/>
              <a:t>d)</a:t>
            </a:r>
            <a:r>
              <a:rPr lang="cs-CZ" dirty="0"/>
              <a:t> dnem účinnosti rozhodnutí, kterým došlo k výmazu poslední školy nebo školského zařízení, jehož činnost školská právnická osoba vykonávala, z rejstříku škol a školských zařízení,</a:t>
            </a:r>
          </a:p>
          <a:p>
            <a:r>
              <a:rPr lang="cs-CZ" b="1" dirty="0"/>
              <a:t>e)</a:t>
            </a:r>
            <a:r>
              <a:rPr lang="cs-CZ" dirty="0"/>
              <a:t> zamítnutím insolvenčního návrhu proto, že majetek školské právnické osoby nebude postačovat k úhradě nákladů insolvenčního řízení, nebo zrušením konkursu proto, že majetek školské právnické osoby je zcela nepostačující, nebo po splnění rozvrhového usnesení,</a:t>
            </a:r>
          </a:p>
          <a:p>
            <a:r>
              <a:rPr lang="cs-CZ" b="1" dirty="0"/>
              <a:t>f)</a:t>
            </a:r>
            <a:r>
              <a:rPr lang="cs-CZ" dirty="0"/>
              <a:t> dnem uvedeným v rozhodnutí soudu o zrušení školské právnické osoby, jinak dnem, kdy toto rozhodnutí nabylo právní moci.</a:t>
            </a:r>
          </a:p>
          <a:p>
            <a:r>
              <a:rPr lang="cs-CZ" dirty="0"/>
              <a:t>Zániku školské právnické osoby předchází její zrušení s likvidací nebo bez likvidace. Likvidace se neprovede v bodech b) a e)</a:t>
            </a:r>
          </a:p>
          <a:p>
            <a:endParaRPr lang="cs-CZ" dirty="0"/>
          </a:p>
        </p:txBody>
      </p:sp>
    </p:spTree>
    <p:extLst>
      <p:ext uri="{BB962C8B-B14F-4D97-AF65-F5344CB8AC3E}">
        <p14:creationId xmlns:p14="http://schemas.microsoft.com/office/powerpoint/2010/main" val="29159270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B26DE6F-7692-477F-A8CC-64D30E7D1AEA}"/>
              </a:ext>
            </a:extLst>
          </p:cNvPr>
          <p:cNvSpPr>
            <a:spLocks noGrp="1"/>
          </p:cNvSpPr>
          <p:nvPr>
            <p:ph type="title"/>
          </p:nvPr>
        </p:nvSpPr>
        <p:spPr/>
        <p:txBody>
          <a:bodyPr>
            <a:normAutofit/>
          </a:bodyPr>
          <a:lstStyle/>
          <a:p>
            <a:r>
              <a:rPr lang="cs-CZ" b="1" dirty="0">
                <a:solidFill>
                  <a:srgbClr val="0392C8"/>
                </a:solidFill>
              </a:rPr>
              <a:t>Zrušení a zánik školské právnické osoby</a:t>
            </a:r>
          </a:p>
        </p:txBody>
      </p:sp>
      <p:sp>
        <p:nvSpPr>
          <p:cNvPr id="3" name="Zástupný symbol pro obsah 2">
            <a:extLst>
              <a:ext uri="{FF2B5EF4-FFF2-40B4-BE49-F238E27FC236}">
                <a16:creationId xmlns:a16="http://schemas.microsoft.com/office/drawing/2014/main" id="{A41124EB-DFBB-464D-A41C-26AF808F69E3}"/>
              </a:ext>
            </a:extLst>
          </p:cNvPr>
          <p:cNvSpPr>
            <a:spLocks noGrp="1"/>
          </p:cNvSpPr>
          <p:nvPr>
            <p:ph idx="1"/>
          </p:nvPr>
        </p:nvSpPr>
        <p:spPr/>
        <p:txBody>
          <a:bodyPr>
            <a:normAutofit fontScale="92500" lnSpcReduction="10000"/>
          </a:bodyPr>
          <a:lstStyle/>
          <a:p>
            <a:r>
              <a:rPr lang="cs-CZ" dirty="0"/>
              <a:t>Nejde-li o zrušení školské právnické osoby z důvodu uvedeného v bodě b), přechází práva a povinnosti školské právnické osoby zřízené ministerstvem, krajem, obcí nebo svazkem obcí, včetně práv a povinností z pracovněprávních vztahů, na jejího zřizovatele.</a:t>
            </a:r>
          </a:p>
          <a:p>
            <a:r>
              <a:rPr lang="cs-CZ" dirty="0"/>
              <a:t>Soud může rozhodnout o zrušení školské právnické osoby a v případě školské právnické osoby zřízené jinou právnickou osobou nebo fyzickou osobou, o jejím vstupu do likvidace, a to na návrh orgánu státní správy nebo osoby, která osvědčí právní zájem, jestliže</a:t>
            </a:r>
          </a:p>
          <a:p>
            <a:r>
              <a:rPr lang="cs-CZ" b="1" dirty="0"/>
              <a:t>a)</a:t>
            </a:r>
            <a:r>
              <a:rPr lang="cs-CZ" dirty="0"/>
              <a:t> nebyly jmenovány orgány školské právnické osoby a dosavadním orgánům skončilo funkční období před více než rokem,</a:t>
            </a:r>
          </a:p>
          <a:p>
            <a:r>
              <a:rPr lang="cs-CZ" b="1" dirty="0"/>
              <a:t>b)</a:t>
            </a:r>
            <a:r>
              <a:rPr lang="cs-CZ" dirty="0"/>
              <a:t> v uplynulém roce se nekonalo ani jedno zasedání rady školské právnické osoby zřizované jinou právnickou osobou nebo fyzickou osobou podle </a:t>
            </a:r>
          </a:p>
        </p:txBody>
      </p:sp>
    </p:spTree>
    <p:extLst>
      <p:ext uri="{BB962C8B-B14F-4D97-AF65-F5344CB8AC3E}">
        <p14:creationId xmlns:p14="http://schemas.microsoft.com/office/powerpoint/2010/main" val="41053893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61A166C-6B21-4DD2-8414-4E6218C0DFA9}"/>
              </a:ext>
            </a:extLst>
          </p:cNvPr>
          <p:cNvSpPr>
            <a:spLocks noGrp="1"/>
          </p:cNvSpPr>
          <p:nvPr>
            <p:ph type="title"/>
          </p:nvPr>
        </p:nvSpPr>
        <p:spPr/>
        <p:txBody>
          <a:bodyPr>
            <a:normAutofit/>
          </a:bodyPr>
          <a:lstStyle/>
          <a:p>
            <a:r>
              <a:rPr lang="cs-CZ" b="1" dirty="0">
                <a:solidFill>
                  <a:srgbClr val="0392C8"/>
                </a:solidFill>
              </a:rPr>
              <a:t>Zrušení a zánik školské právnické osoby</a:t>
            </a:r>
          </a:p>
        </p:txBody>
      </p:sp>
      <p:sp>
        <p:nvSpPr>
          <p:cNvPr id="3" name="Zástupný symbol pro obsah 2">
            <a:extLst>
              <a:ext uri="{FF2B5EF4-FFF2-40B4-BE49-F238E27FC236}">
                <a16:creationId xmlns:a16="http://schemas.microsoft.com/office/drawing/2014/main" id="{170B5E42-44D7-454F-9EA5-BCF34B9CBE19}"/>
              </a:ext>
            </a:extLst>
          </p:cNvPr>
          <p:cNvSpPr>
            <a:spLocks noGrp="1"/>
          </p:cNvSpPr>
          <p:nvPr>
            <p:ph idx="1"/>
          </p:nvPr>
        </p:nvSpPr>
        <p:spPr/>
        <p:txBody>
          <a:bodyPr/>
          <a:lstStyle/>
          <a:p>
            <a:r>
              <a:rPr lang="cs-CZ" b="1" dirty="0"/>
              <a:t>c)</a:t>
            </a:r>
            <a:r>
              <a:rPr lang="cs-CZ" dirty="0"/>
              <a:t> provozováním doplňkové činnosti došlo v období šesti měsíců opakovaně k ohrožení kvality, rozsahu a dostupnosti hlavní činnosti, k jejímuž uskutečňování byla školská právnická osoba zřízena,</a:t>
            </a:r>
          </a:p>
          <a:p>
            <a:r>
              <a:rPr lang="cs-CZ" b="1" dirty="0"/>
              <a:t>d)</a:t>
            </a:r>
            <a:r>
              <a:rPr lang="cs-CZ" dirty="0"/>
              <a:t> školská právnická osoba užívá příjmů ze své činnosti nebo svého majetku v rozporu s tímto zákonem,</a:t>
            </a:r>
          </a:p>
          <a:p>
            <a:r>
              <a:rPr lang="cs-CZ" b="1" dirty="0"/>
              <a:t>e)</a:t>
            </a:r>
            <a:r>
              <a:rPr lang="cs-CZ" dirty="0"/>
              <a:t> školská právnická osoba jiným závažným způsobem porušuje zákon nebo neplní podmínky zákonem stanovené.</a:t>
            </a:r>
          </a:p>
          <a:p>
            <a:r>
              <a:rPr lang="cs-CZ" dirty="0"/>
              <a:t>Soud před vydáním rozhodnutí o zrušení školské právnické osoby stanoví lhůtu k odstranění důvodu, pro který bylo zrušení navrženo, jestliže je odstranění tohoto důvodu možné.</a:t>
            </a:r>
          </a:p>
          <a:p>
            <a:endParaRPr lang="cs-CZ" dirty="0"/>
          </a:p>
        </p:txBody>
      </p:sp>
    </p:spTree>
    <p:extLst>
      <p:ext uri="{BB962C8B-B14F-4D97-AF65-F5344CB8AC3E}">
        <p14:creationId xmlns:p14="http://schemas.microsoft.com/office/powerpoint/2010/main" val="13202098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B67BCA0-44C4-4F2F-84C8-89D6A7CDC7C1}"/>
              </a:ext>
            </a:extLst>
          </p:cNvPr>
          <p:cNvSpPr>
            <a:spLocks noGrp="1"/>
          </p:cNvSpPr>
          <p:nvPr>
            <p:ph type="title"/>
          </p:nvPr>
        </p:nvSpPr>
        <p:spPr>
          <a:xfrm>
            <a:off x="838200" y="820904"/>
            <a:ext cx="10515600" cy="1325563"/>
          </a:xfrm>
        </p:spPr>
        <p:txBody>
          <a:bodyPr>
            <a:normAutofit fontScale="90000"/>
          </a:bodyPr>
          <a:lstStyle/>
          <a:p>
            <a:r>
              <a:rPr lang="cs-CZ" sz="4900" b="1" dirty="0">
                <a:solidFill>
                  <a:srgbClr val="0392C8"/>
                </a:solidFill>
              </a:rPr>
              <a:t>Rozdělení, sloučení a splynutí školské právnické osoby</a:t>
            </a:r>
            <a:br>
              <a:rPr lang="cs-CZ" dirty="0"/>
            </a:br>
            <a:endParaRPr lang="cs-CZ" dirty="0"/>
          </a:p>
        </p:txBody>
      </p:sp>
      <p:sp>
        <p:nvSpPr>
          <p:cNvPr id="3" name="Zástupný symbol pro obsah 2">
            <a:extLst>
              <a:ext uri="{FF2B5EF4-FFF2-40B4-BE49-F238E27FC236}">
                <a16:creationId xmlns:a16="http://schemas.microsoft.com/office/drawing/2014/main" id="{6A97A1F5-4F12-442C-A9EF-867430FB3645}"/>
              </a:ext>
            </a:extLst>
          </p:cNvPr>
          <p:cNvSpPr>
            <a:spLocks noGrp="1"/>
          </p:cNvSpPr>
          <p:nvPr>
            <p:ph idx="1"/>
          </p:nvPr>
        </p:nvSpPr>
        <p:spPr/>
        <p:txBody>
          <a:bodyPr>
            <a:noAutofit/>
          </a:bodyPr>
          <a:lstStyle/>
          <a:p>
            <a:r>
              <a:rPr lang="cs-CZ" sz="2400" dirty="0"/>
              <a:t>Školská právnická osoba se může sloučit nebo splynout s jinou školskou právnickou osobou a rozdělit na jiné školské právnické osoby. Právní účinky těchto změn nastávají dnem zápisu do rejstříku školských právnických osob.</a:t>
            </a:r>
          </a:p>
          <a:p>
            <a:r>
              <a:rPr lang="cs-CZ" sz="2400" dirty="0"/>
              <a:t>Rozdělením dochází k zániku školské právnické osoby, jemuž předchází její zrušení bez likvidace; její práva a povinnosti včetně práv a povinností z pracovněprávních vztahů přecházejí na jiné školské právnické osoby. V rozhodnutí nebo smlouvě o rozdělení musí být stanoveno, v jakém rozsahu přecházejí práva a povinnosti včetně práv a povinností z pracovněprávních vztahů na jednotlivé školské právnické osoby.</a:t>
            </a:r>
          </a:p>
          <a:p>
            <a:r>
              <a:rPr lang="cs-CZ" sz="2400" dirty="0"/>
              <a:t>Sloučením dochází k zániku školské právnické osoby, jemuž předchází její zrušení bez likvidace; její práva a povinnosti včetně práv a povinností z pracovněprávních vztahů přecházejí na jinou školskou právnickou osobu.</a:t>
            </a:r>
          </a:p>
        </p:txBody>
      </p:sp>
    </p:spTree>
    <p:extLst>
      <p:ext uri="{BB962C8B-B14F-4D97-AF65-F5344CB8AC3E}">
        <p14:creationId xmlns:p14="http://schemas.microsoft.com/office/powerpoint/2010/main" val="30380973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F4ED116-8C06-4AAE-875F-F9DAEE317FF2}"/>
              </a:ext>
            </a:extLst>
          </p:cNvPr>
          <p:cNvSpPr>
            <a:spLocks noGrp="1"/>
          </p:cNvSpPr>
          <p:nvPr>
            <p:ph type="title"/>
          </p:nvPr>
        </p:nvSpPr>
        <p:spPr/>
        <p:txBody>
          <a:bodyPr>
            <a:normAutofit/>
          </a:bodyPr>
          <a:lstStyle/>
          <a:p>
            <a:r>
              <a:rPr lang="cs-CZ" b="1" dirty="0">
                <a:solidFill>
                  <a:srgbClr val="0392C8"/>
                </a:solidFill>
              </a:rPr>
              <a:t>Rozdělení, sloučení a splynutí školské právnické osoby</a:t>
            </a:r>
          </a:p>
        </p:txBody>
      </p:sp>
      <p:sp>
        <p:nvSpPr>
          <p:cNvPr id="3" name="Zástupný symbol pro obsah 2">
            <a:extLst>
              <a:ext uri="{FF2B5EF4-FFF2-40B4-BE49-F238E27FC236}">
                <a16:creationId xmlns:a16="http://schemas.microsoft.com/office/drawing/2014/main" id="{7F680BE5-3108-40CB-82C1-A7F204FADC43}"/>
              </a:ext>
            </a:extLst>
          </p:cNvPr>
          <p:cNvSpPr>
            <a:spLocks noGrp="1"/>
          </p:cNvSpPr>
          <p:nvPr>
            <p:ph idx="1"/>
          </p:nvPr>
        </p:nvSpPr>
        <p:spPr/>
        <p:txBody>
          <a:bodyPr>
            <a:normAutofit fontScale="92500" lnSpcReduction="20000"/>
          </a:bodyPr>
          <a:lstStyle/>
          <a:p>
            <a:r>
              <a:rPr lang="cs-CZ" dirty="0"/>
              <a:t>Splynutím dochází k zániku dvou nebo více školských právnických osob, jemuž předchází jejich zrušení bez likvidace; jejich práva a povinnosti včetně práv a povinností z pracovněprávních vztahů přecházejí na nově zřizovanou školskou právnickou osobu.</a:t>
            </a:r>
          </a:p>
          <a:p>
            <a:r>
              <a:rPr lang="cs-CZ" dirty="0"/>
              <a:t> V případě školských právnických osob zřizovaných ministerstvem, krajem, obcí nebo svazkem obcí je sloučení, splynutí a rozdělení možné pouze, pokud jde o školské právnické osoby téhož zřizovatele.</a:t>
            </a:r>
          </a:p>
          <a:p>
            <a:r>
              <a:rPr lang="cs-CZ" dirty="0"/>
              <a:t>Ke sloučení, splynutí a rozdělení školských právnických osob zřizovaných různými zřizovateli je třeba rozhodnutí zřizovatele dotčených školských právnických osob, popřípadě rozhodnutí rady, a smlouva uzavřená mezi dotčenými školskými právnickými osobami. Zřizovatelé zanikající nebo zanikajících školských právnických osob se stávají zřizovateli nástupnické nebo nástupnických školských právnických osob.</a:t>
            </a:r>
          </a:p>
          <a:p>
            <a:endParaRPr lang="cs-CZ" dirty="0"/>
          </a:p>
        </p:txBody>
      </p:sp>
    </p:spTree>
    <p:extLst>
      <p:ext uri="{BB962C8B-B14F-4D97-AF65-F5344CB8AC3E}">
        <p14:creationId xmlns:p14="http://schemas.microsoft.com/office/powerpoint/2010/main" val="27643612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BA950F3-0DAD-4434-87C7-22BB05394016}"/>
              </a:ext>
            </a:extLst>
          </p:cNvPr>
          <p:cNvSpPr>
            <a:spLocks noGrp="1"/>
          </p:cNvSpPr>
          <p:nvPr>
            <p:ph type="title"/>
          </p:nvPr>
        </p:nvSpPr>
        <p:spPr/>
        <p:txBody>
          <a:bodyPr>
            <a:normAutofit/>
          </a:bodyPr>
          <a:lstStyle/>
          <a:p>
            <a:r>
              <a:rPr lang="cs-CZ" b="1" dirty="0">
                <a:solidFill>
                  <a:srgbClr val="0392C8"/>
                </a:solidFill>
              </a:rPr>
              <a:t>Působnost zřizovatele školské právnické osoby</a:t>
            </a:r>
            <a:br>
              <a:rPr lang="cs-CZ" b="1" dirty="0">
                <a:solidFill>
                  <a:srgbClr val="0392C8"/>
                </a:solidFill>
              </a:rPr>
            </a:br>
            <a:r>
              <a:rPr lang="cs-CZ" b="1" dirty="0">
                <a:solidFill>
                  <a:srgbClr val="0392C8"/>
                </a:solidFill>
              </a:rPr>
              <a:t>(obecně)</a:t>
            </a:r>
          </a:p>
        </p:txBody>
      </p:sp>
      <p:sp>
        <p:nvSpPr>
          <p:cNvPr id="3" name="Zástupný symbol pro obsah 2">
            <a:extLst>
              <a:ext uri="{FF2B5EF4-FFF2-40B4-BE49-F238E27FC236}">
                <a16:creationId xmlns:a16="http://schemas.microsoft.com/office/drawing/2014/main" id="{E9F06E3B-3611-4E62-BE5C-79DF05BF80E7}"/>
              </a:ext>
            </a:extLst>
          </p:cNvPr>
          <p:cNvSpPr>
            <a:spLocks noGrp="1"/>
          </p:cNvSpPr>
          <p:nvPr>
            <p:ph idx="1"/>
          </p:nvPr>
        </p:nvSpPr>
        <p:spPr/>
        <p:txBody>
          <a:bodyPr/>
          <a:lstStyle/>
          <a:p>
            <a:r>
              <a:rPr lang="cs-CZ" dirty="0"/>
              <a:t>Zřizovatel školské právnické osoby</a:t>
            </a:r>
          </a:p>
          <a:p>
            <a:r>
              <a:rPr lang="cs-CZ" b="1" dirty="0"/>
              <a:t>a)</a:t>
            </a:r>
            <a:r>
              <a:rPr lang="cs-CZ" dirty="0"/>
              <a:t> vydává zřizovací listinu školské právnické osoby,</a:t>
            </a:r>
          </a:p>
          <a:p>
            <a:r>
              <a:rPr lang="cs-CZ" b="1" dirty="0"/>
              <a:t>b)</a:t>
            </a:r>
            <a:r>
              <a:rPr lang="cs-CZ" dirty="0"/>
              <a:t> rozhoduje o změnách zřizovací listiny školské právnické osoby,</a:t>
            </a:r>
          </a:p>
          <a:p>
            <a:r>
              <a:rPr lang="cs-CZ" b="1" dirty="0"/>
              <a:t>c)</a:t>
            </a:r>
            <a:r>
              <a:rPr lang="cs-CZ" dirty="0"/>
              <a:t> rozhoduje o sloučení, splynutí, rozdělení a zrušení školské právnické osoby,</a:t>
            </a:r>
          </a:p>
          <a:p>
            <a:r>
              <a:rPr lang="cs-CZ" b="1" dirty="0"/>
              <a:t>d)</a:t>
            </a:r>
            <a:r>
              <a:rPr lang="cs-CZ" dirty="0"/>
              <a:t> jmenuje a odvolává ředitele školské právnické osoby a stanoví jeho plat, popřípadě mzdu,</a:t>
            </a:r>
          </a:p>
          <a:p>
            <a:r>
              <a:rPr lang="cs-CZ" b="1" dirty="0"/>
              <a:t>e)</a:t>
            </a:r>
            <a:r>
              <a:rPr lang="cs-CZ" dirty="0"/>
              <a:t> jmenuje a odvolává třetinu školské rady, pokud se školská rada zřizuje.</a:t>
            </a:r>
          </a:p>
          <a:p>
            <a:endParaRPr lang="cs-CZ" dirty="0"/>
          </a:p>
        </p:txBody>
      </p:sp>
    </p:spTree>
    <p:extLst>
      <p:ext uri="{BB962C8B-B14F-4D97-AF65-F5344CB8AC3E}">
        <p14:creationId xmlns:p14="http://schemas.microsoft.com/office/powerpoint/2010/main" val="6978645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478C3D0-4EF6-461F-AB8F-1E830B90EBD8}"/>
              </a:ext>
            </a:extLst>
          </p:cNvPr>
          <p:cNvSpPr>
            <a:spLocks noGrp="1"/>
          </p:cNvSpPr>
          <p:nvPr>
            <p:ph type="title"/>
          </p:nvPr>
        </p:nvSpPr>
        <p:spPr/>
        <p:txBody>
          <a:bodyPr>
            <a:normAutofit/>
          </a:bodyPr>
          <a:lstStyle/>
          <a:p>
            <a:r>
              <a:rPr lang="cs-CZ" b="1" dirty="0">
                <a:solidFill>
                  <a:srgbClr val="0392C8"/>
                </a:solidFill>
              </a:rPr>
              <a:t>Působnost zřizovatele školské právnické osoby</a:t>
            </a:r>
            <a:br>
              <a:rPr lang="cs-CZ" b="1" dirty="0">
                <a:solidFill>
                  <a:srgbClr val="0392C8"/>
                </a:solidFill>
              </a:rPr>
            </a:br>
            <a:r>
              <a:rPr lang="cs-CZ" b="1" dirty="0">
                <a:solidFill>
                  <a:srgbClr val="0392C8"/>
                </a:solidFill>
              </a:rPr>
              <a:t>(obecně)</a:t>
            </a:r>
          </a:p>
        </p:txBody>
      </p:sp>
      <p:sp>
        <p:nvSpPr>
          <p:cNvPr id="3" name="Zástupný symbol pro obsah 2">
            <a:extLst>
              <a:ext uri="{FF2B5EF4-FFF2-40B4-BE49-F238E27FC236}">
                <a16:creationId xmlns:a16="http://schemas.microsoft.com/office/drawing/2014/main" id="{17DADC2E-46E9-4F6A-9FCC-B0DFB83E8A49}"/>
              </a:ext>
            </a:extLst>
          </p:cNvPr>
          <p:cNvSpPr>
            <a:spLocks noGrp="1"/>
          </p:cNvSpPr>
          <p:nvPr>
            <p:ph idx="1"/>
          </p:nvPr>
        </p:nvSpPr>
        <p:spPr/>
        <p:txBody>
          <a:bodyPr/>
          <a:lstStyle/>
          <a:p>
            <a:r>
              <a:rPr lang="cs-CZ" dirty="0"/>
              <a:t>Zřizovatel školské právnické osoby, je-li jím ministerstvo, kraj, obec nebo svazek obcí, dále</a:t>
            </a:r>
          </a:p>
          <a:p>
            <a:r>
              <a:rPr lang="cs-CZ" b="1" dirty="0"/>
              <a:t>a)</a:t>
            </a:r>
            <a:r>
              <a:rPr lang="cs-CZ" dirty="0"/>
              <a:t> schvaluje rozpočet školské právnické osoby,</a:t>
            </a:r>
          </a:p>
          <a:p>
            <a:r>
              <a:rPr lang="cs-CZ" b="1" dirty="0"/>
              <a:t>b)</a:t>
            </a:r>
            <a:r>
              <a:rPr lang="cs-CZ" dirty="0"/>
              <a:t> schvaluje zlepšený výsledek hospodaření školské právnické osoby,</a:t>
            </a:r>
          </a:p>
          <a:p>
            <a:r>
              <a:rPr lang="cs-CZ" b="1" dirty="0"/>
              <a:t>c)</a:t>
            </a:r>
            <a:r>
              <a:rPr lang="cs-CZ" dirty="0"/>
              <a:t> schvaluje vytvoření dalších peněžních fondů školské právnické osoby neuvedených v § 137 odst. 2 školského zákona a způsob hospodaření s nimi.</a:t>
            </a:r>
          </a:p>
        </p:txBody>
      </p:sp>
    </p:spTree>
    <p:extLst>
      <p:ext uri="{BB962C8B-B14F-4D97-AF65-F5344CB8AC3E}">
        <p14:creationId xmlns:p14="http://schemas.microsoft.com/office/powerpoint/2010/main" val="40970377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F9016F1-A2CB-449B-B3F0-AC7B81B09A0D}"/>
              </a:ext>
            </a:extLst>
          </p:cNvPr>
          <p:cNvSpPr>
            <a:spLocks noGrp="1"/>
          </p:cNvSpPr>
          <p:nvPr>
            <p:ph type="title"/>
          </p:nvPr>
        </p:nvSpPr>
        <p:spPr/>
        <p:txBody>
          <a:bodyPr/>
          <a:lstStyle/>
          <a:p>
            <a:r>
              <a:rPr lang="cs-CZ" b="1" dirty="0">
                <a:solidFill>
                  <a:srgbClr val="0392C8"/>
                </a:solidFill>
              </a:rPr>
              <a:t>Orgány školské právnické osoby</a:t>
            </a:r>
            <a:endParaRPr lang="cs-CZ" dirty="0"/>
          </a:p>
        </p:txBody>
      </p:sp>
      <p:sp>
        <p:nvSpPr>
          <p:cNvPr id="3" name="Zástupný symbol pro obsah 2">
            <a:extLst>
              <a:ext uri="{FF2B5EF4-FFF2-40B4-BE49-F238E27FC236}">
                <a16:creationId xmlns:a16="http://schemas.microsoft.com/office/drawing/2014/main" id="{EE8F8E8E-679F-4ED4-A39D-BFC24BC9657B}"/>
              </a:ext>
            </a:extLst>
          </p:cNvPr>
          <p:cNvSpPr>
            <a:spLocks noGrp="1"/>
          </p:cNvSpPr>
          <p:nvPr>
            <p:ph idx="1"/>
          </p:nvPr>
        </p:nvSpPr>
        <p:spPr/>
        <p:txBody>
          <a:bodyPr/>
          <a:lstStyle/>
          <a:p>
            <a:r>
              <a:rPr lang="cs-CZ" dirty="0"/>
              <a:t>Orgánem školské právnické osoby zřízené ministerstvem, krajem, obcí nebo</a:t>
            </a:r>
          </a:p>
          <a:p>
            <a:endParaRPr lang="cs-CZ" dirty="0"/>
          </a:p>
          <a:p>
            <a:endParaRPr lang="cs-CZ" dirty="0"/>
          </a:p>
          <a:p>
            <a:r>
              <a:rPr lang="cs-CZ" dirty="0"/>
              <a:t>Orgány školské právnické osoby zřízené jinou právnickou osobou nebo fyzickou osobou svazkem obcí je ředitel.</a:t>
            </a:r>
          </a:p>
        </p:txBody>
      </p:sp>
    </p:spTree>
    <p:extLst>
      <p:ext uri="{BB962C8B-B14F-4D97-AF65-F5344CB8AC3E}">
        <p14:creationId xmlns:p14="http://schemas.microsoft.com/office/powerpoint/2010/main" val="41864293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A591559-3DE3-40D0-883C-C6B509E66BF9}"/>
              </a:ext>
            </a:extLst>
          </p:cNvPr>
          <p:cNvSpPr>
            <a:spLocks noGrp="1"/>
          </p:cNvSpPr>
          <p:nvPr>
            <p:ph type="ctrTitle"/>
          </p:nvPr>
        </p:nvSpPr>
        <p:spPr/>
        <p:txBody>
          <a:bodyPr>
            <a:normAutofit/>
          </a:bodyPr>
          <a:lstStyle/>
          <a:p>
            <a:r>
              <a:rPr lang="cs-CZ" sz="5400" b="1" dirty="0">
                <a:solidFill>
                  <a:srgbClr val="0392C8"/>
                </a:solidFill>
              </a:rPr>
              <a:t>Působnost územních samosprávných celků ve školství</a:t>
            </a:r>
          </a:p>
        </p:txBody>
      </p:sp>
      <p:sp>
        <p:nvSpPr>
          <p:cNvPr id="3" name="Podnadpis 2">
            <a:extLst>
              <a:ext uri="{FF2B5EF4-FFF2-40B4-BE49-F238E27FC236}">
                <a16:creationId xmlns:a16="http://schemas.microsoft.com/office/drawing/2014/main" id="{40F42899-D30D-4A6C-911E-80917B17056F}"/>
              </a:ext>
            </a:extLst>
          </p:cNvPr>
          <p:cNvSpPr>
            <a:spLocks noGrp="1"/>
          </p:cNvSpPr>
          <p:nvPr>
            <p:ph type="subTitle" idx="1"/>
          </p:nvPr>
        </p:nvSpPr>
        <p:spPr/>
        <p:txBody>
          <a:bodyPr/>
          <a:lstStyle/>
          <a:p>
            <a:endParaRPr lang="cs-CZ" dirty="0"/>
          </a:p>
        </p:txBody>
      </p:sp>
    </p:spTree>
    <p:extLst>
      <p:ext uri="{BB962C8B-B14F-4D97-AF65-F5344CB8AC3E}">
        <p14:creationId xmlns:p14="http://schemas.microsoft.com/office/powerpoint/2010/main" val="4185357560"/>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558B2CD-4ABE-4AEC-B23D-76F3EF7B0155}"/>
              </a:ext>
            </a:extLst>
          </p:cNvPr>
          <p:cNvSpPr>
            <a:spLocks noGrp="1"/>
          </p:cNvSpPr>
          <p:nvPr>
            <p:ph type="title"/>
          </p:nvPr>
        </p:nvSpPr>
        <p:spPr/>
        <p:txBody>
          <a:bodyPr>
            <a:normAutofit/>
          </a:bodyPr>
          <a:lstStyle/>
          <a:p>
            <a:r>
              <a:rPr lang="cs-CZ" b="1" dirty="0">
                <a:solidFill>
                  <a:srgbClr val="0392C8"/>
                </a:solidFill>
              </a:rPr>
              <a:t>Působnost územních samosprávných celků ve školství</a:t>
            </a:r>
          </a:p>
        </p:txBody>
      </p:sp>
      <p:sp>
        <p:nvSpPr>
          <p:cNvPr id="3" name="Zástupný symbol pro obsah 2">
            <a:extLst>
              <a:ext uri="{FF2B5EF4-FFF2-40B4-BE49-F238E27FC236}">
                <a16:creationId xmlns:a16="http://schemas.microsoft.com/office/drawing/2014/main" id="{5AD62209-0BE2-4072-B2A0-F9F0A29E1730}"/>
              </a:ext>
            </a:extLst>
          </p:cNvPr>
          <p:cNvSpPr>
            <a:spLocks noGrp="1"/>
          </p:cNvSpPr>
          <p:nvPr>
            <p:ph idx="1"/>
          </p:nvPr>
        </p:nvSpPr>
        <p:spPr/>
        <p:txBody>
          <a:bodyPr/>
          <a:lstStyle/>
          <a:p>
            <a:r>
              <a:rPr lang="cs-CZ" dirty="0"/>
              <a:t>Územní samosprávu ve školství vykonávají</a:t>
            </a:r>
          </a:p>
          <a:p>
            <a:r>
              <a:rPr lang="cs-CZ" b="1" dirty="0"/>
              <a:t>a)</a:t>
            </a:r>
            <a:r>
              <a:rPr lang="cs-CZ" dirty="0"/>
              <a:t> obec,</a:t>
            </a:r>
          </a:p>
          <a:p>
            <a:r>
              <a:rPr lang="cs-CZ" b="1" dirty="0"/>
              <a:t>b)</a:t>
            </a:r>
            <a:r>
              <a:rPr lang="cs-CZ" dirty="0"/>
              <a:t> kraj</a:t>
            </a:r>
          </a:p>
          <a:p>
            <a:r>
              <a:rPr lang="cs-CZ" dirty="0"/>
              <a:t>Při zajišťování vzdělávání a školských služeb, zejména při zřizování a zrušování škol a školských zařízení, dbá obec a kraj zejména o</a:t>
            </a:r>
          </a:p>
          <a:p>
            <a:r>
              <a:rPr lang="cs-CZ" b="1" dirty="0"/>
              <a:t>a)</a:t>
            </a:r>
            <a:r>
              <a:rPr lang="cs-CZ" dirty="0"/>
              <a:t> soulad rozvoje vzdělávání a školských služeb se zájmy občanů obce a kraje, s potřebami trhu práce, s demografickým vývojem a rozvojem svého území,</a:t>
            </a:r>
          </a:p>
          <a:p>
            <a:r>
              <a:rPr lang="cs-CZ" b="1" dirty="0"/>
              <a:t>b)</a:t>
            </a:r>
            <a:r>
              <a:rPr lang="cs-CZ" dirty="0"/>
              <a:t> dostupnost vzdělávání a školských služeb podle místních podmínek.</a:t>
            </a:r>
          </a:p>
          <a:p>
            <a:endParaRPr lang="cs-CZ" dirty="0"/>
          </a:p>
        </p:txBody>
      </p:sp>
    </p:spTree>
    <p:extLst>
      <p:ext uri="{BB962C8B-B14F-4D97-AF65-F5344CB8AC3E}">
        <p14:creationId xmlns:p14="http://schemas.microsoft.com/office/powerpoint/2010/main" val="8819926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9F4B9E8-DF88-4189-B116-D9C88E3B636C}"/>
              </a:ext>
            </a:extLst>
          </p:cNvPr>
          <p:cNvSpPr>
            <a:spLocks noGrp="1"/>
          </p:cNvSpPr>
          <p:nvPr>
            <p:ph type="title"/>
          </p:nvPr>
        </p:nvSpPr>
        <p:spPr/>
        <p:txBody>
          <a:bodyPr>
            <a:normAutofit/>
          </a:bodyPr>
          <a:lstStyle/>
          <a:p>
            <a:r>
              <a:rPr lang="cs-CZ" b="1" dirty="0">
                <a:solidFill>
                  <a:srgbClr val="0392C8"/>
                </a:solidFill>
              </a:rPr>
              <a:t>Působnost obce ve školství</a:t>
            </a:r>
          </a:p>
        </p:txBody>
      </p:sp>
      <p:sp>
        <p:nvSpPr>
          <p:cNvPr id="3" name="Zástupný symbol pro obsah 2">
            <a:extLst>
              <a:ext uri="{FF2B5EF4-FFF2-40B4-BE49-F238E27FC236}">
                <a16:creationId xmlns:a16="http://schemas.microsoft.com/office/drawing/2014/main" id="{4E6F8330-04B4-4156-A72A-F224C23AE4C7}"/>
              </a:ext>
            </a:extLst>
          </p:cNvPr>
          <p:cNvSpPr>
            <a:spLocks noGrp="1"/>
          </p:cNvSpPr>
          <p:nvPr>
            <p:ph idx="1"/>
          </p:nvPr>
        </p:nvSpPr>
        <p:spPr/>
        <p:txBody>
          <a:bodyPr>
            <a:normAutofit/>
          </a:bodyPr>
          <a:lstStyle/>
          <a:p>
            <a:r>
              <a:rPr lang="cs-CZ" dirty="0"/>
              <a:t>Obec je povinna zajistit podmínky pro plnění povinné školní docházky dětí s místem trvalého pobytu na jejím území</a:t>
            </a:r>
          </a:p>
          <a:p>
            <a:r>
              <a:rPr lang="cs-CZ" dirty="0"/>
              <a:t>V případě cizince s místem pobytu, a dětí umístěných na jejím území ve školských zařízeních pro výkon ústavní výchovy nebo ochranné výchovy, které se v souladu se zvláštním právním předpisem</a:t>
            </a:r>
            <a:r>
              <a:rPr lang="cs-CZ" b="1" baseline="30000" dirty="0"/>
              <a:t> </a:t>
            </a:r>
            <a:r>
              <a:rPr lang="cs-CZ" dirty="0"/>
              <a:t>nevzdělávají ve školách zřízených při těchto školských zařízeních. </a:t>
            </a:r>
          </a:p>
          <a:p>
            <a:r>
              <a:rPr lang="cs-CZ" dirty="0"/>
              <a:t>Obec:</a:t>
            </a:r>
          </a:p>
          <a:p>
            <a:r>
              <a:rPr lang="cs-CZ" dirty="0"/>
              <a:t>zřizuje a zrušuje základní školu, nebo zajišťuje plnění povinné školní docházky v základní škole zřizované jinou obcí nebo svazkem obcí.</a:t>
            </a:r>
          </a:p>
          <a:p>
            <a:endParaRPr lang="cs-CZ" dirty="0"/>
          </a:p>
        </p:txBody>
      </p:sp>
    </p:spTree>
    <p:extLst>
      <p:ext uri="{BB962C8B-B14F-4D97-AF65-F5344CB8AC3E}">
        <p14:creationId xmlns:p14="http://schemas.microsoft.com/office/powerpoint/2010/main" val="32703982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DD9755E-7AC9-445A-A2CC-A723E7EA6952}"/>
              </a:ext>
            </a:extLst>
          </p:cNvPr>
          <p:cNvSpPr>
            <a:spLocks noGrp="1"/>
          </p:cNvSpPr>
          <p:nvPr>
            <p:ph type="title"/>
          </p:nvPr>
        </p:nvSpPr>
        <p:spPr/>
        <p:txBody>
          <a:bodyPr>
            <a:normAutofit/>
          </a:bodyPr>
          <a:lstStyle/>
          <a:p>
            <a:r>
              <a:rPr lang="cs-CZ" b="1" dirty="0">
                <a:solidFill>
                  <a:srgbClr val="0392C8"/>
                </a:solidFill>
              </a:rPr>
              <a:t>Působnost obce ve školství</a:t>
            </a:r>
          </a:p>
        </p:txBody>
      </p:sp>
      <p:sp>
        <p:nvSpPr>
          <p:cNvPr id="3" name="Zástupný symbol pro obsah 2">
            <a:extLst>
              <a:ext uri="{FF2B5EF4-FFF2-40B4-BE49-F238E27FC236}">
                <a16:creationId xmlns:a16="http://schemas.microsoft.com/office/drawing/2014/main" id="{950A5EE1-B2A6-4DAD-B0B1-A2AE3A8E749E}"/>
              </a:ext>
            </a:extLst>
          </p:cNvPr>
          <p:cNvSpPr>
            <a:spLocks noGrp="1"/>
          </p:cNvSpPr>
          <p:nvPr>
            <p:ph idx="1"/>
          </p:nvPr>
        </p:nvSpPr>
        <p:spPr/>
        <p:txBody>
          <a:bodyPr>
            <a:normAutofit fontScale="92500" lnSpcReduction="10000"/>
          </a:bodyPr>
          <a:lstStyle/>
          <a:p>
            <a:r>
              <a:rPr lang="cs-CZ" dirty="0"/>
              <a:t>Obec nebo svazek obcí zřizuje a zrušuje</a:t>
            </a:r>
          </a:p>
          <a:p>
            <a:r>
              <a:rPr lang="cs-CZ" b="1" dirty="0"/>
              <a:t>a)</a:t>
            </a:r>
            <a:r>
              <a:rPr lang="cs-CZ" dirty="0"/>
              <a:t> mateřské školy,</a:t>
            </a:r>
          </a:p>
          <a:p>
            <a:r>
              <a:rPr lang="cs-CZ" b="1" dirty="0"/>
              <a:t>b)</a:t>
            </a:r>
            <a:r>
              <a:rPr lang="cs-CZ" dirty="0"/>
              <a:t> mateřské a základní školy s vyučovacím jazykem národnostní menšiny </a:t>
            </a:r>
            <a:r>
              <a:rPr lang="cs-CZ" b="1" dirty="0"/>
              <a:t>c)</a:t>
            </a:r>
            <a:r>
              <a:rPr lang="cs-CZ" dirty="0"/>
              <a:t> zařízení školního stravování sloužící dětem a žákům škol, které zřizuje.</a:t>
            </a:r>
          </a:p>
          <a:p>
            <a:r>
              <a:rPr lang="cs-CZ" dirty="0"/>
              <a:t>Obec je povinna zajistit podmínky pro předškolní vzdělávání dětí přednostně přijímaných</a:t>
            </a:r>
          </a:p>
          <a:p>
            <a:r>
              <a:rPr lang="cs-CZ" dirty="0"/>
              <a:t>Za tímto účelem obec</a:t>
            </a:r>
          </a:p>
          <a:p>
            <a:r>
              <a:rPr lang="cs-CZ" b="1" dirty="0"/>
              <a:t>a)</a:t>
            </a:r>
            <a:r>
              <a:rPr lang="cs-CZ" dirty="0"/>
              <a:t> zřídí mateřskou školu, nebo</a:t>
            </a:r>
          </a:p>
          <a:p>
            <a:r>
              <a:rPr lang="cs-CZ" b="1" dirty="0"/>
              <a:t>b)</a:t>
            </a:r>
            <a:r>
              <a:rPr lang="cs-CZ" dirty="0"/>
              <a:t> zajistí předškolní vzdělávání v mateřské škole zřizované jinou obcí nebo svazkem obcí.</a:t>
            </a:r>
          </a:p>
          <a:p>
            <a:endParaRPr lang="cs-CZ" dirty="0"/>
          </a:p>
        </p:txBody>
      </p:sp>
    </p:spTree>
    <p:extLst>
      <p:ext uri="{BB962C8B-B14F-4D97-AF65-F5344CB8AC3E}">
        <p14:creationId xmlns:p14="http://schemas.microsoft.com/office/powerpoint/2010/main" val="13596728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5FD6A1A-5B61-43E6-A7C9-9C9873C1A9F7}"/>
              </a:ext>
            </a:extLst>
          </p:cNvPr>
          <p:cNvSpPr>
            <a:spLocks noGrp="1"/>
          </p:cNvSpPr>
          <p:nvPr>
            <p:ph type="title"/>
          </p:nvPr>
        </p:nvSpPr>
        <p:spPr/>
        <p:txBody>
          <a:bodyPr>
            <a:normAutofit/>
          </a:bodyPr>
          <a:lstStyle/>
          <a:p>
            <a:r>
              <a:rPr lang="cs-CZ" b="1" dirty="0">
                <a:solidFill>
                  <a:srgbClr val="0392C8"/>
                </a:solidFill>
              </a:rPr>
              <a:t>Působnost obce ve školství</a:t>
            </a:r>
          </a:p>
        </p:txBody>
      </p:sp>
      <p:sp>
        <p:nvSpPr>
          <p:cNvPr id="3" name="Zástupný symbol pro obsah 2">
            <a:extLst>
              <a:ext uri="{FF2B5EF4-FFF2-40B4-BE49-F238E27FC236}">
                <a16:creationId xmlns:a16="http://schemas.microsoft.com/office/drawing/2014/main" id="{4A68E2B2-D231-4AE8-9D34-8E45F06B70B1}"/>
              </a:ext>
            </a:extLst>
          </p:cNvPr>
          <p:cNvSpPr>
            <a:spLocks noGrp="1"/>
          </p:cNvSpPr>
          <p:nvPr>
            <p:ph idx="1"/>
          </p:nvPr>
        </p:nvSpPr>
        <p:spPr/>
        <p:txBody>
          <a:bodyPr/>
          <a:lstStyle/>
          <a:p>
            <a:r>
              <a:rPr lang="cs-CZ" dirty="0"/>
              <a:t> Obec nebo svazek obcí může dále zřizovat a zrušovat</a:t>
            </a:r>
          </a:p>
          <a:p>
            <a:r>
              <a:rPr lang="cs-CZ" b="1" dirty="0"/>
              <a:t>a)</a:t>
            </a:r>
            <a:r>
              <a:rPr lang="cs-CZ" dirty="0"/>
              <a:t> základní umělecké školy,</a:t>
            </a:r>
          </a:p>
          <a:p>
            <a:r>
              <a:rPr lang="cs-CZ" b="1" dirty="0"/>
              <a:t>b)</a:t>
            </a:r>
            <a:r>
              <a:rPr lang="cs-CZ" dirty="0"/>
              <a:t> školská zařízení pro zájmové vzdělávání,</a:t>
            </a:r>
          </a:p>
          <a:p>
            <a:r>
              <a:rPr lang="cs-CZ" b="1" dirty="0"/>
              <a:t>c)</a:t>
            </a:r>
            <a:r>
              <a:rPr lang="cs-CZ" dirty="0"/>
              <a:t> školská účelová zařízení </a:t>
            </a:r>
          </a:p>
          <a:p>
            <a:r>
              <a:rPr lang="cs-CZ" b="1" dirty="0"/>
              <a:t>d)</a:t>
            </a:r>
            <a:r>
              <a:rPr lang="cs-CZ" dirty="0"/>
              <a:t> školy nebo školská zařízení, které jinak zřizuje kraj nebo ministerstvo, pokud prokáže potřebné finanční, materiální a personální zabezpečení jejich činnosti orgánu, který vede rejstřík škol a školských zařízení.</a:t>
            </a:r>
          </a:p>
          <a:p>
            <a:endParaRPr lang="cs-CZ" dirty="0"/>
          </a:p>
        </p:txBody>
      </p:sp>
    </p:spTree>
    <p:extLst>
      <p:ext uri="{BB962C8B-B14F-4D97-AF65-F5344CB8AC3E}">
        <p14:creationId xmlns:p14="http://schemas.microsoft.com/office/powerpoint/2010/main" val="8289170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929AA94-1199-4AAB-8E93-DDC3F0B215B2}"/>
              </a:ext>
            </a:extLst>
          </p:cNvPr>
          <p:cNvSpPr>
            <a:spLocks noGrp="1"/>
          </p:cNvSpPr>
          <p:nvPr>
            <p:ph type="title"/>
          </p:nvPr>
        </p:nvSpPr>
        <p:spPr/>
        <p:txBody>
          <a:bodyPr>
            <a:normAutofit/>
          </a:bodyPr>
          <a:lstStyle/>
          <a:p>
            <a:r>
              <a:rPr lang="cs-CZ" b="1" dirty="0">
                <a:solidFill>
                  <a:srgbClr val="0392C8"/>
                </a:solidFill>
              </a:rPr>
              <a:t>Působnost obce ve školství</a:t>
            </a:r>
          </a:p>
        </p:txBody>
      </p:sp>
      <p:sp>
        <p:nvSpPr>
          <p:cNvPr id="3" name="Zástupný symbol pro obsah 2">
            <a:extLst>
              <a:ext uri="{FF2B5EF4-FFF2-40B4-BE49-F238E27FC236}">
                <a16:creationId xmlns:a16="http://schemas.microsoft.com/office/drawing/2014/main" id="{F736F9EF-D83F-4154-BE61-F3E39BAA8801}"/>
              </a:ext>
            </a:extLst>
          </p:cNvPr>
          <p:cNvSpPr>
            <a:spLocks noGrp="1"/>
          </p:cNvSpPr>
          <p:nvPr>
            <p:ph idx="1"/>
          </p:nvPr>
        </p:nvSpPr>
        <p:spPr/>
        <p:txBody>
          <a:bodyPr>
            <a:normAutofit lnSpcReduction="10000"/>
          </a:bodyPr>
          <a:lstStyle/>
          <a:p>
            <a:r>
              <a:rPr lang="cs-CZ" dirty="0"/>
              <a:t>Obec nebo svazek obcí zajišťuje výdaje právnických osob vykonávajících činnost škol a školských zařízení, které zřizuje, s výjimkou výdajů hrazených z finančních prostředků státního rozpočtu* a z jiných zdrojů; v případě, že školský obvod přesahuje území jedné obce, zabezpečují výdaje školských zařízení sloužících základní škole v tomto školském obvodu dotčené obce poměrně podle počtu žáků s místem trvalého pobytu v jednotlivých obcích, nedojde-li mezi obcemi k jiné dohodě.</a:t>
            </a:r>
          </a:p>
          <a:p>
            <a:r>
              <a:rPr lang="cs-CZ" dirty="0"/>
              <a:t>Obec může právnickým osobám vykonávajícím činnost škol a školských zařízení, které zřizuje, přispívat na další neinvestiční výdaje jinak hrazené ze státního rozpočtu podle tohoto zákona.</a:t>
            </a:r>
          </a:p>
        </p:txBody>
      </p:sp>
    </p:spTree>
    <p:extLst>
      <p:ext uri="{BB962C8B-B14F-4D97-AF65-F5344CB8AC3E}">
        <p14:creationId xmlns:p14="http://schemas.microsoft.com/office/powerpoint/2010/main" val="25413948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6E35865-A216-4C74-B9BC-110D19050593}"/>
              </a:ext>
            </a:extLst>
          </p:cNvPr>
          <p:cNvSpPr>
            <a:spLocks noGrp="1"/>
          </p:cNvSpPr>
          <p:nvPr>
            <p:ph type="title"/>
          </p:nvPr>
        </p:nvSpPr>
        <p:spPr/>
        <p:txBody>
          <a:bodyPr>
            <a:normAutofit/>
          </a:bodyPr>
          <a:lstStyle/>
          <a:p>
            <a:r>
              <a:rPr lang="cs-CZ" b="1" dirty="0">
                <a:solidFill>
                  <a:srgbClr val="0392C8"/>
                </a:solidFill>
              </a:rPr>
              <a:t>Působnost obce ve školství</a:t>
            </a:r>
          </a:p>
        </p:txBody>
      </p:sp>
      <p:sp>
        <p:nvSpPr>
          <p:cNvPr id="3" name="Zástupný symbol pro obsah 2">
            <a:extLst>
              <a:ext uri="{FF2B5EF4-FFF2-40B4-BE49-F238E27FC236}">
                <a16:creationId xmlns:a16="http://schemas.microsoft.com/office/drawing/2014/main" id="{84F9CC7F-AFF6-4450-864E-48621252C2BE}"/>
              </a:ext>
            </a:extLst>
          </p:cNvPr>
          <p:cNvSpPr>
            <a:spLocks noGrp="1"/>
          </p:cNvSpPr>
          <p:nvPr>
            <p:ph idx="1"/>
          </p:nvPr>
        </p:nvSpPr>
        <p:spPr/>
        <p:txBody>
          <a:bodyPr/>
          <a:lstStyle/>
          <a:p>
            <a:r>
              <a:rPr lang="cs-CZ" dirty="0"/>
              <a:t>Obec nebo svazek obcí přiděluje právnickým osobám vykonávajícím činnost škol a školských zařízení, které zřizuje, dotace stanovené zákonem o státním rozpočtu k částečné úhradě výdajů na provoz a provádí s nimi finanční vypořádání.</a:t>
            </a:r>
          </a:p>
          <a:p>
            <a:endParaRPr lang="cs-CZ" dirty="0"/>
          </a:p>
          <a:p>
            <a:r>
              <a:rPr lang="cs-CZ" dirty="0"/>
              <a:t>Obec vydává stanovisko, na jejímž území bude základní škola nebo základní umělecká škola působit, pokud není jejich zřizovatelem</a:t>
            </a:r>
          </a:p>
          <a:p>
            <a:endParaRPr lang="cs-CZ" dirty="0"/>
          </a:p>
        </p:txBody>
      </p:sp>
    </p:spTree>
    <p:extLst>
      <p:ext uri="{BB962C8B-B14F-4D97-AF65-F5344CB8AC3E}">
        <p14:creationId xmlns:p14="http://schemas.microsoft.com/office/powerpoint/2010/main" val="38839524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7E10106-1EC5-4F25-B2E6-974CE15DD28B}"/>
              </a:ext>
            </a:extLst>
          </p:cNvPr>
          <p:cNvSpPr>
            <a:spLocks noGrp="1"/>
          </p:cNvSpPr>
          <p:nvPr>
            <p:ph type="title"/>
          </p:nvPr>
        </p:nvSpPr>
        <p:spPr/>
        <p:txBody>
          <a:bodyPr>
            <a:normAutofit/>
          </a:bodyPr>
          <a:lstStyle/>
          <a:p>
            <a:r>
              <a:rPr lang="cs-CZ" b="1" dirty="0">
                <a:solidFill>
                  <a:srgbClr val="0392C8"/>
                </a:solidFill>
              </a:rPr>
              <a:t>Působnost obce ve školství</a:t>
            </a:r>
          </a:p>
        </p:txBody>
      </p:sp>
      <p:sp>
        <p:nvSpPr>
          <p:cNvPr id="3" name="Zástupný symbol pro obsah 2">
            <a:extLst>
              <a:ext uri="{FF2B5EF4-FFF2-40B4-BE49-F238E27FC236}">
                <a16:creationId xmlns:a16="http://schemas.microsoft.com/office/drawing/2014/main" id="{29E54E82-4F3F-4471-BCA5-102DAEDB7246}"/>
              </a:ext>
            </a:extLst>
          </p:cNvPr>
          <p:cNvSpPr>
            <a:spLocks noGrp="1"/>
          </p:cNvSpPr>
          <p:nvPr>
            <p:ph idx="1"/>
          </p:nvPr>
        </p:nvSpPr>
        <p:spPr/>
        <p:txBody>
          <a:bodyPr>
            <a:normAutofit fontScale="92500" lnSpcReduction="10000"/>
          </a:bodyPr>
          <a:lstStyle/>
          <a:p>
            <a:r>
              <a:rPr lang="cs-CZ" dirty="0"/>
              <a:t>Obec, která hodlá uskutečňovat projekt financovaný z prostředků Evropské unie, jehož předmětem je podpora kvality, rozvoje nebo dostupnosti vzdělávání a školských služeb podle tohoto zákona, může uzavírat s právnickými osobami vykonávajícími činnost školy nebo školského zařízení smlouvy o partnerství. Na obsah a formu smlouvy o partnerství uzavírané obcí se obdobně vztahuje § 32a školského zákona.</a:t>
            </a:r>
          </a:p>
          <a:p>
            <a:r>
              <a:rPr lang="cs-CZ" dirty="0"/>
              <a:t>Uzavírá-li obec smlouvu s právnickou osobou vykonávající činnost školy nebo školského zařízení, kterou nezřizuje, je podmínkou platnosti smlouvy doložka osvědčující souhlas zřizovatele s tím, aby právnická osoba smlouvu o partnerství uzavřela.</a:t>
            </a:r>
          </a:p>
          <a:p>
            <a:r>
              <a:rPr lang="cs-CZ" dirty="0"/>
              <a:t>Na uzavírání smluv o partnerství a právní vztahy z těchto smluv se nevztahuje právní úprava veřejných zakázek</a:t>
            </a:r>
          </a:p>
          <a:p>
            <a:endParaRPr lang="cs-CZ" dirty="0"/>
          </a:p>
        </p:txBody>
      </p:sp>
    </p:spTree>
    <p:extLst>
      <p:ext uri="{BB962C8B-B14F-4D97-AF65-F5344CB8AC3E}">
        <p14:creationId xmlns:p14="http://schemas.microsoft.com/office/powerpoint/2010/main" val="21580667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3120F31-FDE4-41E4-915F-D7C4CF88D5E5}"/>
              </a:ext>
            </a:extLst>
          </p:cNvPr>
          <p:cNvSpPr>
            <a:spLocks noGrp="1"/>
          </p:cNvSpPr>
          <p:nvPr>
            <p:ph type="title"/>
          </p:nvPr>
        </p:nvSpPr>
        <p:spPr/>
        <p:txBody>
          <a:bodyPr>
            <a:normAutofit/>
          </a:bodyPr>
          <a:lstStyle/>
          <a:p>
            <a:r>
              <a:rPr lang="cs-CZ" b="1" dirty="0">
                <a:solidFill>
                  <a:srgbClr val="0392C8"/>
                </a:solidFill>
              </a:rPr>
              <a:t>Školské obvody</a:t>
            </a:r>
          </a:p>
        </p:txBody>
      </p:sp>
      <p:sp>
        <p:nvSpPr>
          <p:cNvPr id="3" name="Zástupný symbol pro obsah 2">
            <a:extLst>
              <a:ext uri="{FF2B5EF4-FFF2-40B4-BE49-F238E27FC236}">
                <a16:creationId xmlns:a16="http://schemas.microsoft.com/office/drawing/2014/main" id="{7FF7BF1B-770D-4073-8B90-901E801B048A}"/>
              </a:ext>
            </a:extLst>
          </p:cNvPr>
          <p:cNvSpPr>
            <a:spLocks noGrp="1"/>
          </p:cNvSpPr>
          <p:nvPr>
            <p:ph idx="1"/>
          </p:nvPr>
        </p:nvSpPr>
        <p:spPr/>
        <p:txBody>
          <a:bodyPr>
            <a:normAutofit lnSpcReduction="10000"/>
          </a:bodyPr>
          <a:lstStyle/>
          <a:p>
            <a:r>
              <a:rPr lang="cs-CZ" dirty="0"/>
              <a:t>Na území obce, části obce nebo na území více obcí se vymezují školské obvody spádové školy takto:</a:t>
            </a:r>
          </a:p>
          <a:p>
            <a:r>
              <a:rPr lang="cs-CZ" b="1" dirty="0"/>
              <a:t>a)</a:t>
            </a:r>
            <a:r>
              <a:rPr lang="cs-CZ" dirty="0"/>
              <a:t> je-li v obci jedna základní škola zřízená obcí, tvoří školský obvod území obce,</a:t>
            </a:r>
          </a:p>
          <a:p>
            <a:r>
              <a:rPr lang="cs-CZ" b="1" dirty="0"/>
              <a:t>b)</a:t>
            </a:r>
            <a:r>
              <a:rPr lang="cs-CZ" dirty="0"/>
              <a:t> je-li v obci více základních škol zřizovaných obcí, stanoví obec školské obvody obecně závaznou vyhláškou,</a:t>
            </a:r>
          </a:p>
          <a:p>
            <a:r>
              <a:rPr lang="cs-CZ" b="1" dirty="0"/>
              <a:t>c)</a:t>
            </a:r>
            <a:r>
              <a:rPr lang="cs-CZ" dirty="0"/>
              <a:t> je-li na území svazku obcí jedna základní škola nebo více základních škol zřízených svazkem obcí nebo dojde-li k dohodě několika obcí o vytvoření společného školského obvodu jedné nebo více základních škol zřizovaných některou z těchto obcí, stanoví každá z dotčených obcí obecně závaznou vyhláškou příslušnou část školského obvodu.</a:t>
            </a:r>
          </a:p>
          <a:p>
            <a:endParaRPr lang="cs-CZ" dirty="0"/>
          </a:p>
        </p:txBody>
      </p:sp>
    </p:spTree>
    <p:extLst>
      <p:ext uri="{BB962C8B-B14F-4D97-AF65-F5344CB8AC3E}">
        <p14:creationId xmlns:p14="http://schemas.microsoft.com/office/powerpoint/2010/main" val="7413471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B65C025-D59F-4D70-91F7-B0D1160962ED}"/>
              </a:ext>
            </a:extLst>
          </p:cNvPr>
          <p:cNvSpPr>
            <a:spLocks noGrp="1"/>
          </p:cNvSpPr>
          <p:nvPr>
            <p:ph type="title"/>
          </p:nvPr>
        </p:nvSpPr>
        <p:spPr/>
        <p:txBody>
          <a:bodyPr/>
          <a:lstStyle/>
          <a:p>
            <a:r>
              <a:rPr lang="cs-CZ" b="1" dirty="0">
                <a:solidFill>
                  <a:srgbClr val="0392C8"/>
                </a:solidFill>
              </a:rPr>
              <a:t>Školské obvody</a:t>
            </a:r>
          </a:p>
        </p:txBody>
      </p:sp>
      <p:sp>
        <p:nvSpPr>
          <p:cNvPr id="3" name="Zástupný symbol pro obsah 2">
            <a:extLst>
              <a:ext uri="{FF2B5EF4-FFF2-40B4-BE49-F238E27FC236}">
                <a16:creationId xmlns:a16="http://schemas.microsoft.com/office/drawing/2014/main" id="{556B5ADA-4D59-4CAC-96FC-38697457DC1A}"/>
              </a:ext>
            </a:extLst>
          </p:cNvPr>
          <p:cNvSpPr>
            <a:spLocks noGrp="1"/>
          </p:cNvSpPr>
          <p:nvPr>
            <p:ph idx="1"/>
          </p:nvPr>
        </p:nvSpPr>
        <p:spPr/>
        <p:txBody>
          <a:bodyPr>
            <a:normAutofit fontScale="92500" lnSpcReduction="10000"/>
          </a:bodyPr>
          <a:lstStyle/>
          <a:p>
            <a:r>
              <a:rPr lang="cs-CZ" dirty="0"/>
              <a:t> Pokud území obce nebo jeho část nespadá pod školský obvod ani společný školský obvod a je ohroženo plnění povinné školní docházky dítěte, krajský úřad opatřením obecné povahy pro toto území vytvoří nebo na ně rozšíří školský obvod nebo společný školský obvod základní školy zřizované touto nebo jinou obcí nebo svazkem obcí, a to s platností nejdéle na 24 měsíců. </a:t>
            </a:r>
          </a:p>
          <a:p>
            <a:r>
              <a:rPr lang="cs-CZ" dirty="0"/>
              <a:t>Námitky proti návrhu opatření obecné povahy může podat obec, pro jejíž území nebo jeho část je vytvořen nebo na ně rozšířen školský obvod nebo společný školský obvod základní školy, a dále obec, která zřizuje danou základní školu nebo je členem svazku obcí, který zřizuje danou základní školu. Pokud dojde některým ze způsobů k vymezení školského obvodu pro území obce nebo jeho část, pozbývá opatření obecné povahy v odpovídajícím rozsahu účinnosti.</a:t>
            </a:r>
          </a:p>
          <a:p>
            <a:endParaRPr lang="cs-CZ" dirty="0"/>
          </a:p>
        </p:txBody>
      </p:sp>
    </p:spTree>
    <p:extLst>
      <p:ext uri="{BB962C8B-B14F-4D97-AF65-F5344CB8AC3E}">
        <p14:creationId xmlns:p14="http://schemas.microsoft.com/office/powerpoint/2010/main" val="13361042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4468749-007F-4739-B633-93C0CD5EEF3B}"/>
              </a:ext>
            </a:extLst>
          </p:cNvPr>
          <p:cNvSpPr>
            <a:spLocks noGrp="1"/>
          </p:cNvSpPr>
          <p:nvPr>
            <p:ph type="title"/>
          </p:nvPr>
        </p:nvSpPr>
        <p:spPr/>
        <p:txBody>
          <a:bodyPr>
            <a:normAutofit/>
          </a:bodyPr>
          <a:lstStyle/>
          <a:p>
            <a:r>
              <a:rPr lang="cs-CZ" b="1" dirty="0">
                <a:solidFill>
                  <a:srgbClr val="0392C8"/>
                </a:solidFill>
              </a:rPr>
              <a:t>Školské obvody</a:t>
            </a:r>
          </a:p>
        </p:txBody>
      </p:sp>
      <p:sp>
        <p:nvSpPr>
          <p:cNvPr id="3" name="Zástupný symbol pro obsah 2">
            <a:extLst>
              <a:ext uri="{FF2B5EF4-FFF2-40B4-BE49-F238E27FC236}">
                <a16:creationId xmlns:a16="http://schemas.microsoft.com/office/drawing/2014/main" id="{7276C6B1-692C-4AFC-816E-D885BA2AAC1D}"/>
              </a:ext>
            </a:extLst>
          </p:cNvPr>
          <p:cNvSpPr>
            <a:spLocks noGrp="1"/>
          </p:cNvSpPr>
          <p:nvPr>
            <p:ph idx="1"/>
          </p:nvPr>
        </p:nvSpPr>
        <p:spPr/>
        <p:txBody>
          <a:bodyPr/>
          <a:lstStyle/>
          <a:p>
            <a:r>
              <a:rPr lang="cs-CZ" dirty="0"/>
              <a:t>Školský obvod se nestanoví škole zřízené v souladu s § 16 odst. 9 školského zákona (ustanovení o zřizování škol, tříd, oddělení a studijních skupin pro studenty s určitým handicapem) a školám zřizovaným jinými zřizovateli než obcí nebo svazkem obcí.</a:t>
            </a:r>
          </a:p>
          <a:p>
            <a:r>
              <a:rPr lang="cs-CZ" dirty="0"/>
              <a:t>V rámci dopravní obslužnosti území kraje je kraj povinen zajistit dopravu do spádové školy a ze spádové školy, pokud vzdálenost spádové školy od místa trvalého pobytu žáka přesáhne 4 km.</a:t>
            </a:r>
          </a:p>
          <a:p>
            <a:endParaRPr lang="cs-CZ" dirty="0"/>
          </a:p>
        </p:txBody>
      </p:sp>
    </p:spTree>
    <p:extLst>
      <p:ext uri="{BB962C8B-B14F-4D97-AF65-F5344CB8AC3E}">
        <p14:creationId xmlns:p14="http://schemas.microsoft.com/office/powerpoint/2010/main" val="38048604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EA8242E-DA88-43FD-ABE1-5BE4F4484FD7}"/>
              </a:ext>
            </a:extLst>
          </p:cNvPr>
          <p:cNvSpPr>
            <a:spLocks noGrp="1"/>
          </p:cNvSpPr>
          <p:nvPr>
            <p:ph type="title"/>
          </p:nvPr>
        </p:nvSpPr>
        <p:spPr/>
        <p:txBody>
          <a:bodyPr/>
          <a:lstStyle/>
          <a:p>
            <a:r>
              <a:rPr lang="cs-CZ" b="1" dirty="0">
                <a:solidFill>
                  <a:srgbClr val="0392C8"/>
                </a:solidFill>
              </a:rPr>
              <a:t>Vzdělávání příslušníků národnostních menšin</a:t>
            </a:r>
            <a:endParaRPr lang="cs-CZ" dirty="0"/>
          </a:p>
        </p:txBody>
      </p:sp>
      <p:sp>
        <p:nvSpPr>
          <p:cNvPr id="3" name="Zástupný symbol pro obsah 2">
            <a:extLst>
              <a:ext uri="{FF2B5EF4-FFF2-40B4-BE49-F238E27FC236}">
                <a16:creationId xmlns:a16="http://schemas.microsoft.com/office/drawing/2014/main" id="{8B0D82E8-FB21-4EBC-9E72-12C75D7C5AFC}"/>
              </a:ext>
            </a:extLst>
          </p:cNvPr>
          <p:cNvSpPr>
            <a:spLocks noGrp="1"/>
          </p:cNvSpPr>
          <p:nvPr>
            <p:ph idx="1"/>
          </p:nvPr>
        </p:nvSpPr>
        <p:spPr/>
        <p:txBody>
          <a:bodyPr>
            <a:normAutofit fontScale="92500" lnSpcReduction="10000"/>
          </a:bodyPr>
          <a:lstStyle/>
          <a:p>
            <a:r>
              <a:rPr lang="cs-CZ" dirty="0"/>
              <a:t>Obec, kraj, popřípadě ministerstvo zajišťuje pro příslušníky národnostních menšin vzdělávání v jazyce národnostní menšiny v mateřských, základních a středních školách, a to v obcích, v nichž byl v souladu se zvláštním právním předpisem zřízen výbor pro národnostní menšiny, pokud jsou splněny podmínky stanovené školským zákonem.</a:t>
            </a:r>
          </a:p>
          <a:p>
            <a:r>
              <a:rPr lang="cs-CZ" dirty="0"/>
              <a:t>Třídu mateřské školy lze zřídit, pokud se ke vzdělávání v jazyce národnostní menšiny přihlásí nejméně 8 dětí s příslušností k národnostní menšině, třídu základní školy lze zřídit, pokud se ke vzdělávání v jazyce národnostní menšiny přihlásí nejméně 10 žáků s příslušností k národnostní menšině; mateřskou školu nebo základní školu s jazykem národnostní menšiny lze zřídit za předpokladu, že všechny třídy budou v průměru naplněny nejméně 12 dětmi nebo žáky s příslušností k národnostní menšině v jedné třídě.</a:t>
            </a:r>
          </a:p>
          <a:p>
            <a:pPr marL="0" indent="0">
              <a:buNone/>
            </a:pPr>
            <a:endParaRPr lang="cs-CZ" dirty="0"/>
          </a:p>
        </p:txBody>
      </p:sp>
    </p:spTree>
    <p:extLst>
      <p:ext uri="{BB962C8B-B14F-4D97-AF65-F5344CB8AC3E}">
        <p14:creationId xmlns:p14="http://schemas.microsoft.com/office/powerpoint/2010/main" val="21178064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48A2CA7-DA6F-40B2-A8FE-F0F481112222}"/>
              </a:ext>
            </a:extLst>
          </p:cNvPr>
          <p:cNvSpPr>
            <a:spLocks noGrp="1"/>
          </p:cNvSpPr>
          <p:nvPr>
            <p:ph type="title"/>
          </p:nvPr>
        </p:nvSpPr>
        <p:spPr/>
        <p:txBody>
          <a:bodyPr>
            <a:normAutofit/>
          </a:bodyPr>
          <a:lstStyle/>
          <a:p>
            <a:r>
              <a:rPr lang="cs-CZ" b="1" dirty="0">
                <a:solidFill>
                  <a:srgbClr val="0392C8"/>
                </a:solidFill>
              </a:rPr>
              <a:t>Vzdělávání příslušníků národnostních menšin</a:t>
            </a:r>
          </a:p>
        </p:txBody>
      </p:sp>
      <p:sp>
        <p:nvSpPr>
          <p:cNvPr id="3" name="Zástupný symbol pro obsah 2">
            <a:extLst>
              <a:ext uri="{FF2B5EF4-FFF2-40B4-BE49-F238E27FC236}">
                <a16:creationId xmlns:a16="http://schemas.microsoft.com/office/drawing/2014/main" id="{AF560D04-3BB3-4253-AC6B-636A2C0EC652}"/>
              </a:ext>
            </a:extLst>
          </p:cNvPr>
          <p:cNvSpPr>
            <a:spLocks noGrp="1"/>
          </p:cNvSpPr>
          <p:nvPr>
            <p:ph idx="1"/>
          </p:nvPr>
        </p:nvSpPr>
        <p:spPr/>
        <p:txBody>
          <a:bodyPr>
            <a:normAutofit fontScale="92500" lnSpcReduction="10000"/>
          </a:bodyPr>
          <a:lstStyle/>
          <a:p>
            <a:r>
              <a:rPr lang="cs-CZ" dirty="0"/>
              <a:t>Nejsou-li splněny podmínky uvedené výše, může ředitel školy se souhlasem zřizovatele stanovit ve školním vzdělávacím programu předměty nebo jejich části, v nichž se vzdělávání uskutečňuje dvojjazyčně, a to jak v českém jazyce, tak v jazyce národnostní menšiny.</a:t>
            </a:r>
          </a:p>
          <a:p>
            <a:r>
              <a:rPr lang="cs-CZ" dirty="0"/>
              <a:t>Při organizaci vzdělávání v jazyce národnostní menšiny přihlížejí obce, kraje, popřípadě ministerstvo k dostupnosti tohoto vzdělávání. Vzdělávání v jazyce národnostní menšiny může zajistit i svazek obcí, popřípadě se na způsobu zajištění, včetně financování, mohou dohodnout obce mezi sebou, popřípadě obec s krajem.</a:t>
            </a:r>
          </a:p>
          <a:p>
            <a:r>
              <a:rPr lang="cs-CZ" dirty="0"/>
              <a:t>Ve školách se vzděláváním v jazyce národnostní menšiny se vydávají vysvědčení, výuční listy, diplomy o absolutoriu dvojjazyčně, a to v jazyce českém a v jazyce národnostní menšiny</a:t>
            </a:r>
          </a:p>
        </p:txBody>
      </p:sp>
    </p:spTree>
    <p:extLst>
      <p:ext uri="{BB962C8B-B14F-4D97-AF65-F5344CB8AC3E}">
        <p14:creationId xmlns:p14="http://schemas.microsoft.com/office/powerpoint/2010/main" val="31190804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3F9BA9-322D-46B1-8356-FE0AF99E6175}"/>
              </a:ext>
            </a:extLst>
          </p:cNvPr>
          <p:cNvSpPr>
            <a:spLocks noGrp="1"/>
          </p:cNvSpPr>
          <p:nvPr>
            <p:ph type="ctrTitle"/>
          </p:nvPr>
        </p:nvSpPr>
        <p:spPr/>
        <p:txBody>
          <a:bodyPr>
            <a:normAutofit/>
          </a:bodyPr>
          <a:lstStyle/>
          <a:p>
            <a:r>
              <a:rPr lang="cs-CZ" b="1" dirty="0">
                <a:solidFill>
                  <a:srgbClr val="0392C8"/>
                </a:solidFill>
              </a:rPr>
              <a:t>Škola v pracovněprávních vztazích</a:t>
            </a:r>
          </a:p>
        </p:txBody>
      </p:sp>
      <p:sp>
        <p:nvSpPr>
          <p:cNvPr id="3" name="Podnadpis 2">
            <a:extLst>
              <a:ext uri="{FF2B5EF4-FFF2-40B4-BE49-F238E27FC236}">
                <a16:creationId xmlns:a16="http://schemas.microsoft.com/office/drawing/2014/main" id="{1D1A3BC5-6BCE-43BA-84E7-10826722988B}"/>
              </a:ext>
            </a:extLst>
          </p:cNvPr>
          <p:cNvSpPr>
            <a:spLocks noGrp="1"/>
          </p:cNvSpPr>
          <p:nvPr>
            <p:ph type="subTitle" idx="1"/>
          </p:nvPr>
        </p:nvSpPr>
        <p:spPr/>
        <p:txBody>
          <a:bodyPr/>
          <a:lstStyle/>
          <a:p>
            <a:endParaRPr lang="cs-CZ" dirty="0"/>
          </a:p>
        </p:txBody>
      </p:sp>
    </p:spTree>
    <p:extLst>
      <p:ext uri="{BB962C8B-B14F-4D97-AF65-F5344CB8AC3E}">
        <p14:creationId xmlns:p14="http://schemas.microsoft.com/office/powerpoint/2010/main" val="21854051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367B10-571C-4B73-BE2B-7360C42B595F}"/>
              </a:ext>
            </a:extLst>
          </p:cNvPr>
          <p:cNvSpPr>
            <a:spLocks noGrp="1"/>
          </p:cNvSpPr>
          <p:nvPr>
            <p:ph type="title"/>
          </p:nvPr>
        </p:nvSpPr>
        <p:spPr/>
        <p:txBody>
          <a:bodyPr>
            <a:normAutofit/>
          </a:bodyPr>
          <a:lstStyle/>
          <a:p>
            <a:r>
              <a:rPr lang="cs-CZ" b="1" dirty="0">
                <a:solidFill>
                  <a:srgbClr val="0392C8"/>
                </a:solidFill>
              </a:rPr>
              <a:t>Pedagogičtí pracovníci</a:t>
            </a:r>
          </a:p>
        </p:txBody>
      </p:sp>
      <p:sp>
        <p:nvSpPr>
          <p:cNvPr id="3" name="Zástupný symbol pro obsah 2">
            <a:extLst>
              <a:ext uri="{FF2B5EF4-FFF2-40B4-BE49-F238E27FC236}">
                <a16:creationId xmlns:a16="http://schemas.microsoft.com/office/drawing/2014/main" id="{4DF27F9F-3733-4A4A-B1E7-3C0120ABDD70}"/>
              </a:ext>
            </a:extLst>
          </p:cNvPr>
          <p:cNvSpPr>
            <a:spLocks noGrp="1"/>
          </p:cNvSpPr>
          <p:nvPr>
            <p:ph idx="1"/>
          </p:nvPr>
        </p:nvSpPr>
        <p:spPr/>
        <p:txBody>
          <a:bodyPr>
            <a:normAutofit/>
          </a:bodyPr>
          <a:lstStyle/>
          <a:p>
            <a:r>
              <a:rPr lang="cs-CZ" dirty="0"/>
              <a:t>Upravuje zvláštní zákon č. 563/2004 Sb., o pedagogických pracovnících</a:t>
            </a:r>
          </a:p>
          <a:p>
            <a:pPr lvl="1"/>
            <a:r>
              <a:rPr lang="cs-CZ" dirty="0"/>
              <a:t>Stanoveny zvláštní předpoklady, kvalifikace, práva a povinnosti</a:t>
            </a:r>
          </a:p>
          <a:p>
            <a:r>
              <a:rPr lang="cs-CZ" dirty="0"/>
              <a:t>Pedagogický pracovník je zákonem definován jako ten, kdo koná přímou vyučovací, výchovnou, </a:t>
            </a:r>
            <a:r>
              <a:rPr lang="cs-CZ" dirty="0" err="1"/>
              <a:t>sociálněpedagogickou</a:t>
            </a:r>
            <a:r>
              <a:rPr lang="cs-CZ" dirty="0"/>
              <a:t> nebo pedagogicko-psychologickou činnost – přímo působí na vzdělávaného („přímá pedagogická činnost“)</a:t>
            </a:r>
          </a:p>
          <a:p>
            <a:r>
              <a:rPr lang="cs-CZ" dirty="0"/>
              <a:t>V pracovněprávním vztahu – k PO, která vykonává činnost školy (školská právnická osoba, příspěvková organizace)</a:t>
            </a:r>
          </a:p>
        </p:txBody>
      </p:sp>
    </p:spTree>
    <p:extLst>
      <p:ext uri="{BB962C8B-B14F-4D97-AF65-F5344CB8AC3E}">
        <p14:creationId xmlns:p14="http://schemas.microsoft.com/office/powerpoint/2010/main" val="3786684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ED7D138-B69E-4ADF-AAC3-EE42D1AB0B84}"/>
              </a:ext>
            </a:extLst>
          </p:cNvPr>
          <p:cNvSpPr>
            <a:spLocks noGrp="1"/>
          </p:cNvSpPr>
          <p:nvPr>
            <p:ph type="title"/>
          </p:nvPr>
        </p:nvSpPr>
        <p:spPr/>
        <p:txBody>
          <a:bodyPr>
            <a:normAutofit/>
          </a:bodyPr>
          <a:lstStyle/>
          <a:p>
            <a:r>
              <a:rPr lang="cs-CZ" b="1" dirty="0">
                <a:solidFill>
                  <a:srgbClr val="0392C8"/>
                </a:solidFill>
              </a:rPr>
              <a:t>Pedagogičtí pracovníci</a:t>
            </a:r>
          </a:p>
        </p:txBody>
      </p:sp>
      <p:sp>
        <p:nvSpPr>
          <p:cNvPr id="3" name="Zástupný symbol pro obsah 2">
            <a:extLst>
              <a:ext uri="{FF2B5EF4-FFF2-40B4-BE49-F238E27FC236}">
                <a16:creationId xmlns:a16="http://schemas.microsoft.com/office/drawing/2014/main" id="{1459E6E2-CAAE-4065-9EB8-7ADD26D1A981}"/>
              </a:ext>
            </a:extLst>
          </p:cNvPr>
          <p:cNvSpPr>
            <a:spLocks noGrp="1"/>
          </p:cNvSpPr>
          <p:nvPr>
            <p:ph idx="1"/>
          </p:nvPr>
        </p:nvSpPr>
        <p:spPr/>
        <p:txBody>
          <a:bodyPr>
            <a:normAutofit fontScale="85000" lnSpcReduction="20000"/>
          </a:bodyPr>
          <a:lstStyle/>
          <a:p>
            <a:r>
              <a:rPr lang="cs-CZ" dirty="0"/>
              <a:t> Přímou pedagogickou činnost vykonává:</a:t>
            </a:r>
          </a:p>
          <a:p>
            <a:r>
              <a:rPr lang="cs-CZ" b="1" dirty="0"/>
              <a:t>a)</a:t>
            </a:r>
            <a:r>
              <a:rPr lang="cs-CZ" dirty="0"/>
              <a:t> učitel,</a:t>
            </a:r>
          </a:p>
          <a:p>
            <a:r>
              <a:rPr lang="cs-CZ" b="1" dirty="0"/>
              <a:t>b)</a:t>
            </a:r>
            <a:r>
              <a:rPr lang="cs-CZ" dirty="0"/>
              <a:t> pedagog v zařízení pro další vzdělávání pedagogických pracovníků,</a:t>
            </a:r>
          </a:p>
          <a:p>
            <a:r>
              <a:rPr lang="cs-CZ" b="1" dirty="0"/>
              <a:t>c)</a:t>
            </a:r>
            <a:r>
              <a:rPr lang="cs-CZ" dirty="0"/>
              <a:t> vychovatel,</a:t>
            </a:r>
          </a:p>
          <a:p>
            <a:r>
              <a:rPr lang="cs-CZ" b="1" dirty="0"/>
              <a:t>d)</a:t>
            </a:r>
            <a:r>
              <a:rPr lang="cs-CZ" dirty="0"/>
              <a:t> speciální pedagog,</a:t>
            </a:r>
          </a:p>
          <a:p>
            <a:r>
              <a:rPr lang="cs-CZ" b="1" dirty="0"/>
              <a:t>e)</a:t>
            </a:r>
            <a:r>
              <a:rPr lang="cs-CZ" dirty="0"/>
              <a:t> psycholog,</a:t>
            </a:r>
          </a:p>
          <a:p>
            <a:r>
              <a:rPr lang="cs-CZ" b="1" dirty="0"/>
              <a:t>f)</a:t>
            </a:r>
            <a:r>
              <a:rPr lang="cs-CZ" dirty="0"/>
              <a:t> pedagog volného času,</a:t>
            </a:r>
          </a:p>
          <a:p>
            <a:r>
              <a:rPr lang="cs-CZ" b="1" dirty="0"/>
              <a:t>g)</a:t>
            </a:r>
            <a:r>
              <a:rPr lang="cs-CZ" dirty="0"/>
              <a:t> asistent pedagoga,</a:t>
            </a:r>
          </a:p>
          <a:p>
            <a:r>
              <a:rPr lang="cs-CZ" b="1" dirty="0"/>
              <a:t>h)</a:t>
            </a:r>
            <a:r>
              <a:rPr lang="cs-CZ" dirty="0"/>
              <a:t> trenér,</a:t>
            </a:r>
          </a:p>
          <a:p>
            <a:r>
              <a:rPr lang="cs-CZ" b="1" dirty="0"/>
              <a:t>i)</a:t>
            </a:r>
            <a:r>
              <a:rPr lang="cs-CZ" dirty="0"/>
              <a:t> metodik prevence v pedagogicko-psychologické poradně,</a:t>
            </a:r>
          </a:p>
          <a:p>
            <a:r>
              <a:rPr lang="cs-CZ" b="1" dirty="0"/>
              <a:t>j)</a:t>
            </a:r>
            <a:r>
              <a:rPr lang="cs-CZ" dirty="0"/>
              <a:t> vedoucí pedagogický pracovník.</a:t>
            </a:r>
          </a:p>
          <a:p>
            <a:endParaRPr lang="cs-CZ" dirty="0"/>
          </a:p>
        </p:txBody>
      </p:sp>
    </p:spTree>
    <p:extLst>
      <p:ext uri="{BB962C8B-B14F-4D97-AF65-F5344CB8AC3E}">
        <p14:creationId xmlns:p14="http://schemas.microsoft.com/office/powerpoint/2010/main" val="40917218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ED7D138-B69E-4ADF-AAC3-EE42D1AB0B84}"/>
              </a:ext>
            </a:extLst>
          </p:cNvPr>
          <p:cNvSpPr>
            <a:spLocks noGrp="1"/>
          </p:cNvSpPr>
          <p:nvPr>
            <p:ph type="title"/>
          </p:nvPr>
        </p:nvSpPr>
        <p:spPr/>
        <p:txBody>
          <a:bodyPr>
            <a:normAutofit/>
          </a:bodyPr>
          <a:lstStyle/>
          <a:p>
            <a:r>
              <a:rPr lang="cs-CZ" b="1" dirty="0">
                <a:solidFill>
                  <a:srgbClr val="0392C8"/>
                </a:solidFill>
              </a:rPr>
              <a:t>Předpoklady pro výkon činnosti pedagogických pracovníků</a:t>
            </a:r>
          </a:p>
        </p:txBody>
      </p:sp>
      <p:sp>
        <p:nvSpPr>
          <p:cNvPr id="3" name="Zástupný symbol pro obsah 2">
            <a:extLst>
              <a:ext uri="{FF2B5EF4-FFF2-40B4-BE49-F238E27FC236}">
                <a16:creationId xmlns:a16="http://schemas.microsoft.com/office/drawing/2014/main" id="{1459E6E2-CAAE-4065-9EB8-7ADD26D1A981}"/>
              </a:ext>
            </a:extLst>
          </p:cNvPr>
          <p:cNvSpPr>
            <a:spLocks noGrp="1"/>
          </p:cNvSpPr>
          <p:nvPr>
            <p:ph idx="1"/>
          </p:nvPr>
        </p:nvSpPr>
        <p:spPr/>
        <p:txBody>
          <a:bodyPr>
            <a:normAutofit lnSpcReduction="10000"/>
          </a:bodyPr>
          <a:lstStyle/>
          <a:p>
            <a:r>
              <a:rPr lang="cs-CZ" dirty="0"/>
              <a:t>Plná způsobilost k právním úkonům</a:t>
            </a:r>
          </a:p>
          <a:p>
            <a:r>
              <a:rPr lang="cs-CZ" dirty="0"/>
              <a:t>Odborná kvalifikace pro přímou pedagogickou činnost</a:t>
            </a:r>
          </a:p>
          <a:p>
            <a:pPr lvl="1"/>
            <a:r>
              <a:rPr lang="cs-CZ" dirty="0"/>
              <a:t>Stanoveny pro různé typy škol a vyučovaných předmětů v § 6 a násl. Zákona o pedagogických pracovnících</a:t>
            </a:r>
          </a:p>
          <a:p>
            <a:r>
              <a:rPr lang="cs-CZ" dirty="0"/>
              <a:t>Bezúhonnost</a:t>
            </a:r>
          </a:p>
          <a:p>
            <a:r>
              <a:rPr lang="cs-CZ" dirty="0"/>
              <a:t>Zdravotní způsobilost</a:t>
            </a:r>
          </a:p>
          <a:p>
            <a:r>
              <a:rPr lang="cs-CZ" dirty="0"/>
              <a:t>Prokázaná znalost českého jazyka</a:t>
            </a:r>
          </a:p>
          <a:p>
            <a:pPr lvl="1"/>
            <a:r>
              <a:rPr lang="cs-CZ" dirty="0"/>
              <a:t>Pokud odbornou kvalifikaci získala v jiném vyučovacím jazyce než českém</a:t>
            </a:r>
          </a:p>
          <a:p>
            <a:pPr lvl="1"/>
            <a:r>
              <a:rPr lang="cs-CZ" dirty="0"/>
              <a:t>Nemusí, pokud působí na škole s jiným vyučovacím jazykem, vykonala maturitní zkoušku z českého jazyka a literatury, vyučuje cizí jazyk</a:t>
            </a:r>
          </a:p>
        </p:txBody>
      </p:sp>
    </p:spTree>
    <p:extLst>
      <p:ext uri="{BB962C8B-B14F-4D97-AF65-F5344CB8AC3E}">
        <p14:creationId xmlns:p14="http://schemas.microsoft.com/office/powerpoint/2010/main" val="29216867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ED7D138-B69E-4ADF-AAC3-EE42D1AB0B84}"/>
              </a:ext>
            </a:extLst>
          </p:cNvPr>
          <p:cNvSpPr>
            <a:spLocks noGrp="1"/>
          </p:cNvSpPr>
          <p:nvPr>
            <p:ph type="title"/>
          </p:nvPr>
        </p:nvSpPr>
        <p:spPr/>
        <p:txBody>
          <a:bodyPr>
            <a:normAutofit/>
          </a:bodyPr>
          <a:lstStyle/>
          <a:p>
            <a:r>
              <a:rPr lang="cs-CZ" b="1" dirty="0">
                <a:solidFill>
                  <a:srgbClr val="0392C8"/>
                </a:solidFill>
              </a:rPr>
              <a:t>Pracovní doba pedagogických pracovníků</a:t>
            </a:r>
          </a:p>
        </p:txBody>
      </p:sp>
      <p:sp>
        <p:nvSpPr>
          <p:cNvPr id="3" name="Zástupný symbol pro obsah 2">
            <a:extLst>
              <a:ext uri="{FF2B5EF4-FFF2-40B4-BE49-F238E27FC236}">
                <a16:creationId xmlns:a16="http://schemas.microsoft.com/office/drawing/2014/main" id="{1459E6E2-CAAE-4065-9EB8-7ADD26D1A981}"/>
              </a:ext>
            </a:extLst>
          </p:cNvPr>
          <p:cNvSpPr>
            <a:spLocks noGrp="1"/>
          </p:cNvSpPr>
          <p:nvPr>
            <p:ph idx="1"/>
          </p:nvPr>
        </p:nvSpPr>
        <p:spPr/>
        <p:txBody>
          <a:bodyPr>
            <a:normAutofit/>
          </a:bodyPr>
          <a:lstStyle/>
          <a:p>
            <a:r>
              <a:rPr lang="cs-CZ" dirty="0"/>
              <a:t>Vykonávají:</a:t>
            </a:r>
          </a:p>
          <a:p>
            <a:pPr lvl="1"/>
            <a:r>
              <a:rPr lang="cs-CZ" dirty="0"/>
              <a:t>Přímou pedagogickou činnost</a:t>
            </a:r>
          </a:p>
          <a:p>
            <a:pPr lvl="1"/>
            <a:r>
              <a:rPr lang="cs-CZ" dirty="0"/>
              <a:t>Práce související s přímou pedagogickou činností</a:t>
            </a:r>
          </a:p>
          <a:p>
            <a:r>
              <a:rPr lang="cs-CZ" dirty="0"/>
              <a:t>Přítomnost na pracovišti:</a:t>
            </a:r>
          </a:p>
          <a:p>
            <a:pPr lvl="1"/>
            <a:r>
              <a:rPr lang="cs-CZ" dirty="0"/>
              <a:t>Při výkonu přímé pedagogické činnosti (stanovené rozvrhem)</a:t>
            </a:r>
          </a:p>
          <a:p>
            <a:pPr lvl="1"/>
            <a:r>
              <a:rPr lang="cs-CZ" dirty="0"/>
              <a:t>V době dohledu nad dětmi a žáky (stanovené rozvrhem)</a:t>
            </a:r>
          </a:p>
          <a:p>
            <a:pPr lvl="1"/>
            <a:r>
              <a:rPr lang="cs-CZ" dirty="0"/>
              <a:t>V době zastupování jiného pedagogického pracovníka</a:t>
            </a:r>
          </a:p>
          <a:p>
            <a:pPr lvl="1"/>
            <a:r>
              <a:rPr lang="cs-CZ" dirty="0"/>
              <a:t>V případech určených zaměstnavatelem (v souladu se zákoníkem práce)</a:t>
            </a:r>
          </a:p>
          <a:p>
            <a:r>
              <a:rPr lang="cs-CZ" dirty="0"/>
              <a:t>Jinak vykonává sjednanou práci v pracovní době a na místě, podle toho, jak si pedagogický pracovník určí</a:t>
            </a:r>
          </a:p>
        </p:txBody>
      </p:sp>
    </p:spTree>
    <p:extLst>
      <p:ext uri="{BB962C8B-B14F-4D97-AF65-F5344CB8AC3E}">
        <p14:creationId xmlns:p14="http://schemas.microsoft.com/office/powerpoint/2010/main" val="6530898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ED7D138-B69E-4ADF-AAC3-EE42D1AB0B84}"/>
              </a:ext>
            </a:extLst>
          </p:cNvPr>
          <p:cNvSpPr>
            <a:spLocks noGrp="1"/>
          </p:cNvSpPr>
          <p:nvPr>
            <p:ph type="title"/>
          </p:nvPr>
        </p:nvSpPr>
        <p:spPr/>
        <p:txBody>
          <a:bodyPr>
            <a:normAutofit/>
          </a:bodyPr>
          <a:lstStyle/>
          <a:p>
            <a:r>
              <a:rPr lang="cs-CZ" b="1" dirty="0">
                <a:solidFill>
                  <a:srgbClr val="0392C8"/>
                </a:solidFill>
              </a:rPr>
              <a:t>Rozsah přímé pedagogické činnosti, pracovní poměr na dobu určitou</a:t>
            </a:r>
          </a:p>
        </p:txBody>
      </p:sp>
      <p:sp>
        <p:nvSpPr>
          <p:cNvPr id="3" name="Zástupný symbol pro obsah 2">
            <a:extLst>
              <a:ext uri="{FF2B5EF4-FFF2-40B4-BE49-F238E27FC236}">
                <a16:creationId xmlns:a16="http://schemas.microsoft.com/office/drawing/2014/main" id="{1459E6E2-CAAE-4065-9EB8-7ADD26D1A981}"/>
              </a:ext>
            </a:extLst>
          </p:cNvPr>
          <p:cNvSpPr>
            <a:spLocks noGrp="1"/>
          </p:cNvSpPr>
          <p:nvPr>
            <p:ph idx="1"/>
          </p:nvPr>
        </p:nvSpPr>
        <p:spPr/>
        <p:txBody>
          <a:bodyPr>
            <a:normAutofit fontScale="92500" lnSpcReduction="10000"/>
          </a:bodyPr>
          <a:lstStyle/>
          <a:p>
            <a:r>
              <a:rPr lang="cs-CZ" dirty="0"/>
              <a:t>Týdenní rozsah stanoven ředitelem školy na období školního vyučování nebo pololetí školního vyučování</a:t>
            </a:r>
          </a:p>
          <a:p>
            <a:pPr lvl="1"/>
            <a:r>
              <a:rPr lang="cs-CZ" dirty="0"/>
              <a:t>Podle prováděcího právního předpisu – nařízení vlády o stanovení rozsahu přímé pedagogické činnosti</a:t>
            </a:r>
          </a:p>
          <a:p>
            <a:r>
              <a:rPr lang="cs-CZ" dirty="0"/>
              <a:t>Pracovní poměr na dobu určitou pedagogického pracovníka</a:t>
            </a:r>
          </a:p>
          <a:p>
            <a:pPr lvl="1"/>
            <a:r>
              <a:rPr lang="cs-CZ" dirty="0"/>
              <a:t>Nejméně 12 měsíců mezi týmiž stranami</a:t>
            </a:r>
          </a:p>
          <a:p>
            <a:pPr lvl="1"/>
            <a:r>
              <a:rPr lang="cs-CZ" dirty="0"/>
              <a:t>Opakována nejvýše dvakrát</a:t>
            </a:r>
          </a:p>
          <a:p>
            <a:pPr lvl="2"/>
            <a:r>
              <a:rPr lang="cs-CZ" dirty="0"/>
              <a:t>Nevztahuje se na případy náhrady za dočasně nepřítomného pedagogického pracovníka nebo pokud pedagogický pracovník nesplňuje předpoklady odborné kvalifikace</a:t>
            </a:r>
          </a:p>
          <a:p>
            <a:pPr lvl="1"/>
            <a:r>
              <a:rPr lang="cs-CZ" dirty="0"/>
              <a:t>Celková doba nesmí přesáhnout 3 roky</a:t>
            </a:r>
          </a:p>
          <a:p>
            <a:pPr lvl="1"/>
            <a:r>
              <a:rPr lang="cs-CZ" dirty="0"/>
              <a:t>Pokud sjednáno v rozporu – platí, že se jedná o pracovní poměr na dobu neurčitou, pokud písemně oznámí pedagogický pracovník zaměstnavateli před uplynutím doby, že trvá na dalším zaměstnávání</a:t>
            </a:r>
          </a:p>
          <a:p>
            <a:pPr lvl="1"/>
            <a:endParaRPr lang="cs-CZ" dirty="0"/>
          </a:p>
        </p:txBody>
      </p:sp>
    </p:spTree>
    <p:extLst>
      <p:ext uri="{BB962C8B-B14F-4D97-AF65-F5344CB8AC3E}">
        <p14:creationId xmlns:p14="http://schemas.microsoft.com/office/powerpoint/2010/main" val="27252186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ED7D138-B69E-4ADF-AAC3-EE42D1AB0B84}"/>
              </a:ext>
            </a:extLst>
          </p:cNvPr>
          <p:cNvSpPr>
            <a:spLocks noGrp="1"/>
          </p:cNvSpPr>
          <p:nvPr>
            <p:ph type="title"/>
          </p:nvPr>
        </p:nvSpPr>
        <p:spPr/>
        <p:txBody>
          <a:bodyPr>
            <a:normAutofit/>
          </a:bodyPr>
          <a:lstStyle/>
          <a:p>
            <a:r>
              <a:rPr lang="cs-CZ" b="1" dirty="0">
                <a:solidFill>
                  <a:srgbClr val="0392C8"/>
                </a:solidFill>
              </a:rPr>
              <a:t>Zvláštní ustanovení zákoníku práci o pedagogických pracovnících</a:t>
            </a:r>
          </a:p>
        </p:txBody>
      </p:sp>
      <p:sp>
        <p:nvSpPr>
          <p:cNvPr id="3" name="Zástupný symbol pro obsah 2">
            <a:extLst>
              <a:ext uri="{FF2B5EF4-FFF2-40B4-BE49-F238E27FC236}">
                <a16:creationId xmlns:a16="http://schemas.microsoft.com/office/drawing/2014/main" id="{1459E6E2-CAAE-4065-9EB8-7ADD26D1A981}"/>
              </a:ext>
            </a:extLst>
          </p:cNvPr>
          <p:cNvSpPr>
            <a:spLocks noGrp="1"/>
          </p:cNvSpPr>
          <p:nvPr>
            <p:ph idx="1"/>
          </p:nvPr>
        </p:nvSpPr>
        <p:spPr/>
        <p:txBody>
          <a:bodyPr>
            <a:normAutofit/>
          </a:bodyPr>
          <a:lstStyle/>
          <a:p>
            <a:r>
              <a:rPr lang="cs-CZ" dirty="0"/>
              <a:t>§ 132 zákoníku práce</a:t>
            </a:r>
          </a:p>
          <a:p>
            <a:pPr lvl="1"/>
            <a:r>
              <a:rPr lang="cs-CZ" dirty="0"/>
              <a:t>Právo na příplatek za přímou pedagogickou činnost nad stanovený rozsah</a:t>
            </a:r>
          </a:p>
          <a:p>
            <a:pPr lvl="1"/>
            <a:r>
              <a:rPr lang="cs-CZ" dirty="0"/>
              <a:t>Za přímou pedagogickou činnost nad rozsah stanovený ředitelem školy přísluší pedagogickému pracovníkovi příplatek ve výši dvojnásobku průměrného hodinového výdělku</a:t>
            </a:r>
          </a:p>
          <a:p>
            <a:r>
              <a:rPr lang="cs-CZ" dirty="0"/>
              <a:t>§ 133 zákoníku práce</a:t>
            </a:r>
          </a:p>
          <a:p>
            <a:pPr lvl="1"/>
            <a:r>
              <a:rPr lang="cs-CZ" dirty="0"/>
              <a:t>Pokud vykonává specializované činnosti – náleží příplatek ve výši 1.000,- Kč až 2.000,- Kč měsíčně (např. metodik prevence, výchovný poradce atd.)</a:t>
            </a:r>
          </a:p>
          <a:p>
            <a:r>
              <a:rPr lang="cs-CZ" dirty="0"/>
              <a:t>§ 213 odst. 3 zákoníku práce</a:t>
            </a:r>
          </a:p>
          <a:p>
            <a:pPr lvl="1"/>
            <a:r>
              <a:rPr lang="cs-CZ" dirty="0"/>
              <a:t>Dovolená pedagogických pracovníků činí 8 týdnů v kalendářním roce</a:t>
            </a:r>
          </a:p>
        </p:txBody>
      </p:sp>
    </p:spTree>
    <p:extLst>
      <p:ext uri="{BB962C8B-B14F-4D97-AF65-F5344CB8AC3E}">
        <p14:creationId xmlns:p14="http://schemas.microsoft.com/office/powerpoint/2010/main" val="11803158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Nadpis 3">
            <a:extLst>
              <a:ext uri="{FF2B5EF4-FFF2-40B4-BE49-F238E27FC236}">
                <a16:creationId xmlns:a16="http://schemas.microsoft.com/office/drawing/2014/main" id="{9B56009E-EE9E-44D2-8935-139B909780D9}"/>
              </a:ext>
            </a:extLst>
          </p:cNvPr>
          <p:cNvSpPr>
            <a:spLocks noGrp="1"/>
          </p:cNvSpPr>
          <p:nvPr>
            <p:ph type="ctrTitle"/>
          </p:nvPr>
        </p:nvSpPr>
        <p:spPr/>
        <p:txBody>
          <a:bodyPr>
            <a:normAutofit/>
          </a:bodyPr>
          <a:lstStyle/>
          <a:p>
            <a:r>
              <a:rPr lang="cs-CZ" sz="5400" b="1" dirty="0">
                <a:solidFill>
                  <a:srgbClr val="0392C8"/>
                </a:solidFill>
              </a:rPr>
              <a:t>Ředitel školy a školského zařízení</a:t>
            </a:r>
            <a:br>
              <a:rPr lang="cs-CZ" dirty="0"/>
            </a:br>
            <a:endParaRPr lang="cs-CZ" dirty="0"/>
          </a:p>
        </p:txBody>
      </p:sp>
      <p:sp>
        <p:nvSpPr>
          <p:cNvPr id="5" name="Podnadpis 4">
            <a:extLst>
              <a:ext uri="{FF2B5EF4-FFF2-40B4-BE49-F238E27FC236}">
                <a16:creationId xmlns:a16="http://schemas.microsoft.com/office/drawing/2014/main" id="{9651A755-2AE1-49E1-8089-8B9BF55BA459}"/>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31902743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904677D-6900-4641-ABB9-C8A5B8B77B3E}"/>
              </a:ext>
            </a:extLst>
          </p:cNvPr>
          <p:cNvSpPr>
            <a:spLocks noGrp="1"/>
          </p:cNvSpPr>
          <p:nvPr>
            <p:ph type="title"/>
          </p:nvPr>
        </p:nvSpPr>
        <p:spPr/>
        <p:txBody>
          <a:bodyPr>
            <a:normAutofit/>
          </a:bodyPr>
          <a:lstStyle/>
          <a:p>
            <a:r>
              <a:rPr lang="cs-CZ" b="1" dirty="0">
                <a:solidFill>
                  <a:srgbClr val="0392C8"/>
                </a:solidFill>
              </a:rPr>
              <a:t>Ředitel školy a školského zařízení</a:t>
            </a:r>
          </a:p>
        </p:txBody>
      </p:sp>
      <p:sp>
        <p:nvSpPr>
          <p:cNvPr id="3" name="Zástupný symbol pro obsah 2">
            <a:extLst>
              <a:ext uri="{FF2B5EF4-FFF2-40B4-BE49-F238E27FC236}">
                <a16:creationId xmlns:a16="http://schemas.microsoft.com/office/drawing/2014/main" id="{B6572CCE-2DEB-4715-92AD-944C625AF652}"/>
              </a:ext>
            </a:extLst>
          </p:cNvPr>
          <p:cNvSpPr>
            <a:spLocks noGrp="1"/>
          </p:cNvSpPr>
          <p:nvPr>
            <p:ph idx="1"/>
          </p:nvPr>
        </p:nvSpPr>
        <p:spPr/>
        <p:txBody>
          <a:bodyPr>
            <a:normAutofit lnSpcReduction="10000"/>
          </a:bodyPr>
          <a:lstStyle/>
          <a:p>
            <a:r>
              <a:rPr lang="cs-CZ" dirty="0"/>
              <a:t>Ředitel školy a školského zařízení</a:t>
            </a:r>
          </a:p>
          <a:p>
            <a:r>
              <a:rPr lang="cs-CZ" b="1" dirty="0"/>
              <a:t>a)</a:t>
            </a:r>
            <a:r>
              <a:rPr lang="cs-CZ" dirty="0"/>
              <a:t> rozhoduje ve všech záležitostech týkajících se poskytování vzdělávání a školských služeb, pokud zákon nestanoví jinak,</a:t>
            </a:r>
          </a:p>
          <a:p>
            <a:r>
              <a:rPr lang="cs-CZ" b="1" dirty="0"/>
              <a:t>b)</a:t>
            </a:r>
            <a:r>
              <a:rPr lang="cs-CZ" dirty="0"/>
              <a:t> odpovídá za to, že škola a školské zařízení poskytuje vzdělávání a školské služby v souladu s školským zákonem a vzdělávacími programy,</a:t>
            </a:r>
          </a:p>
          <a:p>
            <a:r>
              <a:rPr lang="cs-CZ" b="1" dirty="0"/>
              <a:t>c)</a:t>
            </a:r>
            <a:r>
              <a:rPr lang="cs-CZ" dirty="0"/>
              <a:t> odpovídá za odbornou a pedagogickou úroveň vzdělávání a školských služeb,</a:t>
            </a:r>
          </a:p>
          <a:p>
            <a:r>
              <a:rPr lang="cs-CZ" b="1" dirty="0"/>
              <a:t>d)</a:t>
            </a:r>
            <a:r>
              <a:rPr lang="cs-CZ" dirty="0"/>
              <a:t> vytváří podmínky pro výkon inspekční činnosti České školní inspekce a přijímá následná opatření,</a:t>
            </a:r>
          </a:p>
          <a:p>
            <a:endParaRPr lang="cs-CZ" dirty="0"/>
          </a:p>
        </p:txBody>
      </p:sp>
    </p:spTree>
    <p:extLst>
      <p:ext uri="{BB962C8B-B14F-4D97-AF65-F5344CB8AC3E}">
        <p14:creationId xmlns:p14="http://schemas.microsoft.com/office/powerpoint/2010/main" val="24153532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E25CCA4-1211-4F84-A039-37F05CE9B8FC}"/>
              </a:ext>
            </a:extLst>
          </p:cNvPr>
          <p:cNvSpPr>
            <a:spLocks noGrp="1"/>
          </p:cNvSpPr>
          <p:nvPr>
            <p:ph type="title"/>
          </p:nvPr>
        </p:nvSpPr>
        <p:spPr/>
        <p:txBody>
          <a:bodyPr>
            <a:normAutofit/>
          </a:bodyPr>
          <a:lstStyle/>
          <a:p>
            <a:r>
              <a:rPr lang="cs-CZ" b="1" dirty="0">
                <a:solidFill>
                  <a:srgbClr val="0392C8"/>
                </a:solidFill>
              </a:rPr>
              <a:t>Ředitel školy a školského zařízení</a:t>
            </a:r>
          </a:p>
        </p:txBody>
      </p:sp>
      <p:sp>
        <p:nvSpPr>
          <p:cNvPr id="3" name="Zástupný symbol pro obsah 2">
            <a:extLst>
              <a:ext uri="{FF2B5EF4-FFF2-40B4-BE49-F238E27FC236}">
                <a16:creationId xmlns:a16="http://schemas.microsoft.com/office/drawing/2014/main" id="{DE682483-25EB-40BD-9080-1B34E49C0C23}"/>
              </a:ext>
            </a:extLst>
          </p:cNvPr>
          <p:cNvSpPr>
            <a:spLocks noGrp="1"/>
          </p:cNvSpPr>
          <p:nvPr>
            <p:ph idx="1"/>
          </p:nvPr>
        </p:nvSpPr>
        <p:spPr/>
        <p:txBody>
          <a:bodyPr>
            <a:normAutofit fontScale="92500" lnSpcReduction="20000"/>
          </a:bodyPr>
          <a:lstStyle/>
          <a:p>
            <a:r>
              <a:rPr lang="cs-CZ" b="1" dirty="0"/>
              <a:t>e)</a:t>
            </a:r>
            <a:r>
              <a:rPr lang="cs-CZ" dirty="0"/>
              <a:t> vytváří podmínky pro další vzdělávání pedagogických pracovníků a pro práci školské rady, pokud se podle tohoto zákona zřizuje,</a:t>
            </a:r>
          </a:p>
          <a:p>
            <a:r>
              <a:rPr lang="cs-CZ" b="1" dirty="0"/>
              <a:t>f)</a:t>
            </a:r>
            <a:r>
              <a:rPr lang="cs-CZ" dirty="0"/>
              <a:t> zajišťuje, aby osoby uvedené v § 21 byly včas informovány o průběhu a výsledcích vzdělávání dítěte, žáka nebo studenta,</a:t>
            </a:r>
          </a:p>
          <a:p>
            <a:r>
              <a:rPr lang="cs-CZ" b="1" dirty="0"/>
              <a:t>g)</a:t>
            </a:r>
            <a:r>
              <a:rPr lang="cs-CZ" dirty="0"/>
              <a:t> zajišťuje spolupráci při uskutečňování programů zjišťování výsledků vzdělávání vyhlášených ministerstvem,</a:t>
            </a:r>
          </a:p>
          <a:p>
            <a:r>
              <a:rPr lang="cs-CZ" b="1" dirty="0"/>
              <a:t>h)</a:t>
            </a:r>
            <a:r>
              <a:rPr lang="cs-CZ" dirty="0"/>
              <a:t> odpovídá za zajištění dohledu nad dětmi a nezletilými žáky ve škole a školském zařízení.</a:t>
            </a:r>
          </a:p>
          <a:p>
            <a:r>
              <a:rPr lang="cs-CZ" dirty="0"/>
              <a:t>Ředitel školy zřizuje pedagogickou radu jako svůj poradní orgán, projednává s ním všechny zásadní pedagogické dokumenty a opatření týkající se vzdělávací činnosti školy. Při svém rozhodování ředitel školy k názorům pedagogické rady přihlédne. Pedagogickou radu tvoří všichni pedagogičtí pracovníci školy.</a:t>
            </a:r>
          </a:p>
          <a:p>
            <a:endParaRPr lang="cs-CZ" dirty="0"/>
          </a:p>
        </p:txBody>
      </p:sp>
    </p:spTree>
    <p:extLst>
      <p:ext uri="{BB962C8B-B14F-4D97-AF65-F5344CB8AC3E}">
        <p14:creationId xmlns:p14="http://schemas.microsoft.com/office/powerpoint/2010/main" val="20860890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CA37B80-9F58-4019-B790-1EAF1E0C02B6}"/>
              </a:ext>
            </a:extLst>
          </p:cNvPr>
          <p:cNvSpPr>
            <a:spLocks noGrp="1"/>
          </p:cNvSpPr>
          <p:nvPr>
            <p:ph type="title"/>
          </p:nvPr>
        </p:nvSpPr>
        <p:spPr/>
        <p:txBody>
          <a:bodyPr/>
          <a:lstStyle/>
          <a:p>
            <a:r>
              <a:rPr lang="cs-CZ" b="1" dirty="0">
                <a:solidFill>
                  <a:srgbClr val="0392C8"/>
                </a:solidFill>
              </a:rPr>
              <a:t>Ředitel školy a školského zařízení</a:t>
            </a:r>
            <a:endParaRPr lang="cs-CZ" dirty="0"/>
          </a:p>
        </p:txBody>
      </p:sp>
      <p:sp>
        <p:nvSpPr>
          <p:cNvPr id="3" name="Zástupný symbol pro obsah 2">
            <a:extLst>
              <a:ext uri="{FF2B5EF4-FFF2-40B4-BE49-F238E27FC236}">
                <a16:creationId xmlns:a16="http://schemas.microsoft.com/office/drawing/2014/main" id="{3BD369FA-7AF2-47F2-B581-3E5030C58C50}"/>
              </a:ext>
            </a:extLst>
          </p:cNvPr>
          <p:cNvSpPr>
            <a:spLocks noGrp="1"/>
          </p:cNvSpPr>
          <p:nvPr>
            <p:ph idx="1"/>
          </p:nvPr>
        </p:nvSpPr>
        <p:spPr/>
        <p:txBody>
          <a:bodyPr/>
          <a:lstStyle/>
          <a:p>
            <a:r>
              <a:rPr lang="cs-CZ" dirty="0"/>
              <a:t>Ředitel školy a školského zařízení, které zřizuje stát, kraj, obec nebo svazek obcí,</a:t>
            </a:r>
            <a:endParaRPr lang="cs-CZ" b="1" dirty="0"/>
          </a:p>
          <a:p>
            <a:r>
              <a:rPr lang="cs-CZ" b="1" dirty="0"/>
              <a:t>a)</a:t>
            </a:r>
            <a:r>
              <a:rPr lang="cs-CZ" dirty="0"/>
              <a:t> stanovuje organizaci a podmínky provozu školy a školského zařízení,</a:t>
            </a:r>
          </a:p>
          <a:p>
            <a:endParaRPr lang="cs-CZ" b="1" dirty="0"/>
          </a:p>
          <a:p>
            <a:endParaRPr lang="cs-CZ" b="1" dirty="0"/>
          </a:p>
          <a:p>
            <a:r>
              <a:rPr lang="cs-CZ" b="1" dirty="0"/>
              <a:t>b)</a:t>
            </a:r>
            <a:r>
              <a:rPr lang="cs-CZ" dirty="0"/>
              <a:t> odpovídá za použití finančních prostředků státního rozpočtu v souladu s účelem, na který byly přiděleny.</a:t>
            </a:r>
          </a:p>
          <a:p>
            <a:endParaRPr lang="cs-CZ" dirty="0"/>
          </a:p>
        </p:txBody>
      </p:sp>
    </p:spTree>
    <p:extLst>
      <p:ext uri="{BB962C8B-B14F-4D97-AF65-F5344CB8AC3E}">
        <p14:creationId xmlns:p14="http://schemas.microsoft.com/office/powerpoint/2010/main" val="24440669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5A01642-6A6C-4F80-8257-E82C090D2644}"/>
              </a:ext>
            </a:extLst>
          </p:cNvPr>
          <p:cNvSpPr>
            <a:spLocks noGrp="1"/>
          </p:cNvSpPr>
          <p:nvPr>
            <p:ph type="title"/>
          </p:nvPr>
        </p:nvSpPr>
        <p:spPr/>
        <p:txBody>
          <a:bodyPr>
            <a:normAutofit/>
          </a:bodyPr>
          <a:lstStyle/>
          <a:p>
            <a:r>
              <a:rPr lang="cs-CZ" b="1" dirty="0">
                <a:solidFill>
                  <a:srgbClr val="0392C8"/>
                </a:solidFill>
              </a:rPr>
              <a:t>Ředitel školy a školského zařízení</a:t>
            </a:r>
          </a:p>
        </p:txBody>
      </p:sp>
      <p:sp>
        <p:nvSpPr>
          <p:cNvPr id="3" name="Zástupný symbol pro obsah 2">
            <a:extLst>
              <a:ext uri="{FF2B5EF4-FFF2-40B4-BE49-F238E27FC236}">
                <a16:creationId xmlns:a16="http://schemas.microsoft.com/office/drawing/2014/main" id="{44EDC080-0BFA-4DA4-9B86-1DF50750490B}"/>
              </a:ext>
            </a:extLst>
          </p:cNvPr>
          <p:cNvSpPr>
            <a:spLocks noGrp="1"/>
          </p:cNvSpPr>
          <p:nvPr>
            <p:ph idx="1"/>
          </p:nvPr>
        </p:nvSpPr>
        <p:spPr/>
        <p:txBody>
          <a:bodyPr>
            <a:normAutofit fontScale="85000" lnSpcReduction="20000"/>
          </a:bodyPr>
          <a:lstStyle/>
          <a:p>
            <a:r>
              <a:rPr lang="cs-CZ" sz="2900" dirty="0"/>
              <a:t>Ředitel školy a školského zařízení rozhoduje o právech a povinnostech v oblasti státní správy v těchto případech:</a:t>
            </a:r>
          </a:p>
          <a:p>
            <a:r>
              <a:rPr lang="cs-CZ" sz="2900" b="1" dirty="0"/>
              <a:t>a)</a:t>
            </a:r>
            <a:r>
              <a:rPr lang="cs-CZ" sz="2900" dirty="0"/>
              <a:t> zamítnutí žádosti o povolení individuálního vzdělávacího plánu a zamítnutí žádosti o přeřazení žáka nebo studenta do vyššího ročníku podle,</a:t>
            </a:r>
          </a:p>
          <a:p>
            <a:r>
              <a:rPr lang="cs-CZ" sz="2900" b="1" dirty="0"/>
              <a:t>b)</a:t>
            </a:r>
            <a:r>
              <a:rPr lang="cs-CZ" sz="2900" dirty="0"/>
              <a:t> přijetí dítěte k předškolnímu vzdělávání a ukončení předškolního vzdělávání, zařazení dítěte do přípravného stupně základní školy speciální, zařazení dítěte do přípravné třídy základní školy,</a:t>
            </a:r>
          </a:p>
          <a:p>
            <a:r>
              <a:rPr lang="cs-CZ" sz="2900" b="1" dirty="0"/>
              <a:t>c)</a:t>
            </a:r>
            <a:r>
              <a:rPr lang="cs-CZ" sz="2900" dirty="0"/>
              <a:t> zamítnutí žádosti o odklad povinné školní docházky,</a:t>
            </a:r>
          </a:p>
          <a:p>
            <a:r>
              <a:rPr lang="cs-CZ" sz="2900" b="1" dirty="0"/>
              <a:t>d)</a:t>
            </a:r>
            <a:r>
              <a:rPr lang="cs-CZ" sz="2900" dirty="0"/>
              <a:t> převedení žáka do odpovídajícího ročníku základní školy,</a:t>
            </a:r>
          </a:p>
          <a:p>
            <a:r>
              <a:rPr lang="cs-CZ" sz="2900" b="1" dirty="0"/>
              <a:t>e)</a:t>
            </a:r>
            <a:r>
              <a:rPr lang="cs-CZ" sz="2900" dirty="0"/>
              <a:t> přijetí k základnímu vzdělávání, přestupu žáka, převedení žáka do jiného vzdělávacího programu zamítnutí žádosti o povolení pokračování v základním vzdělávání,</a:t>
            </a:r>
          </a:p>
          <a:p>
            <a:endParaRPr lang="cs-CZ" dirty="0"/>
          </a:p>
        </p:txBody>
      </p:sp>
    </p:spTree>
    <p:extLst>
      <p:ext uri="{BB962C8B-B14F-4D97-AF65-F5344CB8AC3E}">
        <p14:creationId xmlns:p14="http://schemas.microsoft.com/office/powerpoint/2010/main" val="628720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80F07A0-C9CA-49D1-9902-DC4371A7F834}"/>
              </a:ext>
            </a:extLst>
          </p:cNvPr>
          <p:cNvSpPr>
            <a:spLocks noGrp="1"/>
          </p:cNvSpPr>
          <p:nvPr>
            <p:ph type="title"/>
          </p:nvPr>
        </p:nvSpPr>
        <p:spPr/>
        <p:txBody>
          <a:bodyPr>
            <a:normAutofit/>
          </a:bodyPr>
          <a:lstStyle/>
          <a:p>
            <a:r>
              <a:rPr lang="cs-CZ" b="1" dirty="0">
                <a:solidFill>
                  <a:srgbClr val="0392C8"/>
                </a:solidFill>
              </a:rPr>
              <a:t>Ředitel školy a školského zařízení</a:t>
            </a:r>
          </a:p>
        </p:txBody>
      </p:sp>
      <p:sp>
        <p:nvSpPr>
          <p:cNvPr id="3" name="Zástupný symbol pro obsah 2">
            <a:extLst>
              <a:ext uri="{FF2B5EF4-FFF2-40B4-BE49-F238E27FC236}">
                <a16:creationId xmlns:a16="http://schemas.microsoft.com/office/drawing/2014/main" id="{01B2A687-1F0E-4283-999F-72D880DDB1B4}"/>
              </a:ext>
            </a:extLst>
          </p:cNvPr>
          <p:cNvSpPr>
            <a:spLocks noGrp="1"/>
          </p:cNvSpPr>
          <p:nvPr>
            <p:ph idx="1"/>
          </p:nvPr>
        </p:nvSpPr>
        <p:spPr/>
        <p:txBody>
          <a:bodyPr>
            <a:normAutofit lnSpcReduction="10000"/>
          </a:bodyPr>
          <a:lstStyle/>
          <a:p>
            <a:r>
              <a:rPr lang="cs-CZ" b="1" dirty="0"/>
              <a:t>f)</a:t>
            </a:r>
            <a:r>
              <a:rPr lang="cs-CZ" dirty="0"/>
              <a:t> přijetí ke vzdělávání ve střední škole a následujících, vyšší odborné škole a následujících a v konzervatoři,</a:t>
            </a:r>
          </a:p>
          <a:p>
            <a:r>
              <a:rPr lang="cs-CZ" b="1" dirty="0"/>
              <a:t>g)</a:t>
            </a:r>
            <a:r>
              <a:rPr lang="cs-CZ" dirty="0"/>
              <a:t> zamítnutí žádosti o přestup, změnu oboru vzdělání, přerušení vzdělávání a opakování ročníku,</a:t>
            </a:r>
          </a:p>
          <a:p>
            <a:r>
              <a:rPr lang="cs-CZ" b="1" dirty="0"/>
              <a:t>h)</a:t>
            </a:r>
            <a:r>
              <a:rPr lang="cs-CZ" dirty="0"/>
              <a:t> zamítnutí žádosti o pokračování v základním vzdělávání,</a:t>
            </a:r>
          </a:p>
          <a:p>
            <a:r>
              <a:rPr lang="cs-CZ" b="1" dirty="0"/>
              <a:t>i)</a:t>
            </a:r>
            <a:r>
              <a:rPr lang="cs-CZ" dirty="0"/>
              <a:t> podmíněné vyloučení a vyloučení žáka nebo studenta ze školy nebo školského zařízení,</a:t>
            </a:r>
          </a:p>
          <a:p>
            <a:r>
              <a:rPr lang="cs-CZ" b="1" dirty="0"/>
              <a:t>j)</a:t>
            </a:r>
            <a:r>
              <a:rPr lang="cs-CZ" dirty="0"/>
              <a:t> zamítnutí žádosti o uznání dosaženého vzdělání,</a:t>
            </a:r>
          </a:p>
          <a:p>
            <a:r>
              <a:rPr lang="cs-CZ" b="1" dirty="0"/>
              <a:t>k)</a:t>
            </a:r>
            <a:r>
              <a:rPr lang="cs-CZ" dirty="0"/>
              <a:t> povolení a ukončení individuálního vzdělávání žáka a ukončení individuálního vzdělávání dítěte.</a:t>
            </a:r>
          </a:p>
          <a:p>
            <a:endParaRPr lang="cs-CZ" dirty="0"/>
          </a:p>
        </p:txBody>
      </p:sp>
    </p:spTree>
    <p:extLst>
      <p:ext uri="{BB962C8B-B14F-4D97-AF65-F5344CB8AC3E}">
        <p14:creationId xmlns:p14="http://schemas.microsoft.com/office/powerpoint/2010/main" val="15484312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3F9BA9-322D-46B1-8356-FE0AF99E6175}"/>
              </a:ext>
            </a:extLst>
          </p:cNvPr>
          <p:cNvSpPr>
            <a:spLocks noGrp="1"/>
          </p:cNvSpPr>
          <p:nvPr>
            <p:ph type="ctrTitle"/>
          </p:nvPr>
        </p:nvSpPr>
        <p:spPr/>
        <p:txBody>
          <a:bodyPr/>
          <a:lstStyle/>
          <a:p>
            <a:r>
              <a:rPr lang="cs-CZ" b="1" dirty="0">
                <a:solidFill>
                  <a:srgbClr val="0392C8"/>
                </a:solidFill>
              </a:rPr>
              <a:t>Výběrové řízení ředitele školy</a:t>
            </a:r>
          </a:p>
        </p:txBody>
      </p:sp>
      <p:sp>
        <p:nvSpPr>
          <p:cNvPr id="3" name="Podnadpis 2">
            <a:extLst>
              <a:ext uri="{FF2B5EF4-FFF2-40B4-BE49-F238E27FC236}">
                <a16:creationId xmlns:a16="http://schemas.microsoft.com/office/drawing/2014/main" id="{1D1A3BC5-6BCE-43BA-84E7-10826722988B}"/>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50479285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367B10-571C-4B73-BE2B-7360C42B595F}"/>
              </a:ext>
            </a:extLst>
          </p:cNvPr>
          <p:cNvSpPr>
            <a:spLocks noGrp="1"/>
          </p:cNvSpPr>
          <p:nvPr>
            <p:ph type="title"/>
          </p:nvPr>
        </p:nvSpPr>
        <p:spPr/>
        <p:txBody>
          <a:bodyPr>
            <a:normAutofit/>
          </a:bodyPr>
          <a:lstStyle/>
          <a:p>
            <a:r>
              <a:rPr lang="cs-CZ" b="1" dirty="0">
                <a:solidFill>
                  <a:srgbClr val="0392C8"/>
                </a:solidFill>
              </a:rPr>
              <a:t>Výběrové řízení ředitele školy</a:t>
            </a:r>
          </a:p>
        </p:txBody>
      </p:sp>
      <p:sp>
        <p:nvSpPr>
          <p:cNvPr id="3" name="Zástupný symbol pro obsah 2">
            <a:extLst>
              <a:ext uri="{FF2B5EF4-FFF2-40B4-BE49-F238E27FC236}">
                <a16:creationId xmlns:a16="http://schemas.microsoft.com/office/drawing/2014/main" id="{4DF27F9F-3733-4A4A-B1E7-3C0120ABDD70}"/>
              </a:ext>
            </a:extLst>
          </p:cNvPr>
          <p:cNvSpPr>
            <a:spLocks noGrp="1"/>
          </p:cNvSpPr>
          <p:nvPr>
            <p:ph idx="1"/>
          </p:nvPr>
        </p:nvSpPr>
        <p:spPr/>
        <p:txBody>
          <a:bodyPr>
            <a:normAutofit fontScale="92500"/>
          </a:bodyPr>
          <a:lstStyle/>
          <a:p>
            <a:r>
              <a:rPr lang="cs-CZ" dirty="0"/>
              <a:t>Obdobné u školských právnických osob i příspěvkových organizací – pokud je zřizovatelem obec (viz § 131 odst. 2 školského zákona)</a:t>
            </a:r>
          </a:p>
          <a:p>
            <a:r>
              <a:rPr lang="cs-CZ" dirty="0"/>
              <a:t>Podle § 166 – jmenuje zřizovatel na základě vyhlášeného konkursního řízení</a:t>
            </a:r>
          </a:p>
          <a:p>
            <a:r>
              <a:rPr lang="cs-CZ" dirty="0"/>
              <a:t>Funkční období – 6 let</a:t>
            </a:r>
          </a:p>
          <a:p>
            <a:r>
              <a:rPr lang="cs-CZ" dirty="0"/>
              <a:t>Pokud není vyhlášen konkurs a není ředitel odvolán – počíná běžet další 6 leté období</a:t>
            </a:r>
          </a:p>
          <a:p>
            <a:r>
              <a:rPr lang="cs-CZ" dirty="0"/>
              <a:t>Konkurs je nutné vyhlásit v období – od začátku šestého měsíce do konce čtvrtého měsíce před uplynutím funkčního období</a:t>
            </a:r>
          </a:p>
          <a:p>
            <a:r>
              <a:rPr lang="cs-CZ" dirty="0"/>
              <a:t>Musí být vyhlášen vždy, pokud tak navrhne Česká školní inspekce nebo školská rada</a:t>
            </a:r>
          </a:p>
          <a:p>
            <a:endParaRPr lang="cs-CZ" dirty="0"/>
          </a:p>
        </p:txBody>
      </p:sp>
    </p:spTree>
    <p:extLst>
      <p:ext uri="{BB962C8B-B14F-4D97-AF65-F5344CB8AC3E}">
        <p14:creationId xmlns:p14="http://schemas.microsoft.com/office/powerpoint/2010/main" val="120732311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367B10-571C-4B73-BE2B-7360C42B595F}"/>
              </a:ext>
            </a:extLst>
          </p:cNvPr>
          <p:cNvSpPr>
            <a:spLocks noGrp="1"/>
          </p:cNvSpPr>
          <p:nvPr>
            <p:ph type="title"/>
          </p:nvPr>
        </p:nvSpPr>
        <p:spPr/>
        <p:txBody>
          <a:bodyPr>
            <a:normAutofit/>
          </a:bodyPr>
          <a:lstStyle/>
          <a:p>
            <a:r>
              <a:rPr lang="cs-CZ" b="1" dirty="0">
                <a:solidFill>
                  <a:srgbClr val="0392C8"/>
                </a:solidFill>
              </a:rPr>
              <a:t>Vyhlášení konkursu</a:t>
            </a:r>
          </a:p>
        </p:txBody>
      </p:sp>
      <p:sp>
        <p:nvSpPr>
          <p:cNvPr id="3" name="Zástupný symbol pro obsah 2">
            <a:extLst>
              <a:ext uri="{FF2B5EF4-FFF2-40B4-BE49-F238E27FC236}">
                <a16:creationId xmlns:a16="http://schemas.microsoft.com/office/drawing/2014/main" id="{4DF27F9F-3733-4A4A-B1E7-3C0120ABDD70}"/>
              </a:ext>
            </a:extLst>
          </p:cNvPr>
          <p:cNvSpPr>
            <a:spLocks noGrp="1"/>
          </p:cNvSpPr>
          <p:nvPr>
            <p:ph idx="1"/>
          </p:nvPr>
        </p:nvSpPr>
        <p:spPr/>
        <p:txBody>
          <a:bodyPr>
            <a:normAutofit/>
          </a:bodyPr>
          <a:lstStyle/>
          <a:p>
            <a:r>
              <a:rPr lang="cs-CZ" dirty="0"/>
              <a:t>Úkoly zřizovatele plní rada obce (§102 odst. 2 písm. b) zákona o obcích) – vyhlašuje konkurs – v samostatné působnosti</a:t>
            </a:r>
          </a:p>
          <a:p>
            <a:r>
              <a:rPr lang="cs-CZ" dirty="0"/>
              <a:t>K vyhlášení je třeba usnesení rady obce, ale vyhlášení konkursu nastává až okamžikem oznámení (na úřední desce/jiným v místě obvyklým způsobem)</a:t>
            </a:r>
          </a:p>
          <a:p>
            <a:r>
              <a:rPr lang="cs-CZ" dirty="0"/>
              <a:t>Co musí být oznámeno:</a:t>
            </a:r>
          </a:p>
          <a:p>
            <a:pPr lvl="1"/>
            <a:r>
              <a:rPr lang="cs-CZ" dirty="0"/>
              <a:t>Název funkce a PO vykonávající činnosti školy</a:t>
            </a:r>
          </a:p>
          <a:p>
            <a:pPr lvl="1"/>
            <a:r>
              <a:rPr lang="cs-CZ" dirty="0"/>
              <a:t>Předpoklady pro výkon funkce</a:t>
            </a:r>
          </a:p>
          <a:p>
            <a:pPr lvl="1"/>
            <a:r>
              <a:rPr lang="cs-CZ" dirty="0"/>
              <a:t>Název a adresa zřizovatele pro doručování přihlášek</a:t>
            </a:r>
          </a:p>
          <a:p>
            <a:pPr lvl="1"/>
            <a:r>
              <a:rPr lang="cs-CZ" dirty="0"/>
              <a:t>Obsahové náležitosti přihlášky a termín podání</a:t>
            </a:r>
          </a:p>
        </p:txBody>
      </p:sp>
    </p:spTree>
    <p:extLst>
      <p:ext uri="{BB962C8B-B14F-4D97-AF65-F5344CB8AC3E}">
        <p14:creationId xmlns:p14="http://schemas.microsoft.com/office/powerpoint/2010/main" val="32025503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367B10-571C-4B73-BE2B-7360C42B595F}"/>
              </a:ext>
            </a:extLst>
          </p:cNvPr>
          <p:cNvSpPr>
            <a:spLocks noGrp="1"/>
          </p:cNvSpPr>
          <p:nvPr>
            <p:ph type="title"/>
          </p:nvPr>
        </p:nvSpPr>
        <p:spPr/>
        <p:txBody>
          <a:bodyPr>
            <a:normAutofit/>
          </a:bodyPr>
          <a:lstStyle/>
          <a:p>
            <a:r>
              <a:rPr lang="cs-CZ" b="1" dirty="0">
                <a:solidFill>
                  <a:srgbClr val="0392C8"/>
                </a:solidFill>
              </a:rPr>
              <a:t>Složení konkursní komise</a:t>
            </a:r>
          </a:p>
        </p:txBody>
      </p:sp>
      <p:sp>
        <p:nvSpPr>
          <p:cNvPr id="3" name="Zástupný symbol pro obsah 2">
            <a:extLst>
              <a:ext uri="{FF2B5EF4-FFF2-40B4-BE49-F238E27FC236}">
                <a16:creationId xmlns:a16="http://schemas.microsoft.com/office/drawing/2014/main" id="{4DF27F9F-3733-4A4A-B1E7-3C0120ABDD70}"/>
              </a:ext>
            </a:extLst>
          </p:cNvPr>
          <p:cNvSpPr>
            <a:spLocks noGrp="1"/>
          </p:cNvSpPr>
          <p:nvPr>
            <p:ph idx="1"/>
          </p:nvPr>
        </p:nvSpPr>
        <p:spPr/>
        <p:txBody>
          <a:bodyPr>
            <a:normAutofit fontScale="92500" lnSpcReduction="20000"/>
          </a:bodyPr>
          <a:lstStyle/>
          <a:p>
            <a:r>
              <a:rPr lang="cs-CZ" dirty="0"/>
              <a:t>Předsedu konkursní a další členy komise jmenuje zřizovatel – nejméně 30 dní před konáním konkursu</a:t>
            </a:r>
          </a:p>
          <a:p>
            <a:r>
              <a:rPr lang="cs-CZ" dirty="0"/>
              <a:t>Tajemník komise – zabezpečuje organizačně a administrativně jednání komise – zaměstnanec zřizovatele – není členem komise</a:t>
            </a:r>
          </a:p>
          <a:p>
            <a:r>
              <a:rPr lang="cs-CZ" dirty="0"/>
              <a:t>Další členové komise:</a:t>
            </a:r>
          </a:p>
          <a:p>
            <a:pPr lvl="1"/>
            <a:r>
              <a:rPr lang="cs-CZ" dirty="0"/>
              <a:t>Dva určení zřizovatelem</a:t>
            </a:r>
          </a:p>
          <a:p>
            <a:pPr lvl="1"/>
            <a:r>
              <a:rPr lang="cs-CZ" dirty="0"/>
              <a:t>Jeden určený ředitelem krajského úřadu</a:t>
            </a:r>
          </a:p>
          <a:p>
            <a:pPr lvl="1"/>
            <a:r>
              <a:rPr lang="cs-CZ" dirty="0"/>
              <a:t>Odborník v oblasti státní správy, organizace a řízení v oblasti školství</a:t>
            </a:r>
          </a:p>
          <a:p>
            <a:pPr lvl="1"/>
            <a:r>
              <a:rPr lang="cs-CZ" dirty="0"/>
              <a:t>Pedagogický pracovník příslušné školy</a:t>
            </a:r>
          </a:p>
          <a:p>
            <a:pPr lvl="1"/>
            <a:r>
              <a:rPr lang="cs-CZ" dirty="0"/>
              <a:t>Školní inspektor České školní inspekce</a:t>
            </a:r>
          </a:p>
          <a:p>
            <a:pPr lvl="1"/>
            <a:r>
              <a:rPr lang="cs-CZ" dirty="0"/>
              <a:t>Člen školské rady (je-li zřízena)</a:t>
            </a:r>
          </a:p>
          <a:p>
            <a:r>
              <a:rPr lang="cs-CZ" dirty="0"/>
              <a:t>Mohou být přizvání další odborníci – hlas poradní</a:t>
            </a:r>
          </a:p>
        </p:txBody>
      </p:sp>
    </p:spTree>
    <p:extLst>
      <p:ext uri="{BB962C8B-B14F-4D97-AF65-F5344CB8AC3E}">
        <p14:creationId xmlns:p14="http://schemas.microsoft.com/office/powerpoint/2010/main" val="365558197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367B10-571C-4B73-BE2B-7360C42B595F}"/>
              </a:ext>
            </a:extLst>
          </p:cNvPr>
          <p:cNvSpPr>
            <a:spLocks noGrp="1"/>
          </p:cNvSpPr>
          <p:nvPr>
            <p:ph type="title"/>
          </p:nvPr>
        </p:nvSpPr>
        <p:spPr/>
        <p:txBody>
          <a:bodyPr>
            <a:normAutofit/>
          </a:bodyPr>
          <a:lstStyle/>
          <a:p>
            <a:r>
              <a:rPr lang="cs-CZ" b="1" dirty="0">
                <a:solidFill>
                  <a:srgbClr val="0392C8"/>
                </a:solidFill>
              </a:rPr>
              <a:t>Činnost konkursní komise</a:t>
            </a:r>
          </a:p>
        </p:txBody>
      </p:sp>
      <p:sp>
        <p:nvSpPr>
          <p:cNvPr id="3" name="Zástupný symbol pro obsah 2">
            <a:extLst>
              <a:ext uri="{FF2B5EF4-FFF2-40B4-BE49-F238E27FC236}">
                <a16:creationId xmlns:a16="http://schemas.microsoft.com/office/drawing/2014/main" id="{4DF27F9F-3733-4A4A-B1E7-3C0120ABDD70}"/>
              </a:ext>
            </a:extLst>
          </p:cNvPr>
          <p:cNvSpPr>
            <a:spLocks noGrp="1"/>
          </p:cNvSpPr>
          <p:nvPr>
            <p:ph idx="1"/>
          </p:nvPr>
        </p:nvSpPr>
        <p:spPr/>
        <p:txBody>
          <a:bodyPr>
            <a:normAutofit/>
          </a:bodyPr>
          <a:lstStyle/>
          <a:p>
            <a:r>
              <a:rPr lang="cs-CZ" dirty="0"/>
              <a:t>Činnost zahájena bezodkladně po jmenování</a:t>
            </a:r>
          </a:p>
          <a:p>
            <a:r>
              <a:rPr lang="cs-CZ" dirty="0"/>
              <a:t>Jednání komise je neveřejné</a:t>
            </a:r>
          </a:p>
          <a:p>
            <a:r>
              <a:rPr lang="cs-CZ" dirty="0"/>
              <a:t>Usnášeníschopnost – alespoň 5 členů (přítomen musí být předseda)</a:t>
            </a:r>
          </a:p>
          <a:p>
            <a:r>
              <a:rPr lang="cs-CZ" dirty="0"/>
              <a:t>Komise posuzuje vhodnost uchazečů pro výkon funkce</a:t>
            </a:r>
          </a:p>
          <a:p>
            <a:r>
              <a:rPr lang="cs-CZ" dirty="0"/>
              <a:t>Komise je povinna odeslat (doporučeně s dodejkou) uchazeči nejméně 14 dní předem pozvánku ke konkursu s místem, datem a časem konání (§ 4 odst. 5 vyhlášky o konkursním řízení)</a:t>
            </a:r>
          </a:p>
        </p:txBody>
      </p:sp>
    </p:spTree>
    <p:extLst>
      <p:ext uri="{BB962C8B-B14F-4D97-AF65-F5344CB8AC3E}">
        <p14:creationId xmlns:p14="http://schemas.microsoft.com/office/powerpoint/2010/main" val="114432210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367B10-571C-4B73-BE2B-7360C42B595F}"/>
              </a:ext>
            </a:extLst>
          </p:cNvPr>
          <p:cNvSpPr>
            <a:spLocks noGrp="1"/>
          </p:cNvSpPr>
          <p:nvPr>
            <p:ph type="title"/>
          </p:nvPr>
        </p:nvSpPr>
        <p:spPr/>
        <p:txBody>
          <a:bodyPr>
            <a:normAutofit/>
          </a:bodyPr>
          <a:lstStyle/>
          <a:p>
            <a:r>
              <a:rPr lang="cs-CZ" b="1" dirty="0">
                <a:solidFill>
                  <a:srgbClr val="0392C8"/>
                </a:solidFill>
              </a:rPr>
              <a:t>Průběh konkursu</a:t>
            </a:r>
          </a:p>
        </p:txBody>
      </p:sp>
      <p:sp>
        <p:nvSpPr>
          <p:cNvPr id="3" name="Zástupný symbol pro obsah 2">
            <a:extLst>
              <a:ext uri="{FF2B5EF4-FFF2-40B4-BE49-F238E27FC236}">
                <a16:creationId xmlns:a16="http://schemas.microsoft.com/office/drawing/2014/main" id="{4DF27F9F-3733-4A4A-B1E7-3C0120ABDD70}"/>
              </a:ext>
            </a:extLst>
          </p:cNvPr>
          <p:cNvSpPr>
            <a:spLocks noGrp="1"/>
          </p:cNvSpPr>
          <p:nvPr>
            <p:ph idx="1"/>
          </p:nvPr>
        </p:nvSpPr>
        <p:spPr/>
        <p:txBody>
          <a:bodyPr>
            <a:normAutofit fontScale="92500" lnSpcReduction="20000"/>
          </a:bodyPr>
          <a:lstStyle/>
          <a:p>
            <a:r>
              <a:rPr lang="cs-CZ" dirty="0"/>
              <a:t>Komise posoudí, zda přihlášky vyhovují požadavkům + navrhne zřizovateli vyřazení uchazečů, kteří nesplnili podmínky</a:t>
            </a:r>
          </a:p>
          <a:p>
            <a:r>
              <a:rPr lang="cs-CZ" dirty="0"/>
              <a:t>Opožděnou přihlášku předseda konkurzní komise vrátí uchazeči s odůvodněním vrácení</a:t>
            </a:r>
          </a:p>
          <a:p>
            <a:r>
              <a:rPr lang="cs-CZ" dirty="0"/>
              <a:t>Konkursní komise hodnotí vhodnost uchazeče pro výkon funkce na základě:</a:t>
            </a:r>
          </a:p>
          <a:p>
            <a:pPr lvl="1"/>
            <a:r>
              <a:rPr lang="cs-CZ" dirty="0"/>
              <a:t>Přihlášky</a:t>
            </a:r>
          </a:p>
          <a:p>
            <a:pPr lvl="1"/>
            <a:r>
              <a:rPr lang="cs-CZ" dirty="0"/>
              <a:t>Řízeného rozhovoru - trvání 15 – 60 minut</a:t>
            </a:r>
          </a:p>
          <a:p>
            <a:pPr lvl="1"/>
            <a:r>
              <a:rPr lang="cs-CZ" dirty="0"/>
              <a:t>Znalostního testu (komise se musí usnést, zda se test bude konat) – max. 60 minut + stanoví otázky, podmínky, hodnocení testu + seznámí s podmínkami uchazeče před začátkem testu</a:t>
            </a:r>
          </a:p>
          <a:p>
            <a:r>
              <a:rPr lang="cs-CZ" dirty="0"/>
              <a:t>Další kritéria:</a:t>
            </a:r>
          </a:p>
          <a:p>
            <a:pPr lvl="1"/>
            <a:r>
              <a:rPr lang="cs-CZ" dirty="0"/>
              <a:t>Dosavadní výsledky činnosti</a:t>
            </a:r>
          </a:p>
          <a:p>
            <a:pPr lvl="1"/>
            <a:r>
              <a:rPr lang="cs-CZ" dirty="0"/>
              <a:t>Vyjádření přizvaných odborníků</a:t>
            </a:r>
          </a:p>
          <a:p>
            <a:pPr lvl="1"/>
            <a:endParaRPr lang="cs-CZ" dirty="0"/>
          </a:p>
        </p:txBody>
      </p:sp>
    </p:spTree>
    <p:extLst>
      <p:ext uri="{BB962C8B-B14F-4D97-AF65-F5344CB8AC3E}">
        <p14:creationId xmlns:p14="http://schemas.microsoft.com/office/powerpoint/2010/main" val="363066619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367B10-571C-4B73-BE2B-7360C42B595F}"/>
              </a:ext>
            </a:extLst>
          </p:cNvPr>
          <p:cNvSpPr>
            <a:spLocks noGrp="1"/>
          </p:cNvSpPr>
          <p:nvPr>
            <p:ph type="title"/>
          </p:nvPr>
        </p:nvSpPr>
        <p:spPr/>
        <p:txBody>
          <a:bodyPr>
            <a:normAutofit/>
          </a:bodyPr>
          <a:lstStyle/>
          <a:p>
            <a:r>
              <a:rPr lang="cs-CZ" b="1" dirty="0">
                <a:solidFill>
                  <a:srgbClr val="0392C8"/>
                </a:solidFill>
              </a:rPr>
              <a:t>Výběr vhodného uchazeče, stanovení pořadí</a:t>
            </a:r>
          </a:p>
        </p:txBody>
      </p:sp>
      <p:sp>
        <p:nvSpPr>
          <p:cNvPr id="3" name="Zástupný symbol pro obsah 2">
            <a:extLst>
              <a:ext uri="{FF2B5EF4-FFF2-40B4-BE49-F238E27FC236}">
                <a16:creationId xmlns:a16="http://schemas.microsoft.com/office/drawing/2014/main" id="{4DF27F9F-3733-4A4A-B1E7-3C0120ABDD70}"/>
              </a:ext>
            </a:extLst>
          </p:cNvPr>
          <p:cNvSpPr>
            <a:spLocks noGrp="1"/>
          </p:cNvSpPr>
          <p:nvPr>
            <p:ph idx="1"/>
          </p:nvPr>
        </p:nvSpPr>
        <p:spPr/>
        <p:txBody>
          <a:bodyPr>
            <a:normAutofit fontScale="92500" lnSpcReduction="10000"/>
          </a:bodyPr>
          <a:lstStyle/>
          <a:p>
            <a:r>
              <a:rPr lang="cs-CZ" dirty="0"/>
              <a:t>Konkursní komise se usnáší na základě kritérií na vhodnosti uchazeče pro danou funkci</a:t>
            </a:r>
          </a:p>
          <a:p>
            <a:pPr lvl="1"/>
            <a:r>
              <a:rPr lang="cs-CZ" dirty="0"/>
              <a:t>Vhodným uchazečem je takový uchazeč, který obdrží nadpoloviční většinu kladných hlasů (při rovnosti rozhoduje hlas předsedy komise)</a:t>
            </a:r>
          </a:p>
          <a:p>
            <a:r>
              <a:rPr lang="cs-CZ" dirty="0"/>
              <a:t>Pokud jsou za vhodné označeni dva a více uchazečů – sestavuje každý člen komise pořadí těchto uchazečů podle vhodnosti – předseda komise poté provede celkové vyhodnocení a určí výsledné pořadí</a:t>
            </a:r>
          </a:p>
          <a:p>
            <a:pPr lvl="1"/>
            <a:r>
              <a:rPr lang="cs-CZ" dirty="0"/>
              <a:t>Prvním v pořadí – uchazeč s nejmenším součtem pořadí podle jednotlivých členů komise (jedno nejlepší a nejhorší pořadí se nezapočítává)</a:t>
            </a:r>
          </a:p>
          <a:p>
            <a:pPr lvl="1"/>
            <a:r>
              <a:rPr lang="cs-CZ" dirty="0"/>
              <a:t>Při shodě – rozhoduje počet prvních míst</a:t>
            </a:r>
          </a:p>
          <a:p>
            <a:pPr lvl="1"/>
            <a:r>
              <a:rPr lang="cs-CZ" dirty="0"/>
              <a:t>Poté pořadí předsedy komise</a:t>
            </a:r>
          </a:p>
          <a:p>
            <a:r>
              <a:rPr lang="cs-CZ" b="1" dirty="0"/>
              <a:t>Výsledné pořadí </a:t>
            </a:r>
            <a:r>
              <a:rPr lang="cs-CZ" dirty="0"/>
              <a:t>má pro zřizovatele </a:t>
            </a:r>
            <a:r>
              <a:rPr lang="cs-CZ" b="1" dirty="0"/>
              <a:t>doporučující charakter</a:t>
            </a:r>
          </a:p>
          <a:p>
            <a:pPr lvl="1"/>
            <a:endParaRPr lang="cs-CZ" dirty="0"/>
          </a:p>
        </p:txBody>
      </p:sp>
    </p:spTree>
    <p:extLst>
      <p:ext uri="{BB962C8B-B14F-4D97-AF65-F5344CB8AC3E}">
        <p14:creationId xmlns:p14="http://schemas.microsoft.com/office/powerpoint/2010/main" val="53406647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367B10-571C-4B73-BE2B-7360C42B595F}"/>
              </a:ext>
            </a:extLst>
          </p:cNvPr>
          <p:cNvSpPr>
            <a:spLocks noGrp="1"/>
          </p:cNvSpPr>
          <p:nvPr>
            <p:ph type="title"/>
          </p:nvPr>
        </p:nvSpPr>
        <p:spPr/>
        <p:txBody>
          <a:bodyPr>
            <a:normAutofit/>
          </a:bodyPr>
          <a:lstStyle/>
          <a:p>
            <a:r>
              <a:rPr lang="cs-CZ" b="1" dirty="0">
                <a:solidFill>
                  <a:srgbClr val="0392C8"/>
                </a:solidFill>
              </a:rPr>
              <a:t>Zakončení konkursu</a:t>
            </a:r>
          </a:p>
        </p:txBody>
      </p:sp>
      <p:sp>
        <p:nvSpPr>
          <p:cNvPr id="3" name="Zástupný symbol pro obsah 2">
            <a:extLst>
              <a:ext uri="{FF2B5EF4-FFF2-40B4-BE49-F238E27FC236}">
                <a16:creationId xmlns:a16="http://schemas.microsoft.com/office/drawing/2014/main" id="{4DF27F9F-3733-4A4A-B1E7-3C0120ABDD70}"/>
              </a:ext>
            </a:extLst>
          </p:cNvPr>
          <p:cNvSpPr>
            <a:spLocks noGrp="1"/>
          </p:cNvSpPr>
          <p:nvPr>
            <p:ph idx="1"/>
          </p:nvPr>
        </p:nvSpPr>
        <p:spPr/>
        <p:txBody>
          <a:bodyPr>
            <a:normAutofit fontScale="85000" lnSpcReduction="20000"/>
          </a:bodyPr>
          <a:lstStyle/>
          <a:p>
            <a:r>
              <a:rPr lang="cs-CZ" dirty="0"/>
              <a:t>Předseda komise vyhlásí výsledné pořadí přítomným uchazečům</a:t>
            </a:r>
          </a:p>
          <a:p>
            <a:r>
              <a:rPr lang="cs-CZ" dirty="0"/>
              <a:t>Do 7 dnů od vyhlášení výsledného pořadí budou uchazeči navíc vyrozuměni písemnou formou – předsedou komise</a:t>
            </a:r>
          </a:p>
          <a:p>
            <a:r>
              <a:rPr lang="cs-CZ" dirty="0"/>
              <a:t>O průběhu konkursu pořizuje tajemník komise zápis, obsahuje:</a:t>
            </a:r>
          </a:p>
          <a:p>
            <a:pPr lvl="1"/>
            <a:r>
              <a:rPr lang="cs-CZ" dirty="0"/>
              <a:t>Úplné znění vyhlášení konkursu</a:t>
            </a:r>
          </a:p>
          <a:p>
            <a:pPr lvl="1"/>
            <a:r>
              <a:rPr lang="cs-CZ" dirty="0"/>
              <a:t>Datum a způsob vyhlášení</a:t>
            </a:r>
          </a:p>
          <a:p>
            <a:pPr lvl="1"/>
            <a:r>
              <a:rPr lang="cs-CZ" dirty="0"/>
              <a:t>Seznam členů komise (přítomných)</a:t>
            </a:r>
          </a:p>
          <a:p>
            <a:pPr lvl="1"/>
            <a:r>
              <a:rPr lang="cs-CZ" dirty="0"/>
              <a:t>Seznam uchazečů</a:t>
            </a:r>
          </a:p>
          <a:p>
            <a:pPr lvl="1"/>
            <a:r>
              <a:rPr lang="cs-CZ" dirty="0"/>
              <a:t>Usnesení komise o vhodnosti uchazečů</a:t>
            </a:r>
          </a:p>
          <a:p>
            <a:pPr lvl="1"/>
            <a:r>
              <a:rPr lang="cs-CZ" dirty="0"/>
              <a:t>Pořadí uchazečů u jednotlivých členů komise a doklad o výsledném pořadí uchazečů</a:t>
            </a:r>
          </a:p>
          <a:p>
            <a:pPr lvl="1"/>
            <a:r>
              <a:rPr lang="cs-CZ" dirty="0"/>
              <a:t>Otázky znalostního testu a jeho vyhodnocení</a:t>
            </a:r>
          </a:p>
          <a:p>
            <a:r>
              <a:rPr lang="cs-CZ" dirty="0"/>
              <a:t>Předseda komise předá zápis zřizovateli – podepsán všemi přítomnými členy komise + případný důvod odmítnutí podpisu</a:t>
            </a:r>
          </a:p>
        </p:txBody>
      </p:sp>
    </p:spTree>
    <p:extLst>
      <p:ext uri="{BB962C8B-B14F-4D97-AF65-F5344CB8AC3E}">
        <p14:creationId xmlns:p14="http://schemas.microsoft.com/office/powerpoint/2010/main" val="44515752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F6343E2-32E6-4018-911B-1C576BCBCC4A}"/>
              </a:ext>
            </a:extLst>
          </p:cNvPr>
          <p:cNvSpPr>
            <a:spLocks noGrp="1"/>
          </p:cNvSpPr>
          <p:nvPr>
            <p:ph type="title"/>
          </p:nvPr>
        </p:nvSpPr>
        <p:spPr/>
        <p:txBody>
          <a:bodyPr>
            <a:normAutofit/>
          </a:bodyPr>
          <a:lstStyle/>
          <a:p>
            <a:r>
              <a:rPr lang="cs-CZ" b="1" dirty="0">
                <a:solidFill>
                  <a:srgbClr val="0392C8"/>
                </a:solidFill>
              </a:rPr>
              <a:t>Předpoklady pro výkon činnosti ředitele školy</a:t>
            </a:r>
          </a:p>
        </p:txBody>
      </p:sp>
      <p:sp>
        <p:nvSpPr>
          <p:cNvPr id="3" name="Zástupný symbol pro obsah 2">
            <a:extLst>
              <a:ext uri="{FF2B5EF4-FFF2-40B4-BE49-F238E27FC236}">
                <a16:creationId xmlns:a16="http://schemas.microsoft.com/office/drawing/2014/main" id="{621626F1-6528-4689-9B21-AEAF4F5D7DCC}"/>
              </a:ext>
            </a:extLst>
          </p:cNvPr>
          <p:cNvSpPr>
            <a:spLocks noGrp="1"/>
          </p:cNvSpPr>
          <p:nvPr>
            <p:ph idx="1"/>
          </p:nvPr>
        </p:nvSpPr>
        <p:spPr/>
        <p:txBody>
          <a:bodyPr>
            <a:normAutofit fontScale="85000" lnSpcReduction="20000"/>
          </a:bodyPr>
          <a:lstStyle/>
          <a:p>
            <a:r>
              <a:rPr lang="cs-CZ" dirty="0"/>
              <a:t>Předpoklady pro výkon činnosti ředitele školy upravuje zákon č. 563/2004 Sb., o pedagogických pracovnících</a:t>
            </a:r>
          </a:p>
          <a:p>
            <a:r>
              <a:rPr lang="cs-CZ" dirty="0"/>
              <a:t>Ředitelem školy může být fyzická osoba, která splňuje předpoklady podle § 3 (Předpoklady pro výkon činnosti pedagogického pracovníka) a získala praxi spočívající ve výkonu přímé pedagogické činnosti nebo v činnosti, pro kterou jsou potřebné znalosti stejného nebo obdobného zaměření, nebo v řídící činnosti nebo v činnosti ve výzkumu a vývoji v délce</a:t>
            </a:r>
          </a:p>
          <a:p>
            <a:r>
              <a:rPr lang="cs-CZ" b="1" dirty="0"/>
              <a:t>a)</a:t>
            </a:r>
            <a:r>
              <a:rPr lang="cs-CZ" dirty="0"/>
              <a:t> 3 roky pro ředitele mateřské školy,</a:t>
            </a:r>
          </a:p>
          <a:p>
            <a:r>
              <a:rPr lang="cs-CZ" b="1" dirty="0"/>
              <a:t>b)</a:t>
            </a:r>
            <a:r>
              <a:rPr lang="cs-CZ" dirty="0"/>
              <a:t> 4 roky pro ředitele základní školy, základní umělecké školy a školských zařízení s výjimkou školských zařízení pro výkon ústavní výchovy, ochranné výchovy a středisek výchovné péče,</a:t>
            </a:r>
          </a:p>
          <a:p>
            <a:r>
              <a:rPr lang="cs-CZ" b="1" dirty="0"/>
              <a:t>c)</a:t>
            </a:r>
            <a:r>
              <a:rPr lang="cs-CZ" dirty="0"/>
              <a:t> 5 let pro ředitele střední školy, jazykové školy, konzervatoře, vyšší odborné školy a školských zařízení pro výkon ústavní výchovy, ochranné výchovy a středisek výchovné péče.</a:t>
            </a:r>
          </a:p>
          <a:p>
            <a:endParaRPr lang="cs-CZ" dirty="0"/>
          </a:p>
        </p:txBody>
      </p:sp>
    </p:spTree>
    <p:extLst>
      <p:ext uri="{BB962C8B-B14F-4D97-AF65-F5344CB8AC3E}">
        <p14:creationId xmlns:p14="http://schemas.microsoft.com/office/powerpoint/2010/main" val="209294071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BE700B0-BA8A-40D2-8934-532B3A9487F0}"/>
              </a:ext>
            </a:extLst>
          </p:cNvPr>
          <p:cNvSpPr>
            <a:spLocks noGrp="1"/>
          </p:cNvSpPr>
          <p:nvPr>
            <p:ph type="title"/>
          </p:nvPr>
        </p:nvSpPr>
        <p:spPr/>
        <p:txBody>
          <a:bodyPr>
            <a:normAutofit/>
          </a:bodyPr>
          <a:lstStyle/>
          <a:p>
            <a:r>
              <a:rPr lang="cs-CZ" b="1" dirty="0">
                <a:solidFill>
                  <a:srgbClr val="0392C8"/>
                </a:solidFill>
              </a:rPr>
              <a:t>Předpoklady pro výkon činnosti ředitele školy</a:t>
            </a:r>
          </a:p>
        </p:txBody>
      </p:sp>
      <p:sp>
        <p:nvSpPr>
          <p:cNvPr id="3" name="Zástupný symbol pro obsah 2">
            <a:extLst>
              <a:ext uri="{FF2B5EF4-FFF2-40B4-BE49-F238E27FC236}">
                <a16:creationId xmlns:a16="http://schemas.microsoft.com/office/drawing/2014/main" id="{74BF7D76-8267-4518-A045-3B7517205D8C}"/>
              </a:ext>
            </a:extLst>
          </p:cNvPr>
          <p:cNvSpPr>
            <a:spLocks noGrp="1"/>
          </p:cNvSpPr>
          <p:nvPr>
            <p:ph idx="1"/>
          </p:nvPr>
        </p:nvSpPr>
        <p:spPr/>
        <p:txBody>
          <a:bodyPr>
            <a:normAutofit fontScale="92500" lnSpcReduction="10000"/>
          </a:bodyPr>
          <a:lstStyle/>
          <a:p>
            <a:r>
              <a:rPr lang="cs-CZ" dirty="0"/>
              <a:t>Ředitelem školy zřizované Ministerstvem školství, mládeže a tělovýchovy, krajem, obcí nebo dobrovolným svazkem obcí, jehož předmětem činnosti jsou úkoly v oblasti školství, může být jen ten, kdo vedle uvedených předpokladů získal nejpozději do 2 let ode dne, kdy začal vykonávat činnost ředitele školy, znalosti v oblasti řízení školství absolvováním studia pro ředitele škol v rámci dalšího vzdělávání pedagogických pracovníků.</a:t>
            </a:r>
          </a:p>
          <a:p>
            <a:r>
              <a:rPr lang="cs-CZ" dirty="0"/>
              <a:t>Povinnost absolvovat studium pro ředitele školy zřizované ministerstvem, krajem, obcí a svazkem obcí se nevztahuje na ředitele, který znalosti v oblasti řízení školství získal vysokoškolským vzděláním v akreditovaném studijním programu školský management, nebo vzděláním v programu celoživotního vzdělávání uskutečňovaném vysokou školou zaměřeném na organizaci a řízení školství.</a:t>
            </a:r>
          </a:p>
          <a:p>
            <a:endParaRPr lang="cs-CZ" dirty="0"/>
          </a:p>
        </p:txBody>
      </p:sp>
    </p:spTree>
    <p:extLst>
      <p:ext uri="{BB962C8B-B14F-4D97-AF65-F5344CB8AC3E}">
        <p14:creationId xmlns:p14="http://schemas.microsoft.com/office/powerpoint/2010/main" val="22280152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BE700B0-BA8A-40D2-8934-532B3A9487F0}"/>
              </a:ext>
            </a:extLst>
          </p:cNvPr>
          <p:cNvSpPr>
            <a:spLocks noGrp="1"/>
          </p:cNvSpPr>
          <p:nvPr>
            <p:ph type="title"/>
          </p:nvPr>
        </p:nvSpPr>
        <p:spPr/>
        <p:txBody>
          <a:bodyPr>
            <a:normAutofit/>
          </a:bodyPr>
          <a:lstStyle/>
          <a:p>
            <a:r>
              <a:rPr lang="cs-CZ" b="1" dirty="0">
                <a:solidFill>
                  <a:srgbClr val="0392C8"/>
                </a:solidFill>
              </a:rPr>
              <a:t>Důvody pro odvolání ředitele z vedoucího pracovního místa</a:t>
            </a:r>
          </a:p>
        </p:txBody>
      </p:sp>
      <p:sp>
        <p:nvSpPr>
          <p:cNvPr id="3" name="Zástupný symbol pro obsah 2">
            <a:extLst>
              <a:ext uri="{FF2B5EF4-FFF2-40B4-BE49-F238E27FC236}">
                <a16:creationId xmlns:a16="http://schemas.microsoft.com/office/drawing/2014/main" id="{74BF7D76-8267-4518-A045-3B7517205D8C}"/>
              </a:ext>
            </a:extLst>
          </p:cNvPr>
          <p:cNvSpPr>
            <a:spLocks noGrp="1"/>
          </p:cNvSpPr>
          <p:nvPr>
            <p:ph idx="1"/>
          </p:nvPr>
        </p:nvSpPr>
        <p:spPr/>
        <p:txBody>
          <a:bodyPr>
            <a:normAutofit fontScale="92500" lnSpcReduction="10000"/>
          </a:bodyPr>
          <a:lstStyle/>
          <a:p>
            <a:r>
              <a:rPr lang="cs-CZ" dirty="0"/>
              <a:t>Musí být odvolán:</a:t>
            </a:r>
          </a:p>
          <a:p>
            <a:pPr lvl="1"/>
            <a:r>
              <a:rPr lang="cs-CZ" dirty="0"/>
              <a:t>Pozbytí některého z předpokladů pro výkon činnosti ředitele</a:t>
            </a:r>
          </a:p>
          <a:p>
            <a:pPr lvl="1"/>
            <a:r>
              <a:rPr lang="cs-CZ" dirty="0"/>
              <a:t>Nesplnění podmínky zahájení a úspěšného ukončení studia k získání odborné kvalifikace</a:t>
            </a:r>
          </a:p>
          <a:p>
            <a:pPr lvl="1"/>
            <a:r>
              <a:rPr lang="cs-CZ" dirty="0"/>
              <a:t>Organizační změny v jejichž důsledku vedoucí pracovní místo ředitele zanikne</a:t>
            </a:r>
          </a:p>
          <a:p>
            <a:r>
              <a:rPr lang="cs-CZ" dirty="0"/>
              <a:t>Může být odvolán</a:t>
            </a:r>
          </a:p>
          <a:p>
            <a:pPr lvl="1"/>
            <a:r>
              <a:rPr lang="cs-CZ" dirty="0"/>
              <a:t>Závažné porušení nebo neplnění právních povinností vyplývajících z jeho činnosti, úkolů a pravomocí – zjištěné zejména Českou školní inspekcí nebo zřizovatelem</a:t>
            </a:r>
          </a:p>
          <a:p>
            <a:pPr lvl="1"/>
            <a:r>
              <a:rPr lang="cs-CZ" dirty="0"/>
              <a:t>Na návrh České školní inspekce – z důvodu zjištění závažných nedostatků v činnosti školy</a:t>
            </a:r>
          </a:p>
          <a:p>
            <a:pPr lvl="1"/>
            <a:r>
              <a:rPr lang="cs-CZ" dirty="0"/>
              <a:t>Pravomocného rozhodnutí soudu o neplatnosti odvolání předchozího ředitele nebo o neplatnosti rozvázání pracovního poměru s předchozím ředitelem – náleží odstupné ve výši čtyřnásobku jeho průměrného důsledku</a:t>
            </a:r>
          </a:p>
          <a:p>
            <a:endParaRPr lang="cs-CZ" dirty="0"/>
          </a:p>
        </p:txBody>
      </p:sp>
    </p:spTree>
    <p:extLst>
      <p:ext uri="{BB962C8B-B14F-4D97-AF65-F5344CB8AC3E}">
        <p14:creationId xmlns:p14="http://schemas.microsoft.com/office/powerpoint/2010/main" val="249820720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CA6FDB8-072B-43AF-90B4-63C5800DC2D4}"/>
              </a:ext>
            </a:extLst>
          </p:cNvPr>
          <p:cNvSpPr>
            <a:spLocks noGrp="1"/>
          </p:cNvSpPr>
          <p:nvPr>
            <p:ph type="ctrTitle"/>
          </p:nvPr>
        </p:nvSpPr>
        <p:spPr/>
        <p:txBody>
          <a:bodyPr>
            <a:normAutofit/>
          </a:bodyPr>
          <a:lstStyle/>
          <a:p>
            <a:r>
              <a:rPr lang="cs-CZ" b="1" dirty="0">
                <a:solidFill>
                  <a:srgbClr val="0392C8"/>
                </a:solidFill>
              </a:rPr>
              <a:t>Pohřebnictví</a:t>
            </a:r>
          </a:p>
        </p:txBody>
      </p:sp>
      <p:sp>
        <p:nvSpPr>
          <p:cNvPr id="3" name="Podnadpis 2">
            <a:extLst>
              <a:ext uri="{FF2B5EF4-FFF2-40B4-BE49-F238E27FC236}">
                <a16:creationId xmlns:a16="http://schemas.microsoft.com/office/drawing/2014/main" id="{211FFF6E-9806-4731-9929-E98923FCB0B3}"/>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343112987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a:solidFill>
                  <a:srgbClr val="0392C8"/>
                </a:solidFill>
              </a:rPr>
              <a:t>Právní předpisy</a:t>
            </a:r>
          </a:p>
        </p:txBody>
      </p:sp>
      <p:sp>
        <p:nvSpPr>
          <p:cNvPr id="3" name="Zástupný symbol pro obsah 2"/>
          <p:cNvSpPr>
            <a:spLocks noGrp="1"/>
          </p:cNvSpPr>
          <p:nvPr>
            <p:ph idx="1"/>
          </p:nvPr>
        </p:nvSpPr>
        <p:spPr/>
        <p:txBody>
          <a:bodyPr>
            <a:normAutofit fontScale="85000" lnSpcReduction="10000"/>
          </a:bodyPr>
          <a:lstStyle/>
          <a:p>
            <a:r>
              <a:rPr lang="cs-CZ" dirty="0"/>
              <a:t>zákon č. 256/2001 Sb., o pohřebnictví</a:t>
            </a:r>
          </a:p>
          <a:p>
            <a:r>
              <a:rPr lang="cs-CZ" dirty="0"/>
              <a:t>zákon č. 89/2012 Sb., občanský zákoník</a:t>
            </a:r>
          </a:p>
          <a:p>
            <a:r>
              <a:rPr lang="cs-CZ" dirty="0"/>
              <a:t>zákon č. 128/2000 Sb., o obcích</a:t>
            </a:r>
          </a:p>
          <a:p>
            <a:r>
              <a:rPr lang="cs-CZ" dirty="0"/>
              <a:t>zákon č. 240/200Sb., o krizovém řízení (krizový zákon)</a:t>
            </a:r>
          </a:p>
          <a:p>
            <a:r>
              <a:rPr lang="cs-CZ" dirty="0"/>
              <a:t>zákon č. 122/2004 Sb., o válečných hrobech a pietních místech</a:t>
            </a:r>
          </a:p>
          <a:p>
            <a:r>
              <a:rPr lang="cs-CZ" dirty="0"/>
              <a:t>Zákon č. 166/1999 Sb., o veterinární péči (veterinární zákon)</a:t>
            </a:r>
          </a:p>
          <a:p>
            <a:r>
              <a:rPr lang="cs-CZ" dirty="0"/>
              <a:t>Vyhláška ministerstva pro místní rozvoj č. 277/2017 Sb., o postupu obce při zajištění slušného pohřbení</a:t>
            </a:r>
          </a:p>
          <a:p>
            <a:r>
              <a:rPr lang="cs-CZ" dirty="0"/>
              <a:t>Vyhláška ministerstva zdravotnictví č. 297/2012 Sb., o Listu o prohlídce zemřelého</a:t>
            </a:r>
          </a:p>
          <a:p>
            <a:r>
              <a:rPr lang="cs-CZ" dirty="0"/>
              <a:t>Vyhláška ministerstva zemědělství č. 82/2014 Sb., o </a:t>
            </a:r>
            <a:r>
              <a:rPr lang="cs-CZ" dirty="0" err="1"/>
              <a:t>kadáverech</a:t>
            </a:r>
            <a:r>
              <a:rPr lang="cs-CZ" dirty="0"/>
              <a:t> zvířat v zájmovém chovu</a:t>
            </a:r>
          </a:p>
          <a:p>
            <a:pPr lvl="1"/>
            <a:endParaRPr lang="cs-CZ" dirty="0"/>
          </a:p>
        </p:txBody>
      </p:sp>
    </p:spTree>
    <p:extLst>
      <p:ext uri="{BB962C8B-B14F-4D97-AF65-F5344CB8AC3E}">
        <p14:creationId xmlns:p14="http://schemas.microsoft.com/office/powerpoint/2010/main" val="279553828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231BC68-181C-454A-9F56-649AED821B95}"/>
              </a:ext>
            </a:extLst>
          </p:cNvPr>
          <p:cNvSpPr>
            <a:spLocks noGrp="1"/>
          </p:cNvSpPr>
          <p:nvPr>
            <p:ph type="title"/>
          </p:nvPr>
        </p:nvSpPr>
        <p:spPr/>
        <p:txBody>
          <a:bodyPr>
            <a:normAutofit/>
          </a:bodyPr>
          <a:lstStyle/>
          <a:p>
            <a:r>
              <a:rPr lang="cs-CZ" b="1" dirty="0">
                <a:solidFill>
                  <a:srgbClr val="0392C8"/>
                </a:solidFill>
              </a:rPr>
              <a:t>Pohřebiště</a:t>
            </a:r>
          </a:p>
        </p:txBody>
      </p:sp>
      <p:sp>
        <p:nvSpPr>
          <p:cNvPr id="3" name="Zástupný symbol pro obsah 2">
            <a:extLst>
              <a:ext uri="{FF2B5EF4-FFF2-40B4-BE49-F238E27FC236}">
                <a16:creationId xmlns:a16="http://schemas.microsoft.com/office/drawing/2014/main" id="{53172038-0DBF-4152-B925-E1BFD0EE989A}"/>
              </a:ext>
            </a:extLst>
          </p:cNvPr>
          <p:cNvSpPr>
            <a:spLocks noGrp="1"/>
          </p:cNvSpPr>
          <p:nvPr>
            <p:ph idx="1"/>
          </p:nvPr>
        </p:nvSpPr>
        <p:spPr/>
        <p:txBody>
          <a:bodyPr>
            <a:normAutofit/>
          </a:bodyPr>
          <a:lstStyle/>
          <a:p>
            <a:r>
              <a:rPr lang="cs-CZ" dirty="0"/>
              <a:t>Veřejná a neveřejná pohřebiště</a:t>
            </a:r>
          </a:p>
          <a:p>
            <a:r>
              <a:rPr lang="cs-CZ" dirty="0"/>
              <a:t>Neveřejná pohřebiště - § 3 a násl. zákona o pohřebnictví</a:t>
            </a:r>
          </a:p>
          <a:p>
            <a:pPr lvl="1"/>
            <a:r>
              <a:rPr lang="cs-CZ" dirty="0"/>
              <a:t>Účelová zařízení sloužící výlučně pro uložení lidských pozůstatků/ostatků členů řeholních řádů, kongregací, členů uzavřených (zejména příbuzenských) společenství</a:t>
            </a:r>
          </a:p>
          <a:p>
            <a:pPr lvl="1"/>
            <a:r>
              <a:rPr lang="cs-CZ" dirty="0"/>
              <a:t>Zřizovatelem a provozovatelem může být pouze registrovaná církev nebo náboženská společnost na pozemku v jejím vlastnictví</a:t>
            </a:r>
          </a:p>
          <a:p>
            <a:r>
              <a:rPr lang="cs-CZ" dirty="0"/>
              <a:t>Veřejné pohřebiště - §2 písm. f) a § 17 a násl. zákona o pohřebnictví</a:t>
            </a:r>
          </a:p>
          <a:p>
            <a:pPr lvl="1"/>
            <a:r>
              <a:rPr lang="cs-CZ" dirty="0"/>
              <a:t>Prostor určený k pohřbení v podobě míst pro hroby a hrobky, úložiště uren, rozptylové či </a:t>
            </a:r>
            <a:r>
              <a:rPr lang="cs-CZ" dirty="0" err="1"/>
              <a:t>vsypové</a:t>
            </a:r>
            <a:r>
              <a:rPr lang="cs-CZ" dirty="0"/>
              <a:t> louky a jejich kombinace</a:t>
            </a:r>
          </a:p>
        </p:txBody>
      </p:sp>
    </p:spTree>
    <p:extLst>
      <p:ext uri="{BB962C8B-B14F-4D97-AF65-F5344CB8AC3E}">
        <p14:creationId xmlns:p14="http://schemas.microsoft.com/office/powerpoint/2010/main" val="189602931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B82D0F5-A6BA-4A8D-952F-3FF6657ADE61}"/>
              </a:ext>
            </a:extLst>
          </p:cNvPr>
          <p:cNvSpPr>
            <a:spLocks noGrp="1"/>
          </p:cNvSpPr>
          <p:nvPr>
            <p:ph type="title"/>
          </p:nvPr>
        </p:nvSpPr>
        <p:spPr/>
        <p:txBody>
          <a:bodyPr>
            <a:normAutofit/>
          </a:bodyPr>
          <a:lstStyle/>
          <a:p>
            <a:r>
              <a:rPr lang="cs-CZ" b="1" dirty="0">
                <a:solidFill>
                  <a:srgbClr val="0392C8"/>
                </a:solidFill>
              </a:rPr>
              <a:t>Veřejné pohřebiště</a:t>
            </a:r>
          </a:p>
        </p:txBody>
      </p:sp>
      <p:sp>
        <p:nvSpPr>
          <p:cNvPr id="3" name="Zástupný symbol pro obsah 2">
            <a:extLst>
              <a:ext uri="{FF2B5EF4-FFF2-40B4-BE49-F238E27FC236}">
                <a16:creationId xmlns:a16="http://schemas.microsoft.com/office/drawing/2014/main" id="{749F072B-8961-44F2-B395-98DE367F0649}"/>
              </a:ext>
            </a:extLst>
          </p:cNvPr>
          <p:cNvSpPr>
            <a:spLocks noGrp="1"/>
          </p:cNvSpPr>
          <p:nvPr>
            <p:ph idx="1"/>
          </p:nvPr>
        </p:nvSpPr>
        <p:spPr/>
        <p:txBody>
          <a:bodyPr>
            <a:normAutofit fontScale="92500" lnSpcReduction="20000"/>
          </a:bodyPr>
          <a:lstStyle/>
          <a:p>
            <a:r>
              <a:rPr lang="cs-CZ" dirty="0"/>
              <a:t>Lze zřídit jen na pozemku ve vlastnictví provozovatele – na základě rozhodnutí o změně využití území (§ 80 zákona č. 183/2006 Sb., stavební zákon) + povolení stavby</a:t>
            </a:r>
          </a:p>
          <a:p>
            <a:pPr lvl="1"/>
            <a:r>
              <a:rPr lang="cs-CZ" dirty="0"/>
              <a:t>Dotčenými orgány jsou krajská hygienická stanice, obecní úřad obce s rozšířenou působností, vodoprávní úřad</a:t>
            </a:r>
          </a:p>
          <a:p>
            <a:pPr lvl="1"/>
            <a:r>
              <a:rPr lang="cs-CZ" dirty="0"/>
              <a:t>Pokud i zřizování hrobů a hrobek – nutnost hydrogeologického průzkumu – vhodnost pozemku k takovému využití</a:t>
            </a:r>
          </a:p>
          <a:p>
            <a:pPr lvl="0"/>
            <a:r>
              <a:rPr lang="cs-CZ" dirty="0"/>
              <a:t>Provozování je službou ve veřejném zájmu – provozuje obec v samostatné působnosti (nebo registrovaná církev/náboženská společnost)</a:t>
            </a:r>
          </a:p>
          <a:p>
            <a:pPr lvl="1"/>
            <a:r>
              <a:rPr lang="cs-CZ" dirty="0"/>
              <a:t>Pokud obec nemůže zajistit – nutnost dohody s jiným provozovatelem pohřebiště</a:t>
            </a:r>
          </a:p>
          <a:p>
            <a:pPr lvl="1"/>
            <a:r>
              <a:rPr lang="cs-CZ" dirty="0"/>
              <a:t>Zahrnuje zejména výkopové práce v souvislosti s pohřbením a exhumací, správu, údržbu, pronájem hrobových míst, vedení evidence</a:t>
            </a:r>
          </a:p>
          <a:p>
            <a:pPr lvl="1"/>
            <a:r>
              <a:rPr lang="cs-CZ" dirty="0"/>
              <a:t>K provozování veřejného pohřebiště a změnám řádu veřejného pohřebiště je třeba souhlas krajského úřadu</a:t>
            </a:r>
          </a:p>
          <a:p>
            <a:pPr lvl="1"/>
            <a:endParaRPr lang="cs-CZ" dirty="0"/>
          </a:p>
        </p:txBody>
      </p:sp>
    </p:spTree>
    <p:extLst>
      <p:ext uri="{BB962C8B-B14F-4D97-AF65-F5344CB8AC3E}">
        <p14:creationId xmlns:p14="http://schemas.microsoft.com/office/powerpoint/2010/main" val="227755127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09EBAD8-4188-43F9-9E63-BB1F11C56E1A}"/>
              </a:ext>
            </a:extLst>
          </p:cNvPr>
          <p:cNvSpPr>
            <a:spLocks noGrp="1"/>
          </p:cNvSpPr>
          <p:nvPr>
            <p:ph type="title"/>
          </p:nvPr>
        </p:nvSpPr>
        <p:spPr/>
        <p:txBody>
          <a:bodyPr>
            <a:normAutofit/>
          </a:bodyPr>
          <a:lstStyle/>
          <a:p>
            <a:r>
              <a:rPr lang="cs-CZ" b="1" dirty="0">
                <a:solidFill>
                  <a:srgbClr val="0392C8"/>
                </a:solidFill>
              </a:rPr>
              <a:t>Řád veřejného pohřebiště</a:t>
            </a:r>
          </a:p>
        </p:txBody>
      </p:sp>
      <p:sp>
        <p:nvSpPr>
          <p:cNvPr id="3" name="Zástupný symbol pro obsah 2">
            <a:extLst>
              <a:ext uri="{FF2B5EF4-FFF2-40B4-BE49-F238E27FC236}">
                <a16:creationId xmlns:a16="http://schemas.microsoft.com/office/drawing/2014/main" id="{06E2F684-D270-4EFE-828E-AD0C13E99401}"/>
              </a:ext>
            </a:extLst>
          </p:cNvPr>
          <p:cNvSpPr>
            <a:spLocks noGrp="1"/>
          </p:cNvSpPr>
          <p:nvPr>
            <p:ph idx="1"/>
          </p:nvPr>
        </p:nvSpPr>
        <p:spPr/>
        <p:txBody>
          <a:bodyPr>
            <a:normAutofit fontScale="77500" lnSpcReduction="20000"/>
          </a:bodyPr>
          <a:lstStyle/>
          <a:p>
            <a:r>
              <a:rPr lang="cs-CZ" dirty="0"/>
              <a:t>Upraven v § 19 zákona o pohřebnictví</a:t>
            </a:r>
          </a:p>
          <a:p>
            <a:r>
              <a:rPr lang="cs-CZ" dirty="0"/>
              <a:t>Nutné zveřejnit na místě obvyklém pro dané pohřebiště</a:t>
            </a:r>
          </a:p>
          <a:p>
            <a:r>
              <a:rPr lang="cs-CZ" dirty="0"/>
              <a:t>Upravuje (§ 19 odst. 2 zákona o pohřebnictví) - </a:t>
            </a:r>
            <a:r>
              <a:rPr lang="cs-CZ" dirty="0" err="1"/>
              <a:t>příkladmo</a:t>
            </a:r>
            <a:r>
              <a:rPr lang="cs-CZ" dirty="0"/>
              <a:t>:</a:t>
            </a:r>
          </a:p>
          <a:p>
            <a:pPr lvl="1"/>
            <a:r>
              <a:rPr lang="cs-CZ" dirty="0"/>
              <a:t>Podmínky pro sjednání nájmu hrobového místa</a:t>
            </a:r>
          </a:p>
          <a:p>
            <a:pPr lvl="1"/>
            <a:r>
              <a:rPr lang="cs-CZ" dirty="0"/>
              <a:t>Rozsah poskytovaných služeb, stanovená druhů konečných rakví</a:t>
            </a:r>
          </a:p>
          <a:p>
            <a:pPr lvl="1"/>
            <a:r>
              <a:rPr lang="cs-CZ" dirty="0"/>
              <a:t>Tlecí dobu (jsou-li součástí hroby)</a:t>
            </a:r>
          </a:p>
          <a:p>
            <a:pPr lvl="1"/>
            <a:r>
              <a:rPr lang="cs-CZ" dirty="0"/>
              <a:t>Povinnosti nájemců při záměru zřídit hrobku</a:t>
            </a:r>
          </a:p>
          <a:p>
            <a:pPr lvl="1"/>
            <a:r>
              <a:rPr lang="cs-CZ" dirty="0"/>
              <a:t>Podmínky pro povolování exhumace</a:t>
            </a:r>
          </a:p>
          <a:p>
            <a:pPr lvl="1"/>
            <a:r>
              <a:rPr lang="cs-CZ" dirty="0"/>
              <a:t>Povinnosti návštěvníků v souvislosti s pořádkem a zachováním důstojnosti</a:t>
            </a:r>
          </a:p>
          <a:p>
            <a:pPr lvl="1"/>
            <a:r>
              <a:rPr lang="cs-CZ" dirty="0"/>
              <a:t>Pravidla pro užívání zařízení veřejného pohřebiště</a:t>
            </a:r>
          </a:p>
          <a:p>
            <a:pPr lvl="1"/>
            <a:r>
              <a:rPr lang="cs-CZ" dirty="0"/>
              <a:t>Povinnosti provozovatele, nájemce hrobového místa, dalších osob</a:t>
            </a:r>
          </a:p>
          <a:p>
            <a:pPr lvl="1"/>
            <a:r>
              <a:rPr lang="cs-CZ" dirty="0"/>
              <a:t>Dobu, po kterou je pohřebiště zpřístupněno návštěvníkům</a:t>
            </a:r>
          </a:p>
          <a:p>
            <a:pPr lvl="1"/>
            <a:r>
              <a:rPr lang="cs-CZ" dirty="0"/>
              <a:t>Podmínky pro dohled nad provozovatelem pohřební služby</a:t>
            </a:r>
          </a:p>
          <a:p>
            <a:r>
              <a:rPr lang="cs-CZ" dirty="0"/>
              <a:t>Vydává zastupitelstvo obce – v samostatné působnosti - § 85 odst. 2 písm. y) zákona o obcích</a:t>
            </a:r>
          </a:p>
          <a:p>
            <a:pPr lvl="1"/>
            <a:endParaRPr lang="cs-CZ" dirty="0"/>
          </a:p>
        </p:txBody>
      </p:sp>
    </p:spTree>
    <p:extLst>
      <p:ext uri="{BB962C8B-B14F-4D97-AF65-F5344CB8AC3E}">
        <p14:creationId xmlns:p14="http://schemas.microsoft.com/office/powerpoint/2010/main" val="336654972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09EBAD8-4188-43F9-9E63-BB1F11C56E1A}"/>
              </a:ext>
            </a:extLst>
          </p:cNvPr>
          <p:cNvSpPr>
            <a:spLocks noGrp="1"/>
          </p:cNvSpPr>
          <p:nvPr>
            <p:ph type="title"/>
          </p:nvPr>
        </p:nvSpPr>
        <p:spPr/>
        <p:txBody>
          <a:bodyPr>
            <a:normAutofit/>
          </a:bodyPr>
          <a:lstStyle/>
          <a:p>
            <a:r>
              <a:rPr lang="cs-CZ" b="1" dirty="0">
                <a:solidFill>
                  <a:srgbClr val="0392C8"/>
                </a:solidFill>
              </a:rPr>
              <a:t>Povinnosti provozovatele pohřebiště</a:t>
            </a:r>
          </a:p>
        </p:txBody>
      </p:sp>
      <p:sp>
        <p:nvSpPr>
          <p:cNvPr id="3" name="Zástupný symbol pro obsah 2">
            <a:extLst>
              <a:ext uri="{FF2B5EF4-FFF2-40B4-BE49-F238E27FC236}">
                <a16:creationId xmlns:a16="http://schemas.microsoft.com/office/drawing/2014/main" id="{06E2F684-D270-4EFE-828E-AD0C13E99401}"/>
              </a:ext>
            </a:extLst>
          </p:cNvPr>
          <p:cNvSpPr>
            <a:spLocks noGrp="1"/>
          </p:cNvSpPr>
          <p:nvPr>
            <p:ph idx="1"/>
          </p:nvPr>
        </p:nvSpPr>
        <p:spPr/>
        <p:txBody>
          <a:bodyPr>
            <a:normAutofit/>
          </a:bodyPr>
          <a:lstStyle/>
          <a:p>
            <a:r>
              <a:rPr lang="cs-CZ" dirty="0"/>
              <a:t>Povinnosti provozovatele pohřebiště (§ 20 zákona o pohřebnictví) – </a:t>
            </a:r>
            <a:r>
              <a:rPr lang="cs-CZ" dirty="0" err="1"/>
              <a:t>příkladmo</a:t>
            </a:r>
            <a:r>
              <a:rPr lang="cs-CZ" dirty="0"/>
              <a:t>:</a:t>
            </a:r>
          </a:p>
          <a:p>
            <a:pPr lvl="1"/>
            <a:r>
              <a:rPr lang="cs-CZ" dirty="0"/>
              <a:t>Do hrobu/hrobky pohřbívat pouze lidské pozůstatky/ostatky</a:t>
            </a:r>
          </a:p>
          <a:p>
            <a:pPr lvl="1"/>
            <a:r>
              <a:rPr lang="cs-CZ" dirty="0"/>
              <a:t>Provozovat pohřebiště v souladu s řádem veřejného pohřebiště a zákonem</a:t>
            </a:r>
          </a:p>
          <a:p>
            <a:pPr lvl="1"/>
            <a:r>
              <a:rPr lang="cs-CZ" dirty="0"/>
              <a:t>Nechovat se při kontaktu s pozůstalými necitlivě</a:t>
            </a:r>
          </a:p>
          <a:p>
            <a:pPr lvl="1"/>
            <a:r>
              <a:rPr lang="cs-CZ" dirty="0"/>
              <a:t>Vést evidenci související s provozováním veřejného pohřebiště, </a:t>
            </a:r>
            <a:r>
              <a:rPr lang="cs-CZ" dirty="0" err="1"/>
              <a:t>vypraviteli</a:t>
            </a:r>
            <a:r>
              <a:rPr lang="cs-CZ" dirty="0"/>
              <a:t> pohřbu vystavit doklad o pohřbení</a:t>
            </a:r>
          </a:p>
          <a:p>
            <a:pPr lvl="1"/>
            <a:r>
              <a:rPr lang="cs-CZ" dirty="0"/>
              <a:t>V případě, že lidské ostatky nejsou ani po </a:t>
            </a:r>
            <a:r>
              <a:rPr lang="cs-CZ" dirty="0">
                <a:solidFill>
                  <a:schemeClr val="tx1"/>
                </a:solidFill>
              </a:rPr>
              <a:t>uplynutí tlecí doby zetlelé </a:t>
            </a:r>
            <a:r>
              <a:rPr lang="cs-CZ" dirty="0"/>
              <a:t>– zajistit stanovit novou tlecí dobu (po stanovisku krajské hygienické stanice)</a:t>
            </a:r>
          </a:p>
          <a:p>
            <a:pPr lvl="1"/>
            <a:r>
              <a:rPr lang="cs-CZ" dirty="0"/>
              <a:t>Informovat o </a:t>
            </a:r>
            <a:r>
              <a:rPr lang="cs-CZ" dirty="0">
                <a:solidFill>
                  <a:schemeClr val="tx1"/>
                </a:solidFill>
              </a:rPr>
              <a:t>zákazu pohřbívání</a:t>
            </a:r>
          </a:p>
          <a:p>
            <a:pPr lvl="1"/>
            <a:r>
              <a:rPr lang="cs-CZ" dirty="0"/>
              <a:t>Umožnit pohřbení provozovateli pohřební služby nebo </a:t>
            </a:r>
            <a:r>
              <a:rPr lang="cs-CZ" dirty="0" err="1"/>
              <a:t>vypraviteli</a:t>
            </a:r>
            <a:r>
              <a:rPr lang="cs-CZ" dirty="0"/>
              <a:t> pohřbu</a:t>
            </a:r>
          </a:p>
          <a:p>
            <a:pPr lvl="1"/>
            <a:endParaRPr lang="cs-CZ" dirty="0"/>
          </a:p>
        </p:txBody>
      </p:sp>
    </p:spTree>
    <p:extLst>
      <p:ext uri="{BB962C8B-B14F-4D97-AF65-F5344CB8AC3E}">
        <p14:creationId xmlns:p14="http://schemas.microsoft.com/office/powerpoint/2010/main" val="335897523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09EBAD8-4188-43F9-9E63-BB1F11C56E1A}"/>
              </a:ext>
            </a:extLst>
          </p:cNvPr>
          <p:cNvSpPr>
            <a:spLocks noGrp="1"/>
          </p:cNvSpPr>
          <p:nvPr>
            <p:ph type="title"/>
          </p:nvPr>
        </p:nvSpPr>
        <p:spPr/>
        <p:txBody>
          <a:bodyPr/>
          <a:lstStyle/>
          <a:p>
            <a:r>
              <a:rPr lang="cs-CZ" b="1" dirty="0">
                <a:solidFill>
                  <a:srgbClr val="0392C8"/>
                </a:solidFill>
              </a:rPr>
              <a:t>Evidence</a:t>
            </a:r>
          </a:p>
        </p:txBody>
      </p:sp>
      <p:sp>
        <p:nvSpPr>
          <p:cNvPr id="3" name="Zástupný symbol pro obsah 2">
            <a:extLst>
              <a:ext uri="{FF2B5EF4-FFF2-40B4-BE49-F238E27FC236}">
                <a16:creationId xmlns:a16="http://schemas.microsoft.com/office/drawing/2014/main" id="{06E2F684-D270-4EFE-828E-AD0C13E99401}"/>
              </a:ext>
            </a:extLst>
          </p:cNvPr>
          <p:cNvSpPr>
            <a:spLocks noGrp="1"/>
          </p:cNvSpPr>
          <p:nvPr>
            <p:ph idx="1"/>
          </p:nvPr>
        </p:nvSpPr>
        <p:spPr/>
        <p:txBody>
          <a:bodyPr>
            <a:normAutofit fontScale="85000" lnSpcReduction="20000"/>
          </a:bodyPr>
          <a:lstStyle/>
          <a:p>
            <a:r>
              <a:rPr lang="cs-CZ" dirty="0"/>
              <a:t>Vést evidenci – jedna z povinností provozovatele pohřebiště</a:t>
            </a:r>
          </a:p>
          <a:p>
            <a:r>
              <a:rPr lang="cs-CZ" dirty="0"/>
              <a:t>Obsahuje:</a:t>
            </a:r>
          </a:p>
          <a:p>
            <a:pPr lvl="1"/>
            <a:r>
              <a:rPr lang="cs-CZ" dirty="0"/>
              <a:t>Jména </a:t>
            </a:r>
          </a:p>
          <a:p>
            <a:pPr lvl="1"/>
            <a:r>
              <a:rPr lang="cs-CZ" dirty="0"/>
              <a:t>Místo a datum narození a úmrtí (pokud jsou známy)</a:t>
            </a:r>
          </a:p>
          <a:p>
            <a:pPr lvl="1"/>
            <a:r>
              <a:rPr lang="cs-CZ" dirty="0"/>
              <a:t>Údaje o jiných lidských pozůstatcích</a:t>
            </a:r>
          </a:p>
          <a:p>
            <a:pPr lvl="1"/>
            <a:r>
              <a:rPr lang="cs-CZ" dirty="0"/>
              <a:t>Datum uložení lidských pozůstatků/ostatků, jejich exhumace, určení hrobového místa, hloubka pohřbení, druh rakve (vložky, transportního vaku), druh a číslo urny (v případě vsypu i místo uložení)</a:t>
            </a:r>
          </a:p>
          <a:p>
            <a:pPr lvl="1"/>
            <a:r>
              <a:rPr lang="cs-CZ" dirty="0"/>
              <a:t>Záznam o nebezpečné nemoci</a:t>
            </a:r>
          </a:p>
          <a:p>
            <a:pPr lvl="1"/>
            <a:r>
              <a:rPr lang="cs-CZ" dirty="0"/>
              <a:t>Identifikaci nájemce hrobového místa</a:t>
            </a:r>
          </a:p>
          <a:p>
            <a:pPr lvl="1"/>
            <a:r>
              <a:rPr lang="cs-CZ" dirty="0"/>
              <a:t>datum uzavření nájemní smlouvy, dobu trvání, změny</a:t>
            </a:r>
          </a:p>
          <a:p>
            <a:pPr lvl="1"/>
            <a:r>
              <a:rPr lang="cs-CZ" dirty="0"/>
              <a:t>Údaje o hrobce, náhrobku, dalšího zařízení hrobového místa, údaje o vlastníku</a:t>
            </a:r>
          </a:p>
          <a:p>
            <a:pPr lvl="1"/>
            <a:r>
              <a:rPr lang="cs-CZ" dirty="0"/>
              <a:t>Údaje o skutečnosti nedostatečné tlecí doby</a:t>
            </a:r>
          </a:p>
          <a:p>
            <a:pPr lvl="1"/>
            <a:r>
              <a:rPr lang="cs-CZ" dirty="0"/>
              <a:t>Údaje o zákazu pohřbívání</a:t>
            </a:r>
          </a:p>
          <a:p>
            <a:pPr lvl="1"/>
            <a:r>
              <a:rPr lang="cs-CZ" dirty="0"/>
              <a:t>Další údaje při rušení pohřebiště</a:t>
            </a:r>
          </a:p>
          <a:p>
            <a:pPr marL="0" indent="0">
              <a:buNone/>
            </a:pPr>
            <a:endParaRPr lang="cs-CZ" dirty="0"/>
          </a:p>
        </p:txBody>
      </p:sp>
    </p:spTree>
    <p:extLst>
      <p:ext uri="{BB962C8B-B14F-4D97-AF65-F5344CB8AC3E}">
        <p14:creationId xmlns:p14="http://schemas.microsoft.com/office/powerpoint/2010/main" val="199664221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09EBAD8-4188-43F9-9E63-BB1F11C56E1A}"/>
              </a:ext>
            </a:extLst>
          </p:cNvPr>
          <p:cNvSpPr>
            <a:spLocks noGrp="1"/>
          </p:cNvSpPr>
          <p:nvPr>
            <p:ph type="title"/>
          </p:nvPr>
        </p:nvSpPr>
        <p:spPr/>
        <p:txBody>
          <a:bodyPr/>
          <a:lstStyle/>
          <a:p>
            <a:r>
              <a:rPr lang="cs-CZ" b="1" dirty="0">
                <a:solidFill>
                  <a:srgbClr val="0392C8"/>
                </a:solidFill>
              </a:rPr>
              <a:t>Forma evidence</a:t>
            </a:r>
          </a:p>
        </p:txBody>
      </p:sp>
      <p:sp>
        <p:nvSpPr>
          <p:cNvPr id="3" name="Zástupný symbol pro obsah 2">
            <a:extLst>
              <a:ext uri="{FF2B5EF4-FFF2-40B4-BE49-F238E27FC236}">
                <a16:creationId xmlns:a16="http://schemas.microsoft.com/office/drawing/2014/main" id="{06E2F684-D270-4EFE-828E-AD0C13E99401}"/>
              </a:ext>
            </a:extLst>
          </p:cNvPr>
          <p:cNvSpPr>
            <a:spLocks noGrp="1"/>
          </p:cNvSpPr>
          <p:nvPr>
            <p:ph idx="1"/>
          </p:nvPr>
        </p:nvSpPr>
        <p:spPr/>
        <p:txBody>
          <a:bodyPr>
            <a:normAutofit/>
          </a:bodyPr>
          <a:lstStyle/>
          <a:p>
            <a:r>
              <a:rPr lang="cs-CZ" dirty="0"/>
              <a:t>Evidence je vedena průkazně, pravdivě a čitelně</a:t>
            </a:r>
          </a:p>
          <a:p>
            <a:r>
              <a:rPr lang="cs-CZ" dirty="0"/>
              <a:t>Forma svázané knihy</a:t>
            </a:r>
          </a:p>
          <a:p>
            <a:r>
              <a:rPr lang="cs-CZ" dirty="0"/>
              <a:t>Pokud je vedena elektronicky – lze postupovat tak, že je evidence vytištěna a svázána</a:t>
            </a:r>
          </a:p>
          <a:p>
            <a:pPr marL="0" indent="0">
              <a:buNone/>
            </a:pPr>
            <a:endParaRPr lang="cs-CZ" dirty="0"/>
          </a:p>
        </p:txBody>
      </p:sp>
    </p:spTree>
    <p:extLst>
      <p:ext uri="{BB962C8B-B14F-4D97-AF65-F5344CB8AC3E}">
        <p14:creationId xmlns:p14="http://schemas.microsoft.com/office/powerpoint/2010/main" val="67938504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09EBAD8-4188-43F9-9E63-BB1F11C56E1A}"/>
              </a:ext>
            </a:extLst>
          </p:cNvPr>
          <p:cNvSpPr>
            <a:spLocks noGrp="1"/>
          </p:cNvSpPr>
          <p:nvPr>
            <p:ph type="title"/>
          </p:nvPr>
        </p:nvSpPr>
        <p:spPr/>
        <p:txBody>
          <a:bodyPr/>
          <a:lstStyle/>
          <a:p>
            <a:r>
              <a:rPr lang="cs-CZ" b="1" dirty="0">
                <a:solidFill>
                  <a:srgbClr val="0392C8"/>
                </a:solidFill>
              </a:rPr>
              <a:t>Tlecí doba</a:t>
            </a:r>
          </a:p>
        </p:txBody>
      </p:sp>
      <p:sp>
        <p:nvSpPr>
          <p:cNvPr id="3" name="Zástupný symbol pro obsah 2">
            <a:extLst>
              <a:ext uri="{FF2B5EF4-FFF2-40B4-BE49-F238E27FC236}">
                <a16:creationId xmlns:a16="http://schemas.microsoft.com/office/drawing/2014/main" id="{06E2F684-D270-4EFE-828E-AD0C13E99401}"/>
              </a:ext>
            </a:extLst>
          </p:cNvPr>
          <p:cNvSpPr>
            <a:spLocks noGrp="1"/>
          </p:cNvSpPr>
          <p:nvPr>
            <p:ph idx="1"/>
          </p:nvPr>
        </p:nvSpPr>
        <p:spPr/>
        <p:txBody>
          <a:bodyPr>
            <a:normAutofit fontScale="92500" lnSpcReduction="10000"/>
          </a:bodyPr>
          <a:lstStyle/>
          <a:p>
            <a:r>
              <a:rPr lang="cs-CZ" dirty="0"/>
              <a:t>Doba, po kterou musí nezpopelněné ostatky musí být uloženy v hrobě</a:t>
            </a:r>
          </a:p>
          <a:p>
            <a:r>
              <a:rPr lang="cs-CZ" dirty="0"/>
              <a:t>Musí trvat minimálně 10 let</a:t>
            </a:r>
          </a:p>
          <a:p>
            <a:r>
              <a:rPr lang="cs-CZ" dirty="0"/>
              <a:t>Konkrétní tlecí dobu stanovuje provozovatel pohřebiště v řádu veřejného pohřebiště podle:</a:t>
            </a:r>
          </a:p>
          <a:p>
            <a:pPr lvl="1"/>
            <a:r>
              <a:rPr lang="cs-CZ" dirty="0"/>
              <a:t>Hydrogeologického průzkumu</a:t>
            </a:r>
          </a:p>
          <a:p>
            <a:pPr lvl="1"/>
            <a:r>
              <a:rPr lang="cs-CZ" dirty="0"/>
              <a:t>Stanoviska krajské hygienické stanice</a:t>
            </a:r>
          </a:p>
          <a:p>
            <a:pPr lvl="1"/>
            <a:r>
              <a:rPr lang="cs-CZ" dirty="0"/>
              <a:t>Místních zvyklostí</a:t>
            </a:r>
          </a:p>
          <a:p>
            <a:pPr lvl="1"/>
            <a:r>
              <a:rPr lang="cs-CZ" dirty="0"/>
              <a:t>Se zřetelem na ke složení půdy</a:t>
            </a:r>
          </a:p>
          <a:p>
            <a:r>
              <a:rPr lang="cs-CZ" dirty="0"/>
              <a:t>Pokud ani po uplynutí stanovené doby nejsou ostatky zetlelé – povinnost provozovatele zajistit podklady pro stanovení nové tlecí doby, navrhnout novou tlecí dobu, stanovisko krajské hygienické stanice a upravit řád veřejného pohřebiště</a:t>
            </a:r>
          </a:p>
          <a:p>
            <a:pPr marL="0" indent="0">
              <a:buNone/>
            </a:pPr>
            <a:endParaRPr lang="cs-CZ" dirty="0"/>
          </a:p>
        </p:txBody>
      </p:sp>
    </p:spTree>
    <p:extLst>
      <p:ext uri="{BB962C8B-B14F-4D97-AF65-F5344CB8AC3E}">
        <p14:creationId xmlns:p14="http://schemas.microsoft.com/office/powerpoint/2010/main" val="399838827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09EBAD8-4188-43F9-9E63-BB1F11C56E1A}"/>
              </a:ext>
            </a:extLst>
          </p:cNvPr>
          <p:cNvSpPr>
            <a:spLocks noGrp="1"/>
          </p:cNvSpPr>
          <p:nvPr>
            <p:ph type="title"/>
          </p:nvPr>
        </p:nvSpPr>
        <p:spPr/>
        <p:txBody>
          <a:bodyPr/>
          <a:lstStyle/>
          <a:p>
            <a:r>
              <a:rPr lang="cs-CZ" b="1" dirty="0">
                <a:solidFill>
                  <a:srgbClr val="0392C8"/>
                </a:solidFill>
              </a:rPr>
              <a:t>Ukládání pozůstatků</a:t>
            </a:r>
          </a:p>
        </p:txBody>
      </p:sp>
      <p:sp>
        <p:nvSpPr>
          <p:cNvPr id="3" name="Zástupný symbol pro obsah 2">
            <a:extLst>
              <a:ext uri="{FF2B5EF4-FFF2-40B4-BE49-F238E27FC236}">
                <a16:creationId xmlns:a16="http://schemas.microsoft.com/office/drawing/2014/main" id="{06E2F684-D270-4EFE-828E-AD0C13E99401}"/>
              </a:ext>
            </a:extLst>
          </p:cNvPr>
          <p:cNvSpPr>
            <a:spLocks noGrp="1"/>
          </p:cNvSpPr>
          <p:nvPr>
            <p:ph idx="1"/>
          </p:nvPr>
        </p:nvSpPr>
        <p:spPr/>
        <p:txBody>
          <a:bodyPr>
            <a:normAutofit/>
          </a:bodyPr>
          <a:lstStyle/>
          <a:p>
            <a:r>
              <a:rPr lang="cs-CZ" dirty="0"/>
              <a:t>Požadavky na hroby:</a:t>
            </a:r>
          </a:p>
          <a:p>
            <a:pPr lvl="1"/>
            <a:r>
              <a:rPr lang="cs-CZ" dirty="0"/>
              <a:t>Hloubka</a:t>
            </a:r>
          </a:p>
          <a:p>
            <a:pPr lvl="2"/>
            <a:r>
              <a:rPr lang="cs-CZ" dirty="0"/>
              <a:t>Dospělí a děti od 10 let –  minimálně 1,5 m</a:t>
            </a:r>
          </a:p>
          <a:p>
            <a:pPr lvl="2"/>
            <a:r>
              <a:rPr lang="cs-CZ" dirty="0"/>
              <a:t>Děti do 10 let – minimálně 1,2m</a:t>
            </a:r>
          </a:p>
          <a:p>
            <a:pPr lvl="1"/>
            <a:r>
              <a:rPr lang="cs-CZ" dirty="0"/>
              <a:t>Dno nad úrovní kolísání hladiny podzemní vody</a:t>
            </a:r>
          </a:p>
          <a:p>
            <a:pPr lvl="1"/>
            <a:r>
              <a:rPr lang="cs-CZ" dirty="0"/>
              <a:t>Boční vzdálenost mezi hroby – minimálně 0,3 m</a:t>
            </a:r>
          </a:p>
          <a:p>
            <a:r>
              <a:rPr lang="cs-CZ" dirty="0">
                <a:solidFill>
                  <a:schemeClr val="tx1"/>
                </a:solidFill>
              </a:rPr>
              <a:t>Provozovatel pohřebiště je oprávněn převzít tělo zemřelého k pohřbení  jen na základě dokumentů potvrzujících úmrtí</a:t>
            </a:r>
          </a:p>
          <a:p>
            <a:r>
              <a:rPr lang="cs-CZ" dirty="0">
                <a:solidFill>
                  <a:schemeClr val="tx1"/>
                </a:solidFill>
              </a:rPr>
              <a:t>V případě jiných lidských pozůstatků – postup obdobný, ovšem postačí doložení identifikace jiných lidských pozůstatků</a:t>
            </a:r>
          </a:p>
          <a:p>
            <a:endParaRPr lang="cs-CZ" dirty="0">
              <a:solidFill>
                <a:schemeClr val="tx1"/>
              </a:solidFill>
            </a:endParaRPr>
          </a:p>
        </p:txBody>
      </p:sp>
    </p:spTree>
    <p:extLst>
      <p:ext uri="{BB962C8B-B14F-4D97-AF65-F5344CB8AC3E}">
        <p14:creationId xmlns:p14="http://schemas.microsoft.com/office/powerpoint/2010/main" val="243837034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09EBAD8-4188-43F9-9E63-BB1F11C56E1A}"/>
              </a:ext>
            </a:extLst>
          </p:cNvPr>
          <p:cNvSpPr>
            <a:spLocks noGrp="1"/>
          </p:cNvSpPr>
          <p:nvPr>
            <p:ph type="title"/>
          </p:nvPr>
        </p:nvSpPr>
        <p:spPr/>
        <p:txBody>
          <a:bodyPr/>
          <a:lstStyle/>
          <a:p>
            <a:r>
              <a:rPr lang="cs-CZ" b="1" dirty="0">
                <a:solidFill>
                  <a:srgbClr val="0392C8"/>
                </a:solidFill>
              </a:rPr>
              <a:t>Ukládání pozůstatků</a:t>
            </a:r>
          </a:p>
        </p:txBody>
      </p:sp>
      <p:sp>
        <p:nvSpPr>
          <p:cNvPr id="3" name="Zástupný symbol pro obsah 2">
            <a:extLst>
              <a:ext uri="{FF2B5EF4-FFF2-40B4-BE49-F238E27FC236}">
                <a16:creationId xmlns:a16="http://schemas.microsoft.com/office/drawing/2014/main" id="{06E2F684-D270-4EFE-828E-AD0C13E99401}"/>
              </a:ext>
            </a:extLst>
          </p:cNvPr>
          <p:cNvSpPr>
            <a:spLocks noGrp="1"/>
          </p:cNvSpPr>
          <p:nvPr>
            <p:ph idx="1"/>
          </p:nvPr>
        </p:nvSpPr>
        <p:spPr/>
        <p:txBody>
          <a:bodyPr>
            <a:normAutofit/>
          </a:bodyPr>
          <a:lstStyle/>
          <a:p>
            <a:r>
              <a:rPr lang="cs-CZ" dirty="0">
                <a:solidFill>
                  <a:schemeClr val="tx1"/>
                </a:solidFill>
              </a:rPr>
              <a:t>Uložení dalších ostatků do hrobu – před uplynutím tlecí doby – pouze pokud je možné umístit nad již pohřbené pozůstatky a minimální vrstva zeminy nad rakví bude nejméně 1 m</a:t>
            </a:r>
          </a:p>
          <a:p>
            <a:r>
              <a:rPr lang="cs-CZ" dirty="0">
                <a:solidFill>
                  <a:schemeClr val="tx1"/>
                </a:solidFill>
              </a:rPr>
              <a:t>K přemístění ostatků v rámci hrobu nebo hrobce – není třeba souhlasu krajské hygienické stanice, nemá-li být rakev otevřena</a:t>
            </a:r>
          </a:p>
          <a:p>
            <a:r>
              <a:rPr lang="cs-CZ" dirty="0">
                <a:solidFill>
                  <a:schemeClr val="tx1"/>
                </a:solidFill>
              </a:rPr>
              <a:t>S uložením pozůstatků musí vždy souhlasit provozovatel pohřebiště + dodržen způsob pohřbívání na daném veřejném pohřebišti (řád veřejného pohřebiště)</a:t>
            </a:r>
          </a:p>
          <a:p>
            <a:endParaRPr lang="cs-CZ" dirty="0">
              <a:solidFill>
                <a:schemeClr val="tx1"/>
              </a:solidFill>
            </a:endParaRPr>
          </a:p>
        </p:txBody>
      </p:sp>
    </p:spTree>
    <p:extLst>
      <p:ext uri="{BB962C8B-B14F-4D97-AF65-F5344CB8AC3E}">
        <p14:creationId xmlns:p14="http://schemas.microsoft.com/office/powerpoint/2010/main" val="288069019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09EBAD8-4188-43F9-9E63-BB1F11C56E1A}"/>
              </a:ext>
            </a:extLst>
          </p:cNvPr>
          <p:cNvSpPr>
            <a:spLocks noGrp="1"/>
          </p:cNvSpPr>
          <p:nvPr>
            <p:ph type="title"/>
          </p:nvPr>
        </p:nvSpPr>
        <p:spPr/>
        <p:txBody>
          <a:bodyPr/>
          <a:lstStyle/>
          <a:p>
            <a:r>
              <a:rPr lang="cs-CZ" b="1" dirty="0">
                <a:solidFill>
                  <a:srgbClr val="0392C8"/>
                </a:solidFill>
              </a:rPr>
              <a:t>Exhumace</a:t>
            </a:r>
          </a:p>
        </p:txBody>
      </p:sp>
      <p:sp>
        <p:nvSpPr>
          <p:cNvPr id="3" name="Zástupný symbol pro obsah 2">
            <a:extLst>
              <a:ext uri="{FF2B5EF4-FFF2-40B4-BE49-F238E27FC236}">
                <a16:creationId xmlns:a16="http://schemas.microsoft.com/office/drawing/2014/main" id="{06E2F684-D270-4EFE-828E-AD0C13E99401}"/>
              </a:ext>
            </a:extLst>
          </p:cNvPr>
          <p:cNvSpPr>
            <a:spLocks noGrp="1"/>
          </p:cNvSpPr>
          <p:nvPr>
            <p:ph idx="1"/>
          </p:nvPr>
        </p:nvSpPr>
        <p:spPr/>
        <p:txBody>
          <a:bodyPr>
            <a:normAutofit lnSpcReduction="10000"/>
          </a:bodyPr>
          <a:lstStyle/>
          <a:p>
            <a:r>
              <a:rPr lang="cs-CZ" dirty="0">
                <a:solidFill>
                  <a:schemeClr val="tx1"/>
                </a:solidFill>
              </a:rPr>
              <a:t>Vyzdvižení lidských ostatků nebo urny s lidskými ostatky z pohřebiště</a:t>
            </a:r>
          </a:p>
          <a:p>
            <a:r>
              <a:rPr lang="cs-CZ" dirty="0">
                <a:solidFill>
                  <a:schemeClr val="tx1"/>
                </a:solidFill>
              </a:rPr>
              <a:t>Před uplynutím tlecí doby</a:t>
            </a:r>
          </a:p>
          <a:p>
            <a:pPr lvl="1"/>
            <a:r>
              <a:rPr lang="cs-CZ" dirty="0">
                <a:solidFill>
                  <a:schemeClr val="tx1"/>
                </a:solidFill>
              </a:rPr>
              <a:t>Na žádost nájemce hrobového místa – jen se souhlasem krajské hygienické stanice</a:t>
            </a:r>
          </a:p>
          <a:p>
            <a:pPr lvl="1"/>
            <a:r>
              <a:rPr lang="cs-CZ" dirty="0">
                <a:solidFill>
                  <a:schemeClr val="tx1"/>
                </a:solidFill>
              </a:rPr>
              <a:t>Nařídil-li exhumaci státní zástupce nebo předseda senátu v trestním řízení</a:t>
            </a:r>
          </a:p>
          <a:p>
            <a:r>
              <a:rPr lang="cs-CZ" dirty="0">
                <a:solidFill>
                  <a:schemeClr val="tx1"/>
                </a:solidFill>
              </a:rPr>
              <a:t>Po uplynutí tlecí doby</a:t>
            </a:r>
          </a:p>
          <a:p>
            <a:pPr lvl="1"/>
            <a:r>
              <a:rPr lang="cs-CZ" dirty="0">
                <a:solidFill>
                  <a:schemeClr val="tx1"/>
                </a:solidFill>
              </a:rPr>
              <a:t>Pravidla stanovena v řádu veřejného pohřebiště</a:t>
            </a:r>
          </a:p>
          <a:p>
            <a:r>
              <a:rPr lang="cs-CZ" dirty="0">
                <a:solidFill>
                  <a:schemeClr val="tx1"/>
                </a:solidFill>
              </a:rPr>
              <a:t>Náklady na exhumaci hradí ten, kdo o ni požádal</a:t>
            </a:r>
          </a:p>
          <a:p>
            <a:r>
              <a:rPr lang="cs-CZ" dirty="0">
                <a:solidFill>
                  <a:schemeClr val="tx1"/>
                </a:solidFill>
              </a:rPr>
              <a:t>Provozovatel zajistí tak, aby nebyl narušen veřejný pořádek a byl vyloučen přenos nákazy</a:t>
            </a:r>
          </a:p>
        </p:txBody>
      </p:sp>
    </p:spTree>
    <p:extLst>
      <p:ext uri="{BB962C8B-B14F-4D97-AF65-F5344CB8AC3E}">
        <p14:creationId xmlns:p14="http://schemas.microsoft.com/office/powerpoint/2010/main" val="381757432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09EBAD8-4188-43F9-9E63-BB1F11C56E1A}"/>
              </a:ext>
            </a:extLst>
          </p:cNvPr>
          <p:cNvSpPr>
            <a:spLocks noGrp="1"/>
          </p:cNvSpPr>
          <p:nvPr>
            <p:ph type="title"/>
          </p:nvPr>
        </p:nvSpPr>
        <p:spPr/>
        <p:txBody>
          <a:bodyPr/>
          <a:lstStyle/>
          <a:p>
            <a:r>
              <a:rPr lang="cs-CZ" b="1" dirty="0">
                <a:solidFill>
                  <a:srgbClr val="0392C8"/>
                </a:solidFill>
              </a:rPr>
              <a:t>Zákaz pohřbívání</a:t>
            </a:r>
          </a:p>
        </p:txBody>
      </p:sp>
      <p:sp>
        <p:nvSpPr>
          <p:cNvPr id="3" name="Zástupný symbol pro obsah 2">
            <a:extLst>
              <a:ext uri="{FF2B5EF4-FFF2-40B4-BE49-F238E27FC236}">
                <a16:creationId xmlns:a16="http://schemas.microsoft.com/office/drawing/2014/main" id="{06E2F684-D270-4EFE-828E-AD0C13E99401}"/>
              </a:ext>
            </a:extLst>
          </p:cNvPr>
          <p:cNvSpPr>
            <a:spLocks noGrp="1"/>
          </p:cNvSpPr>
          <p:nvPr>
            <p:ph idx="1"/>
          </p:nvPr>
        </p:nvSpPr>
        <p:spPr/>
        <p:txBody>
          <a:bodyPr>
            <a:normAutofit/>
          </a:bodyPr>
          <a:lstStyle/>
          <a:p>
            <a:r>
              <a:rPr lang="cs-CZ" dirty="0"/>
              <a:t>Může rozhodnout krajská hygienická stanice</a:t>
            </a:r>
          </a:p>
          <a:p>
            <a:r>
              <a:rPr lang="cs-CZ" dirty="0"/>
              <a:t>V případě, že by mohlo dalším pohřbíváním dojít k ohrožení veřejného zdraví nebo vodního hospodářství</a:t>
            </a:r>
          </a:p>
          <a:p>
            <a:r>
              <a:rPr lang="cs-CZ" dirty="0"/>
              <a:t>Povinnost provozovatele pohřebiště informovat o zákazu – krajský úřad, nájemce hrobových míst (pokud je známa adresa), veřejnost – na místě obvyklém na daném pohřebišti - § 20 písm. e) zákona o pohřebnictví</a:t>
            </a:r>
          </a:p>
          <a:p>
            <a:r>
              <a:rPr lang="cs-CZ" dirty="0"/>
              <a:t>Údaje o zákazu pohřbívání a době jeho trvání se vedou v evidenci související s provozováním pohřebiště - § 21 odst. 1 písm. j) zákona o pohřebnictví</a:t>
            </a:r>
          </a:p>
          <a:p>
            <a:endParaRPr lang="cs-CZ" dirty="0"/>
          </a:p>
          <a:p>
            <a:pPr marL="0" indent="0">
              <a:buNone/>
            </a:pPr>
            <a:endParaRPr lang="cs-CZ" dirty="0"/>
          </a:p>
        </p:txBody>
      </p:sp>
    </p:spTree>
    <p:extLst>
      <p:ext uri="{BB962C8B-B14F-4D97-AF65-F5344CB8AC3E}">
        <p14:creationId xmlns:p14="http://schemas.microsoft.com/office/powerpoint/2010/main" val="391255085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09EBAD8-4188-43F9-9E63-BB1F11C56E1A}"/>
              </a:ext>
            </a:extLst>
          </p:cNvPr>
          <p:cNvSpPr>
            <a:spLocks noGrp="1"/>
          </p:cNvSpPr>
          <p:nvPr>
            <p:ph type="title"/>
          </p:nvPr>
        </p:nvSpPr>
        <p:spPr/>
        <p:txBody>
          <a:bodyPr/>
          <a:lstStyle/>
          <a:p>
            <a:r>
              <a:rPr lang="cs-CZ" b="1" dirty="0">
                <a:solidFill>
                  <a:srgbClr val="0392C8"/>
                </a:solidFill>
              </a:rPr>
              <a:t>Nájem hrobového místa</a:t>
            </a:r>
          </a:p>
        </p:txBody>
      </p:sp>
      <p:sp>
        <p:nvSpPr>
          <p:cNvPr id="3" name="Zástupný symbol pro obsah 2">
            <a:extLst>
              <a:ext uri="{FF2B5EF4-FFF2-40B4-BE49-F238E27FC236}">
                <a16:creationId xmlns:a16="http://schemas.microsoft.com/office/drawing/2014/main" id="{06E2F684-D270-4EFE-828E-AD0C13E99401}"/>
              </a:ext>
            </a:extLst>
          </p:cNvPr>
          <p:cNvSpPr>
            <a:spLocks noGrp="1"/>
          </p:cNvSpPr>
          <p:nvPr>
            <p:ph idx="1"/>
          </p:nvPr>
        </p:nvSpPr>
        <p:spPr/>
        <p:txBody>
          <a:bodyPr>
            <a:normAutofit fontScale="92500" lnSpcReduction="20000"/>
          </a:bodyPr>
          <a:lstStyle/>
          <a:p>
            <a:r>
              <a:rPr lang="cs-CZ" dirty="0"/>
              <a:t>Vznik na základě smlouvy o nájmu hrobového místa (písemná forma) – použije se občanský zákoník, podnájem je zakázán</a:t>
            </a:r>
          </a:p>
          <a:p>
            <a:r>
              <a:rPr lang="cs-CZ" dirty="0"/>
              <a:t>Lze sjednat i na dobu před pohřbením – není povinností</a:t>
            </a:r>
          </a:p>
          <a:p>
            <a:r>
              <a:rPr lang="cs-CZ" dirty="0"/>
              <a:t>Doba nájmu (hrobové místo v podobě hrobu) musí být stanovena tak, aby bylo možné dodržet tlecí dobu – nemělo by dojít k situaci, že nájem skončí a ještě neuplynula tlecí doba</a:t>
            </a:r>
          </a:p>
          <a:p>
            <a:pPr lvl="1"/>
            <a:r>
              <a:rPr lang="cs-CZ" dirty="0"/>
              <a:t>Minimálně na délku tlecí doby</a:t>
            </a:r>
          </a:p>
          <a:p>
            <a:pPr lvl="1"/>
            <a:r>
              <a:rPr lang="cs-CZ" dirty="0"/>
              <a:t>Popř. navázat délku nájmu na okamžik pohřbení</a:t>
            </a:r>
          </a:p>
          <a:p>
            <a:r>
              <a:rPr lang="cs-CZ" dirty="0"/>
              <a:t>Právo nájmu přechází – speciální úprava – nepřechází primárně na dědice</a:t>
            </a:r>
          </a:p>
          <a:p>
            <a:r>
              <a:rPr lang="cs-CZ" dirty="0"/>
              <a:t>Provozovatel může odstoupit od smlouvy – pokud nebylo uhrazeno dlužné nájemné do 3 měsíců od okamžiku, kdy provozovatel písemně nájemce k úhradě vyzval</a:t>
            </a:r>
          </a:p>
          <a:p>
            <a:pPr lvl="1"/>
            <a:r>
              <a:rPr lang="cs-CZ" dirty="0"/>
              <a:t>Nelze v případě, že ještě neuplynula tlecí doba</a:t>
            </a:r>
          </a:p>
        </p:txBody>
      </p:sp>
    </p:spTree>
    <p:extLst>
      <p:ext uri="{BB962C8B-B14F-4D97-AF65-F5344CB8AC3E}">
        <p14:creationId xmlns:p14="http://schemas.microsoft.com/office/powerpoint/2010/main" val="55901732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09EBAD8-4188-43F9-9E63-BB1F11C56E1A}"/>
              </a:ext>
            </a:extLst>
          </p:cNvPr>
          <p:cNvSpPr>
            <a:spLocks noGrp="1"/>
          </p:cNvSpPr>
          <p:nvPr>
            <p:ph type="title"/>
          </p:nvPr>
        </p:nvSpPr>
        <p:spPr/>
        <p:txBody>
          <a:bodyPr/>
          <a:lstStyle/>
          <a:p>
            <a:r>
              <a:rPr lang="cs-CZ" b="1" dirty="0">
                <a:solidFill>
                  <a:srgbClr val="0392C8"/>
                </a:solidFill>
              </a:rPr>
              <a:t>Nájem hrobového místa</a:t>
            </a:r>
          </a:p>
        </p:txBody>
      </p:sp>
      <p:sp>
        <p:nvSpPr>
          <p:cNvPr id="3" name="Zástupný symbol pro obsah 2">
            <a:extLst>
              <a:ext uri="{FF2B5EF4-FFF2-40B4-BE49-F238E27FC236}">
                <a16:creationId xmlns:a16="http://schemas.microsoft.com/office/drawing/2014/main" id="{06E2F684-D270-4EFE-828E-AD0C13E99401}"/>
              </a:ext>
            </a:extLst>
          </p:cNvPr>
          <p:cNvSpPr>
            <a:spLocks noGrp="1"/>
          </p:cNvSpPr>
          <p:nvPr>
            <p:ph idx="1"/>
          </p:nvPr>
        </p:nvSpPr>
        <p:spPr/>
        <p:txBody>
          <a:bodyPr>
            <a:normAutofit fontScale="92500" lnSpcReduction="10000"/>
          </a:bodyPr>
          <a:lstStyle/>
          <a:p>
            <a:r>
              <a:rPr lang="cs-CZ" dirty="0"/>
              <a:t>Povinnost provozovatele písemně upozornit na skončení sjednané doby nájmu 90 dnů předem</a:t>
            </a:r>
          </a:p>
          <a:p>
            <a:pPr lvl="1"/>
            <a:r>
              <a:rPr lang="cs-CZ" dirty="0"/>
              <a:t>Pokud není znám – umístí na obvyklé místo na pohřebišti nejméně 60 dnů před skončením a po dobu minimálně 1 roku od uplynutí tlecí doby</a:t>
            </a:r>
          </a:p>
          <a:p>
            <a:pPr lvl="1"/>
            <a:r>
              <a:rPr lang="cs-CZ" dirty="0"/>
              <a:t>Odkaz na takovou informaci se umístí na příslušné hrobové místo – vhodným způsobem</a:t>
            </a:r>
          </a:p>
          <a:p>
            <a:r>
              <a:rPr lang="cs-CZ" dirty="0"/>
              <a:t>Pokud nájemce podá před uplynutím sjednané doby nájmu návrh na prodloužení doby trvání, může provozovatel odmítnout jen:</a:t>
            </a:r>
          </a:p>
          <a:p>
            <a:pPr lvl="1"/>
            <a:r>
              <a:rPr lang="cs-CZ" dirty="0"/>
              <a:t>Má-li být veřejné pohřebiště zrušeno</a:t>
            </a:r>
          </a:p>
          <a:p>
            <a:pPr lvl="1"/>
            <a:r>
              <a:rPr lang="cs-CZ" dirty="0"/>
              <a:t>Nájemce neplní své povinnosti – vlastním nákladem zajišťovat údržbu hrobového místa v rozsahu stanoveném smlouvou a oznamovat změny údajů potřebných pro evidenci</a:t>
            </a:r>
          </a:p>
          <a:p>
            <a:r>
              <a:rPr lang="cs-CZ" dirty="0"/>
              <a:t>Válečné hroby – užívací právo se poskytuje bezplatně na neomezenou dobu</a:t>
            </a:r>
          </a:p>
        </p:txBody>
      </p:sp>
    </p:spTree>
    <p:extLst>
      <p:ext uri="{BB962C8B-B14F-4D97-AF65-F5344CB8AC3E}">
        <p14:creationId xmlns:p14="http://schemas.microsoft.com/office/powerpoint/2010/main" val="150784339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09EBAD8-4188-43F9-9E63-BB1F11C56E1A}"/>
              </a:ext>
            </a:extLst>
          </p:cNvPr>
          <p:cNvSpPr>
            <a:spLocks noGrp="1"/>
          </p:cNvSpPr>
          <p:nvPr>
            <p:ph type="title"/>
          </p:nvPr>
        </p:nvSpPr>
        <p:spPr/>
        <p:txBody>
          <a:bodyPr/>
          <a:lstStyle/>
          <a:p>
            <a:r>
              <a:rPr lang="cs-CZ" b="1" dirty="0">
                <a:solidFill>
                  <a:srgbClr val="0392C8"/>
                </a:solidFill>
              </a:rPr>
              <a:t>Zrušení veřejného pohřebiště</a:t>
            </a:r>
          </a:p>
        </p:txBody>
      </p:sp>
      <p:sp>
        <p:nvSpPr>
          <p:cNvPr id="3" name="Zástupný symbol pro obsah 2">
            <a:extLst>
              <a:ext uri="{FF2B5EF4-FFF2-40B4-BE49-F238E27FC236}">
                <a16:creationId xmlns:a16="http://schemas.microsoft.com/office/drawing/2014/main" id="{06E2F684-D270-4EFE-828E-AD0C13E99401}"/>
              </a:ext>
            </a:extLst>
          </p:cNvPr>
          <p:cNvSpPr>
            <a:spLocks noGrp="1"/>
          </p:cNvSpPr>
          <p:nvPr>
            <p:ph idx="1"/>
          </p:nvPr>
        </p:nvSpPr>
        <p:spPr/>
        <p:txBody>
          <a:bodyPr>
            <a:normAutofit fontScale="85000" lnSpcReduction="20000"/>
          </a:bodyPr>
          <a:lstStyle/>
          <a:p>
            <a:r>
              <a:rPr lang="cs-CZ" dirty="0"/>
              <a:t>Lze pouze ve veřejném zájmu – na základě rozhodnutí krajského úřadu</a:t>
            </a:r>
          </a:p>
          <a:p>
            <a:pPr lvl="1"/>
            <a:r>
              <a:rPr lang="cs-CZ" dirty="0"/>
              <a:t>Až po uplynutí všech dob, po které se provozovatel zavázal přenechat hrobová místa k užívání, nejdříve po uplynutí tlecí doby posledního uložení pozůstatků</a:t>
            </a:r>
          </a:p>
          <a:p>
            <a:pPr lvl="1"/>
            <a:r>
              <a:rPr lang="cs-CZ" dirty="0"/>
              <a:t>Pokud je třeba výjimečně zrušit dříve (z důvodu veřejného zájmu) – krajský úřad zajistí a uhradí exhumaci a převezení lidských ostatků, přemístění zeminy a travního porostu z rozptylových a </a:t>
            </a:r>
            <a:r>
              <a:rPr lang="cs-CZ" dirty="0" err="1"/>
              <a:t>vsypových</a:t>
            </a:r>
            <a:r>
              <a:rPr lang="cs-CZ" dirty="0"/>
              <a:t> luk</a:t>
            </a:r>
          </a:p>
          <a:p>
            <a:r>
              <a:rPr lang="cs-CZ" dirty="0"/>
              <a:t>Povinnosti provozovatele:</a:t>
            </a:r>
          </a:p>
          <a:p>
            <a:pPr lvl="1"/>
            <a:r>
              <a:rPr lang="cs-CZ" dirty="0"/>
              <a:t>Nepřemisťovat lidské ostatky – pokud je nepřemístí nájemci</a:t>
            </a:r>
          </a:p>
          <a:p>
            <a:pPr lvl="1"/>
            <a:r>
              <a:rPr lang="cs-CZ" dirty="0"/>
              <a:t>Informovat nájemce hrobových míst, zveřejnit na pohřebišti o zahájení řízení i o případném vydání rozhodnutí s datem zrušení</a:t>
            </a:r>
          </a:p>
          <a:p>
            <a:pPr lvl="1"/>
            <a:r>
              <a:rPr lang="cs-CZ" dirty="0"/>
              <a:t>Informovat vlastníka hrobky, náhrobku, dalšího hrobového vybavení, že s nimi bude naloženo jako s věcí opuštěnou; obdobně postupovat s cennými věcmi, pokud mají být vyzvednuty (viz další bod)</a:t>
            </a:r>
          </a:p>
          <a:p>
            <a:pPr lvl="1"/>
            <a:r>
              <a:rPr lang="cs-CZ" dirty="0"/>
              <a:t>Pokud má být prohlouben terén – zajistit exhumaci a uložení do společného hrobu na jiném pohřebišti</a:t>
            </a:r>
          </a:p>
          <a:p>
            <a:pPr lvl="1"/>
            <a:r>
              <a:rPr lang="cs-CZ" dirty="0"/>
              <a:t>Zajisti přemístění travního porostu se zeminou u </a:t>
            </a:r>
            <a:r>
              <a:rPr lang="cs-CZ" dirty="0" err="1"/>
              <a:t>vsypových</a:t>
            </a:r>
            <a:r>
              <a:rPr lang="cs-CZ" dirty="0"/>
              <a:t> a rozptylových luk</a:t>
            </a:r>
          </a:p>
          <a:p>
            <a:pPr lvl="1"/>
            <a:endParaRPr lang="cs-CZ" dirty="0"/>
          </a:p>
        </p:txBody>
      </p:sp>
    </p:spTree>
    <p:extLst>
      <p:ext uri="{BB962C8B-B14F-4D97-AF65-F5344CB8AC3E}">
        <p14:creationId xmlns:p14="http://schemas.microsoft.com/office/powerpoint/2010/main" val="274576750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09EBAD8-4188-43F9-9E63-BB1F11C56E1A}"/>
              </a:ext>
            </a:extLst>
          </p:cNvPr>
          <p:cNvSpPr>
            <a:spLocks noGrp="1"/>
          </p:cNvSpPr>
          <p:nvPr>
            <p:ph type="title"/>
          </p:nvPr>
        </p:nvSpPr>
        <p:spPr/>
        <p:txBody>
          <a:bodyPr/>
          <a:lstStyle/>
          <a:p>
            <a:r>
              <a:rPr lang="cs-CZ" b="1" dirty="0">
                <a:solidFill>
                  <a:srgbClr val="0392C8"/>
                </a:solidFill>
              </a:rPr>
              <a:t>Dozor, přestupky</a:t>
            </a:r>
          </a:p>
        </p:txBody>
      </p:sp>
      <p:sp>
        <p:nvSpPr>
          <p:cNvPr id="3" name="Zástupný symbol pro obsah 2">
            <a:extLst>
              <a:ext uri="{FF2B5EF4-FFF2-40B4-BE49-F238E27FC236}">
                <a16:creationId xmlns:a16="http://schemas.microsoft.com/office/drawing/2014/main" id="{06E2F684-D270-4EFE-828E-AD0C13E99401}"/>
              </a:ext>
            </a:extLst>
          </p:cNvPr>
          <p:cNvSpPr>
            <a:spLocks noGrp="1"/>
          </p:cNvSpPr>
          <p:nvPr>
            <p:ph idx="1"/>
          </p:nvPr>
        </p:nvSpPr>
        <p:spPr/>
        <p:txBody>
          <a:bodyPr>
            <a:normAutofit fontScale="70000" lnSpcReduction="20000"/>
          </a:bodyPr>
          <a:lstStyle/>
          <a:p>
            <a:r>
              <a:rPr lang="cs-CZ" dirty="0"/>
              <a:t>Dozor nad provozovateli pohřebišť provádí krajský úřad</a:t>
            </a:r>
          </a:p>
          <a:p>
            <a:pPr lvl="1"/>
            <a:r>
              <a:rPr lang="cs-CZ" dirty="0"/>
              <a:t>Může stanovit opatření k nápravě a stanovit lhůtu k uskutečnění</a:t>
            </a:r>
          </a:p>
          <a:p>
            <a:pPr lvl="1"/>
            <a:r>
              <a:rPr lang="cs-CZ" dirty="0"/>
              <a:t>Osoba, které bylo opatření k nápravě stanoveno je povinna oznámit způsob plnění a splnění opatření</a:t>
            </a:r>
          </a:p>
          <a:p>
            <a:r>
              <a:rPr lang="cs-CZ" dirty="0"/>
              <a:t>Přestupky provozovatele pohřebiště</a:t>
            </a:r>
          </a:p>
          <a:p>
            <a:pPr lvl="1"/>
            <a:r>
              <a:rPr lang="cs-CZ" dirty="0"/>
              <a:t>Nevydání řádu pohřebiště před zahájením provozu</a:t>
            </a:r>
          </a:p>
          <a:p>
            <a:pPr lvl="1"/>
            <a:r>
              <a:rPr lang="cs-CZ" dirty="0"/>
              <a:t>Neprovozuje pohřebiště v souladu s řádem veřejného pohřebiště</a:t>
            </a:r>
          </a:p>
          <a:p>
            <a:pPr lvl="1"/>
            <a:r>
              <a:rPr lang="cs-CZ" dirty="0"/>
              <a:t>Pohřbívá do hrobu/hrobky jiné než lidské ostatky</a:t>
            </a:r>
          </a:p>
          <a:p>
            <a:pPr lvl="1"/>
            <a:r>
              <a:rPr lang="cs-CZ" dirty="0"/>
              <a:t>Nezajistí stanovení nové tlecí doby</a:t>
            </a:r>
          </a:p>
          <a:p>
            <a:pPr lvl="1"/>
            <a:r>
              <a:rPr lang="cs-CZ" dirty="0"/>
              <a:t>Neinformuje o zákazu pohřbívání</a:t>
            </a:r>
          </a:p>
          <a:p>
            <a:pPr lvl="1"/>
            <a:r>
              <a:rPr lang="cs-CZ" dirty="0"/>
              <a:t>Nesplní povinnosti v případě rušení pohřebiště</a:t>
            </a:r>
          </a:p>
          <a:p>
            <a:pPr lvl="1"/>
            <a:r>
              <a:rPr lang="cs-CZ" dirty="0"/>
              <a:t>Neumožní pohřbení na pohřebišti</a:t>
            </a:r>
          </a:p>
          <a:p>
            <a:pPr lvl="1"/>
            <a:r>
              <a:rPr lang="cs-CZ" dirty="0"/>
              <a:t>Nevede evidenci lidských pozůstatků a ostatků</a:t>
            </a:r>
          </a:p>
          <a:p>
            <a:pPr lvl="1"/>
            <a:r>
              <a:rPr lang="cs-CZ" dirty="0"/>
              <a:t>Neuloží ostatky v hrobě po tlecí dobu</a:t>
            </a:r>
          </a:p>
          <a:p>
            <a:r>
              <a:rPr lang="cs-CZ" dirty="0"/>
              <a:t>Sankce až 200.000,- Kč – projednává krajský úřad</a:t>
            </a:r>
          </a:p>
          <a:p>
            <a:r>
              <a:rPr lang="cs-CZ" dirty="0"/>
              <a:t>Obecní úřad je příslušný k projednání přestupků nepodnikajících FO podle § 26 zákona o pohřebnictví</a:t>
            </a:r>
          </a:p>
        </p:txBody>
      </p:sp>
    </p:spTree>
    <p:extLst>
      <p:ext uri="{BB962C8B-B14F-4D97-AF65-F5344CB8AC3E}">
        <p14:creationId xmlns:p14="http://schemas.microsoft.com/office/powerpoint/2010/main" val="27946794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CA6FDB8-072B-43AF-90B4-63C5800DC2D4}"/>
              </a:ext>
            </a:extLst>
          </p:cNvPr>
          <p:cNvSpPr>
            <a:spLocks noGrp="1"/>
          </p:cNvSpPr>
          <p:nvPr>
            <p:ph type="ctrTitle"/>
          </p:nvPr>
        </p:nvSpPr>
        <p:spPr/>
        <p:txBody>
          <a:bodyPr>
            <a:normAutofit/>
          </a:bodyPr>
          <a:lstStyle/>
          <a:p>
            <a:r>
              <a:rPr lang="cs-CZ" b="1" dirty="0">
                <a:solidFill>
                  <a:srgbClr val="0392C8"/>
                </a:solidFill>
              </a:rPr>
              <a:t>Zajištění pohřbu obcí</a:t>
            </a:r>
          </a:p>
        </p:txBody>
      </p:sp>
      <p:sp>
        <p:nvSpPr>
          <p:cNvPr id="3" name="Podnadpis 2">
            <a:extLst>
              <a:ext uri="{FF2B5EF4-FFF2-40B4-BE49-F238E27FC236}">
                <a16:creationId xmlns:a16="http://schemas.microsoft.com/office/drawing/2014/main" id="{211FFF6E-9806-4731-9929-E98923FCB0B3}"/>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71870615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FCADCA8-470D-4F14-8682-CB177E2AE446}"/>
              </a:ext>
            </a:extLst>
          </p:cNvPr>
          <p:cNvSpPr>
            <a:spLocks noGrp="1"/>
          </p:cNvSpPr>
          <p:nvPr>
            <p:ph type="title"/>
          </p:nvPr>
        </p:nvSpPr>
        <p:spPr/>
        <p:txBody>
          <a:bodyPr/>
          <a:lstStyle/>
          <a:p>
            <a:r>
              <a:rPr lang="cs-CZ" b="1" dirty="0">
                <a:solidFill>
                  <a:srgbClr val="0392C8"/>
                </a:solidFill>
              </a:rPr>
              <a:t>Zajištění pohřbu obcí</a:t>
            </a:r>
          </a:p>
        </p:txBody>
      </p:sp>
      <p:sp>
        <p:nvSpPr>
          <p:cNvPr id="3" name="Zástupný symbol pro obsah 2">
            <a:extLst>
              <a:ext uri="{FF2B5EF4-FFF2-40B4-BE49-F238E27FC236}">
                <a16:creationId xmlns:a16="http://schemas.microsoft.com/office/drawing/2014/main" id="{C3886D37-2D33-49BB-AA16-1B2C651BE9D8}"/>
              </a:ext>
            </a:extLst>
          </p:cNvPr>
          <p:cNvSpPr>
            <a:spLocks noGrp="1"/>
          </p:cNvSpPr>
          <p:nvPr>
            <p:ph idx="1"/>
          </p:nvPr>
        </p:nvSpPr>
        <p:spPr/>
        <p:txBody>
          <a:bodyPr/>
          <a:lstStyle/>
          <a:p>
            <a:r>
              <a:rPr lang="cs-CZ" dirty="0"/>
              <a:t>Obec může zajišťovat pohřeb z několika důvodů:</a:t>
            </a:r>
          </a:p>
          <a:p>
            <a:pPr lvl="1"/>
            <a:r>
              <a:rPr lang="cs-CZ" dirty="0"/>
              <a:t>Na základě dobrovolnosti – např. významný občan obce, tíživá sociální situace rodiny, které chce obec pomoci</a:t>
            </a:r>
          </a:p>
          <a:p>
            <a:pPr lvl="1"/>
            <a:r>
              <a:rPr lang="cs-CZ" dirty="0"/>
              <a:t>Tzv. sociální pohřeb (není zákonným termínem) - pokud není nikdo jiný </a:t>
            </a:r>
            <a:r>
              <a:rPr lang="cs-CZ" b="1" dirty="0"/>
              <a:t>ochoten</a:t>
            </a:r>
            <a:r>
              <a:rPr lang="cs-CZ" dirty="0"/>
              <a:t> zajistit pohřeb</a:t>
            </a:r>
          </a:p>
          <a:p>
            <a:r>
              <a:rPr lang="cs-CZ" dirty="0"/>
              <a:t>Pohřeb na základě dobrovolnosti:</a:t>
            </a:r>
          </a:p>
          <a:p>
            <a:pPr lvl="1"/>
            <a:r>
              <a:rPr lang="cs-CZ" dirty="0"/>
              <a:t>Není povinna pohřeb zajistit – nenáleží úhrada vynaložených nákladů</a:t>
            </a:r>
          </a:p>
          <a:p>
            <a:pPr lvl="1"/>
            <a:r>
              <a:rPr lang="cs-CZ" dirty="0"/>
              <a:t>Dohoda s osobou, která je ochotna zajistit pohřeb – např. příbuzní</a:t>
            </a:r>
          </a:p>
        </p:txBody>
      </p:sp>
    </p:spTree>
    <p:extLst>
      <p:ext uri="{BB962C8B-B14F-4D97-AF65-F5344CB8AC3E}">
        <p14:creationId xmlns:p14="http://schemas.microsoft.com/office/powerpoint/2010/main" val="83567573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CA6FDB8-072B-43AF-90B4-63C5800DC2D4}"/>
              </a:ext>
            </a:extLst>
          </p:cNvPr>
          <p:cNvSpPr>
            <a:spLocks noGrp="1"/>
          </p:cNvSpPr>
          <p:nvPr>
            <p:ph type="ctrTitle"/>
          </p:nvPr>
        </p:nvSpPr>
        <p:spPr/>
        <p:txBody>
          <a:bodyPr>
            <a:normAutofit fontScale="90000"/>
          </a:bodyPr>
          <a:lstStyle/>
          <a:p>
            <a:r>
              <a:rPr lang="cs-CZ" b="1" dirty="0">
                <a:solidFill>
                  <a:srgbClr val="0392C8"/>
                </a:solidFill>
              </a:rPr>
              <a:t>Sociální pohřby (pohřbení slušným způsobem podle místních zvyklostí)</a:t>
            </a:r>
          </a:p>
        </p:txBody>
      </p:sp>
      <p:sp>
        <p:nvSpPr>
          <p:cNvPr id="3" name="Podnadpis 2">
            <a:extLst>
              <a:ext uri="{FF2B5EF4-FFF2-40B4-BE49-F238E27FC236}">
                <a16:creationId xmlns:a16="http://schemas.microsoft.com/office/drawing/2014/main" id="{211FFF6E-9806-4731-9929-E98923FCB0B3}"/>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149656503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FCADCA8-470D-4F14-8682-CB177E2AE446}"/>
              </a:ext>
            </a:extLst>
          </p:cNvPr>
          <p:cNvSpPr>
            <a:spLocks noGrp="1"/>
          </p:cNvSpPr>
          <p:nvPr>
            <p:ph type="title"/>
          </p:nvPr>
        </p:nvSpPr>
        <p:spPr/>
        <p:txBody>
          <a:bodyPr/>
          <a:lstStyle/>
          <a:p>
            <a:r>
              <a:rPr lang="cs-CZ" b="1" dirty="0">
                <a:solidFill>
                  <a:srgbClr val="0392C8"/>
                </a:solidFill>
              </a:rPr>
              <a:t>Povinnost obce zajistit pohřbení</a:t>
            </a:r>
          </a:p>
        </p:txBody>
      </p:sp>
      <p:sp>
        <p:nvSpPr>
          <p:cNvPr id="3" name="Zástupný symbol pro obsah 2">
            <a:extLst>
              <a:ext uri="{FF2B5EF4-FFF2-40B4-BE49-F238E27FC236}">
                <a16:creationId xmlns:a16="http://schemas.microsoft.com/office/drawing/2014/main" id="{C3886D37-2D33-49BB-AA16-1B2C651BE9D8}"/>
              </a:ext>
            </a:extLst>
          </p:cNvPr>
          <p:cNvSpPr>
            <a:spLocks noGrp="1"/>
          </p:cNvSpPr>
          <p:nvPr>
            <p:ph idx="1"/>
          </p:nvPr>
        </p:nvSpPr>
        <p:spPr/>
        <p:txBody>
          <a:bodyPr/>
          <a:lstStyle/>
          <a:p>
            <a:r>
              <a:rPr lang="cs-CZ" dirty="0"/>
              <a:t>Vychází se z § 114 odst. 1 občanského zákoníku – obec, na jejímž území člověk zemřel je povinna rozhodnout o způsobu pohřbení v případě, že není žádný jiný člověk, který by rozhodl (osoba blízká nebo zemřelý sám)</a:t>
            </a:r>
          </a:p>
          <a:p>
            <a:pPr lvl="1"/>
            <a:r>
              <a:rPr lang="cs-CZ" dirty="0"/>
              <a:t>Náklady z pohřbu a opatření pohřebiště se hradí z pozůstalosti</a:t>
            </a:r>
          </a:p>
          <a:p>
            <a:r>
              <a:rPr lang="cs-CZ" dirty="0"/>
              <a:t>Na tento § 114 občanského zákoníku navazuje § 5 zákona o pohřebnictví </a:t>
            </a:r>
            <a:r>
              <a:rPr lang="cs-CZ" dirty="0">
                <a:sym typeface="Symbol" panose="05050102010706020507" pitchFamily="18" charset="2"/>
              </a:rPr>
              <a:t> obec zajišťující pohřbení podle § 5 je </a:t>
            </a:r>
            <a:r>
              <a:rPr lang="cs-CZ" dirty="0" err="1">
                <a:sym typeface="Symbol" panose="05050102010706020507" pitchFamily="18" charset="2"/>
              </a:rPr>
              <a:t>vypravitelem</a:t>
            </a:r>
            <a:r>
              <a:rPr lang="cs-CZ" dirty="0">
                <a:sym typeface="Symbol" panose="05050102010706020507" pitchFamily="18" charset="2"/>
              </a:rPr>
              <a:t> pohřbu</a:t>
            </a:r>
          </a:p>
          <a:p>
            <a:r>
              <a:rPr lang="cs-CZ" dirty="0"/>
              <a:t>Zákonem jsou tzv. sociální pohřby nazývány jako slušné pohřbení podle místních zvyklostí                                                    </a:t>
            </a:r>
          </a:p>
        </p:txBody>
      </p:sp>
    </p:spTree>
    <p:extLst>
      <p:ext uri="{BB962C8B-B14F-4D97-AF65-F5344CB8AC3E}">
        <p14:creationId xmlns:p14="http://schemas.microsoft.com/office/powerpoint/2010/main" val="49436309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3EEAD0D-62CE-42CC-B07D-92307A62336B}"/>
              </a:ext>
            </a:extLst>
          </p:cNvPr>
          <p:cNvSpPr>
            <a:spLocks noGrp="1"/>
          </p:cNvSpPr>
          <p:nvPr>
            <p:ph type="title"/>
          </p:nvPr>
        </p:nvSpPr>
        <p:spPr/>
        <p:txBody>
          <a:bodyPr/>
          <a:lstStyle/>
          <a:p>
            <a:r>
              <a:rPr lang="cs-CZ" b="1" dirty="0">
                <a:solidFill>
                  <a:srgbClr val="0392C8"/>
                </a:solidFill>
              </a:rPr>
              <a:t>Kdy musí obec zajistit pohřeb</a:t>
            </a:r>
          </a:p>
        </p:txBody>
      </p:sp>
      <p:sp>
        <p:nvSpPr>
          <p:cNvPr id="3" name="Zástupný symbol pro obsah 2">
            <a:extLst>
              <a:ext uri="{FF2B5EF4-FFF2-40B4-BE49-F238E27FC236}">
                <a16:creationId xmlns:a16="http://schemas.microsoft.com/office/drawing/2014/main" id="{62937EF1-7B5E-4472-B2E5-AAE4B01E2B30}"/>
              </a:ext>
            </a:extLst>
          </p:cNvPr>
          <p:cNvSpPr>
            <a:spLocks noGrp="1"/>
          </p:cNvSpPr>
          <p:nvPr>
            <p:ph idx="1"/>
          </p:nvPr>
        </p:nvSpPr>
        <p:spPr/>
        <p:txBody>
          <a:bodyPr>
            <a:normAutofit fontScale="92500" lnSpcReduction="20000"/>
          </a:bodyPr>
          <a:lstStyle/>
          <a:p>
            <a:r>
              <a:rPr lang="cs-CZ" dirty="0"/>
              <a:t>Povinnost zajistit pohřeb má obec:</a:t>
            </a:r>
          </a:p>
          <a:p>
            <a:pPr lvl="1"/>
            <a:r>
              <a:rPr lang="cs-CZ" dirty="0"/>
              <a:t>Na jejímž území osoba zemřela</a:t>
            </a:r>
          </a:p>
          <a:p>
            <a:pPr lvl="1"/>
            <a:r>
              <a:rPr lang="cs-CZ" dirty="0"/>
              <a:t>Na jejímž území bylo tělo nalezeno</a:t>
            </a:r>
          </a:p>
          <a:p>
            <a:pPr lvl="1"/>
            <a:r>
              <a:rPr lang="cs-CZ" dirty="0"/>
              <a:t>Na jejímž území bylo tělo vyloženo z dopravního prostředku</a:t>
            </a:r>
          </a:p>
          <a:p>
            <a:r>
              <a:rPr lang="cs-CZ" dirty="0"/>
              <a:t>Obec je povinna zajistit pohřeb, pokud:</a:t>
            </a:r>
          </a:p>
          <a:p>
            <a:pPr lvl="1"/>
            <a:r>
              <a:rPr lang="cs-CZ" dirty="0"/>
              <a:t>Nikdo nesjedná pohřeb do 96 hodin od oznámení úmrtí</a:t>
            </a:r>
          </a:p>
          <a:p>
            <a:pPr lvl="1"/>
            <a:r>
              <a:rPr lang="cs-CZ" dirty="0"/>
              <a:t>Poskytovatel zdravotnických služeb, ani vysoká škola neprojeví zájem o tělo pro potřeby výzkumu</a:t>
            </a:r>
          </a:p>
          <a:p>
            <a:pPr lvl="1"/>
            <a:r>
              <a:rPr lang="cs-CZ" dirty="0"/>
              <a:t>Nebyla zjištěna totožnost osoby do 1 týdne od zjištění úmrtí</a:t>
            </a:r>
          </a:p>
          <a:p>
            <a:r>
              <a:rPr lang="cs-CZ" dirty="0"/>
              <a:t>Za účelem plnění této povinnosti lze uzavřít veřejnoprávní smlouvu s jinou obcí</a:t>
            </a:r>
          </a:p>
          <a:p>
            <a:r>
              <a:rPr lang="cs-CZ" dirty="0"/>
              <a:t>Osoba, u které je tělo uloženo – musí informovat obec o skutečnostech, na jejichž základě má obec povinnost zajistit pohřeb</a:t>
            </a:r>
          </a:p>
        </p:txBody>
      </p:sp>
    </p:spTree>
    <p:extLst>
      <p:ext uri="{BB962C8B-B14F-4D97-AF65-F5344CB8AC3E}">
        <p14:creationId xmlns:p14="http://schemas.microsoft.com/office/powerpoint/2010/main" val="89234160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471D18C-3DF8-410E-BEE8-94DC1803D049}"/>
              </a:ext>
            </a:extLst>
          </p:cNvPr>
          <p:cNvSpPr>
            <a:spLocks noGrp="1"/>
          </p:cNvSpPr>
          <p:nvPr>
            <p:ph type="title"/>
          </p:nvPr>
        </p:nvSpPr>
        <p:spPr/>
        <p:txBody>
          <a:bodyPr/>
          <a:lstStyle/>
          <a:p>
            <a:r>
              <a:rPr lang="cs-CZ" b="1" dirty="0">
                <a:solidFill>
                  <a:srgbClr val="0392C8"/>
                </a:solidFill>
              </a:rPr>
              <a:t>Způsob provedení pohřbu</a:t>
            </a:r>
          </a:p>
        </p:txBody>
      </p:sp>
      <p:sp>
        <p:nvSpPr>
          <p:cNvPr id="3" name="Zástupný symbol pro obsah 2">
            <a:extLst>
              <a:ext uri="{FF2B5EF4-FFF2-40B4-BE49-F238E27FC236}">
                <a16:creationId xmlns:a16="http://schemas.microsoft.com/office/drawing/2014/main" id="{5EA24329-D2E2-4EA8-A578-1E1CF308FAAF}"/>
              </a:ext>
            </a:extLst>
          </p:cNvPr>
          <p:cNvSpPr>
            <a:spLocks noGrp="1"/>
          </p:cNvSpPr>
          <p:nvPr>
            <p:ph idx="1"/>
          </p:nvPr>
        </p:nvSpPr>
        <p:spPr/>
        <p:txBody>
          <a:bodyPr>
            <a:normAutofit/>
          </a:bodyPr>
          <a:lstStyle/>
          <a:p>
            <a:r>
              <a:rPr lang="cs-CZ" dirty="0"/>
              <a:t>Slušným způsobem podle místních zvyklostí</a:t>
            </a:r>
          </a:p>
          <a:p>
            <a:r>
              <a:rPr lang="cs-CZ" dirty="0"/>
              <a:t>Upravuje vyhláška o postupu obce při zajištění slušného pohřbení</a:t>
            </a:r>
          </a:p>
          <a:p>
            <a:pPr lvl="1"/>
            <a:r>
              <a:rPr lang="cs-CZ" dirty="0"/>
              <a:t>Obec si vyžádá po oznámení List o prohlídce zemřelého (část B2) + ověří svou místní příslušnost (popř. předá místně příslušné obci – bezodkladně + vyrozumí toho, u koho je tělo uloženo); ověří zda uplynula lhůta </a:t>
            </a:r>
          </a:p>
          <a:p>
            <a:pPr lvl="1"/>
            <a:r>
              <a:rPr lang="cs-CZ" dirty="0"/>
              <a:t>Zajistí slušné pohřbení bez zbytečného odkladu</a:t>
            </a:r>
          </a:p>
          <a:p>
            <a:pPr lvl="1"/>
            <a:r>
              <a:rPr lang="cs-CZ" dirty="0"/>
              <a:t>Informuje matriční úřad</a:t>
            </a:r>
          </a:p>
          <a:p>
            <a:pPr lvl="1"/>
            <a:r>
              <a:rPr lang="cs-CZ" dirty="0"/>
              <a:t>Vyhláška dále obsahuje výčet jednotlivých položek, kterými musí být minimálně tvořeny náklady různých druhů pohřbení</a:t>
            </a:r>
          </a:p>
          <a:p>
            <a:pPr lvl="1"/>
            <a:endParaRPr lang="cs-CZ" dirty="0"/>
          </a:p>
          <a:p>
            <a:pPr lvl="1"/>
            <a:endParaRPr lang="cs-CZ" dirty="0"/>
          </a:p>
          <a:p>
            <a:pPr marL="0" indent="0">
              <a:buNone/>
            </a:pPr>
            <a:endParaRPr lang="cs-CZ" dirty="0"/>
          </a:p>
        </p:txBody>
      </p:sp>
    </p:spTree>
    <p:extLst>
      <p:ext uri="{BB962C8B-B14F-4D97-AF65-F5344CB8AC3E}">
        <p14:creationId xmlns:p14="http://schemas.microsoft.com/office/powerpoint/2010/main" val="347443978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471D18C-3DF8-410E-BEE8-94DC1803D049}"/>
              </a:ext>
            </a:extLst>
          </p:cNvPr>
          <p:cNvSpPr>
            <a:spLocks noGrp="1"/>
          </p:cNvSpPr>
          <p:nvPr>
            <p:ph type="title"/>
          </p:nvPr>
        </p:nvSpPr>
        <p:spPr/>
        <p:txBody>
          <a:bodyPr/>
          <a:lstStyle/>
          <a:p>
            <a:r>
              <a:rPr lang="cs-CZ" b="1" dirty="0">
                <a:solidFill>
                  <a:srgbClr val="0392C8"/>
                </a:solidFill>
              </a:rPr>
              <a:t>Způsoby pohřbení</a:t>
            </a:r>
          </a:p>
        </p:txBody>
      </p:sp>
      <p:sp>
        <p:nvSpPr>
          <p:cNvPr id="3" name="Zástupný symbol pro obsah 2">
            <a:extLst>
              <a:ext uri="{FF2B5EF4-FFF2-40B4-BE49-F238E27FC236}">
                <a16:creationId xmlns:a16="http://schemas.microsoft.com/office/drawing/2014/main" id="{5EA24329-D2E2-4EA8-A578-1E1CF308FAAF}"/>
              </a:ext>
            </a:extLst>
          </p:cNvPr>
          <p:cNvSpPr>
            <a:spLocks noGrp="1"/>
          </p:cNvSpPr>
          <p:nvPr>
            <p:ph idx="1"/>
          </p:nvPr>
        </p:nvSpPr>
        <p:spPr/>
        <p:txBody>
          <a:bodyPr>
            <a:normAutofit/>
          </a:bodyPr>
          <a:lstStyle/>
          <a:p>
            <a:r>
              <a:rPr lang="cs-CZ" dirty="0"/>
              <a:t>Při výběru způsobu pohřbení se obec musí řídit přáním zemřelého, není-li ho – rozhodne sama, jakým způsobem pohřbení proběhne -§ vždy by mělo být přihlédnuto k okolnostem (např. vyznávaná víra)</a:t>
            </a:r>
          </a:p>
          <a:p>
            <a:r>
              <a:rPr lang="cs-CZ" dirty="0"/>
              <a:t>Pohřbení:</a:t>
            </a:r>
          </a:p>
          <a:p>
            <a:pPr lvl="1"/>
            <a:r>
              <a:rPr lang="cs-CZ" dirty="0"/>
              <a:t>Uložení lidských pozůstatků do hrobu/hrobky</a:t>
            </a:r>
          </a:p>
          <a:p>
            <a:pPr marL="0" indent="0">
              <a:buNone/>
            </a:pPr>
            <a:r>
              <a:rPr lang="cs-CZ" dirty="0"/>
              <a:t>nebo</a:t>
            </a:r>
          </a:p>
          <a:p>
            <a:pPr lvl="1"/>
            <a:r>
              <a:rPr lang="cs-CZ" dirty="0"/>
              <a:t>Zpopelnění lidských pozůstatků v krematoriu</a:t>
            </a:r>
          </a:p>
          <a:p>
            <a:pPr lvl="1"/>
            <a:endParaRPr lang="cs-CZ" dirty="0"/>
          </a:p>
          <a:p>
            <a:pPr marL="0" indent="0">
              <a:buNone/>
            </a:pPr>
            <a:endParaRPr lang="cs-CZ" dirty="0"/>
          </a:p>
        </p:txBody>
      </p:sp>
    </p:spTree>
    <p:extLst>
      <p:ext uri="{BB962C8B-B14F-4D97-AF65-F5344CB8AC3E}">
        <p14:creationId xmlns:p14="http://schemas.microsoft.com/office/powerpoint/2010/main" val="425010790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471D18C-3DF8-410E-BEE8-94DC1803D049}"/>
              </a:ext>
            </a:extLst>
          </p:cNvPr>
          <p:cNvSpPr>
            <a:spLocks noGrp="1"/>
          </p:cNvSpPr>
          <p:nvPr>
            <p:ph type="title"/>
          </p:nvPr>
        </p:nvSpPr>
        <p:spPr/>
        <p:txBody>
          <a:bodyPr/>
          <a:lstStyle/>
          <a:p>
            <a:r>
              <a:rPr lang="cs-CZ" b="1" dirty="0">
                <a:solidFill>
                  <a:srgbClr val="0392C8"/>
                </a:solidFill>
              </a:rPr>
              <a:t>Jaké způsoby pohřbení je možné využít</a:t>
            </a:r>
          </a:p>
        </p:txBody>
      </p:sp>
      <p:sp>
        <p:nvSpPr>
          <p:cNvPr id="3" name="Zástupný symbol pro obsah 2">
            <a:extLst>
              <a:ext uri="{FF2B5EF4-FFF2-40B4-BE49-F238E27FC236}">
                <a16:creationId xmlns:a16="http://schemas.microsoft.com/office/drawing/2014/main" id="{5EA24329-D2E2-4EA8-A578-1E1CF308FAAF}"/>
              </a:ext>
            </a:extLst>
          </p:cNvPr>
          <p:cNvSpPr>
            <a:spLocks noGrp="1"/>
          </p:cNvSpPr>
          <p:nvPr>
            <p:ph idx="1"/>
          </p:nvPr>
        </p:nvSpPr>
        <p:spPr/>
        <p:txBody>
          <a:bodyPr>
            <a:normAutofit/>
          </a:bodyPr>
          <a:lstStyle/>
          <a:p>
            <a:r>
              <a:rPr lang="cs-CZ" dirty="0"/>
              <a:t>Pokud byla zjištěna totožnost zemřelého:</a:t>
            </a:r>
          </a:p>
          <a:p>
            <a:pPr lvl="1"/>
            <a:r>
              <a:rPr lang="cs-CZ" dirty="0"/>
              <a:t>Lze využít pohřbení žehem i do uložením těla hrobu/hrobky</a:t>
            </a:r>
          </a:p>
          <a:p>
            <a:r>
              <a:rPr lang="cs-CZ" dirty="0"/>
              <a:t>Pokud nebyla zjištěna totožnost zemřelého: </a:t>
            </a:r>
          </a:p>
          <a:p>
            <a:pPr lvl="1"/>
            <a:r>
              <a:rPr lang="cs-CZ" dirty="0"/>
              <a:t>Lze využít pouze pohřbení uložením těla do hrobu/hrobky</a:t>
            </a:r>
          </a:p>
          <a:p>
            <a:r>
              <a:rPr lang="cs-CZ" dirty="0"/>
              <a:t>Pokud se jedná o cizince</a:t>
            </a:r>
          </a:p>
          <a:p>
            <a:pPr lvl="1"/>
            <a:r>
              <a:rPr lang="cs-CZ" dirty="0"/>
              <a:t>Lze využít pohřbení žehem pouze pokud do 1 měsíce obdrží obec souhlas příslušného státu – zastupitelský úřad </a:t>
            </a:r>
          </a:p>
          <a:p>
            <a:pPr lvl="1"/>
            <a:r>
              <a:rPr lang="cs-CZ" dirty="0"/>
              <a:t>Pokud souhlas neobdrží – musí zajistit pohřbení do hrobu/hrobky</a:t>
            </a:r>
          </a:p>
          <a:p>
            <a:pPr marL="0" indent="0">
              <a:buNone/>
            </a:pPr>
            <a:endParaRPr lang="cs-CZ" dirty="0"/>
          </a:p>
        </p:txBody>
      </p:sp>
    </p:spTree>
    <p:extLst>
      <p:ext uri="{BB962C8B-B14F-4D97-AF65-F5344CB8AC3E}">
        <p14:creationId xmlns:p14="http://schemas.microsoft.com/office/powerpoint/2010/main" val="202868968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CA9D3B9-8A35-47E0-906B-7E4FA3186BF2}"/>
              </a:ext>
            </a:extLst>
          </p:cNvPr>
          <p:cNvSpPr>
            <a:spLocks noGrp="1"/>
          </p:cNvSpPr>
          <p:nvPr>
            <p:ph type="title"/>
          </p:nvPr>
        </p:nvSpPr>
        <p:spPr/>
        <p:txBody>
          <a:bodyPr/>
          <a:lstStyle/>
          <a:p>
            <a:r>
              <a:rPr lang="cs-CZ" b="1" dirty="0">
                <a:solidFill>
                  <a:srgbClr val="0392C8"/>
                </a:solidFill>
              </a:rPr>
              <a:t>Pohřeb mrtvě narozeného dítěte</a:t>
            </a:r>
          </a:p>
        </p:txBody>
      </p:sp>
      <p:sp>
        <p:nvSpPr>
          <p:cNvPr id="3" name="Zástupný symbol pro obsah 2">
            <a:extLst>
              <a:ext uri="{FF2B5EF4-FFF2-40B4-BE49-F238E27FC236}">
                <a16:creationId xmlns:a16="http://schemas.microsoft.com/office/drawing/2014/main" id="{C61E50C9-F57C-46DB-95A0-7442FBF6C3C6}"/>
              </a:ext>
            </a:extLst>
          </p:cNvPr>
          <p:cNvSpPr>
            <a:spLocks noGrp="1"/>
          </p:cNvSpPr>
          <p:nvPr>
            <p:ph idx="1"/>
          </p:nvPr>
        </p:nvSpPr>
        <p:spPr>
          <a:xfrm>
            <a:off x="842211" y="1825625"/>
            <a:ext cx="10515600" cy="4351338"/>
          </a:xfrm>
        </p:spPr>
        <p:txBody>
          <a:bodyPr>
            <a:normAutofit/>
          </a:bodyPr>
          <a:lstStyle/>
          <a:p>
            <a:r>
              <a:rPr lang="cs-CZ" dirty="0"/>
              <a:t>Povinnost obce zajistit pohřeb k tělu zemřelého </a:t>
            </a:r>
            <a:r>
              <a:rPr lang="cs-CZ" dirty="0">
                <a:sym typeface="Symbol" panose="05050102010706020507" pitchFamily="18" charset="2"/>
              </a:rPr>
              <a:t> pokud nikdo neprojeví zájem a jsou splněny podmínky, že se jedná o tělo zemřelého</a:t>
            </a:r>
            <a:endParaRPr lang="cs-CZ" dirty="0"/>
          </a:p>
          <a:p>
            <a:r>
              <a:rPr lang="cs-CZ" dirty="0"/>
              <a:t>Tělo mrtvě narozeného dítěte je tělem zemřelého (nikoliv však tělo po potratu nebo po umělém přerušení těhotenství)</a:t>
            </a:r>
          </a:p>
          <a:p>
            <a:pPr lvl="1"/>
            <a:r>
              <a:rPr lang="cs-CZ" dirty="0"/>
              <a:t>Plod narozený bez známek života, jehož hmotnost je 500 g a více, nelze-li určit hmotnost, tak plod po 22 týdnu těhotenství a nelze-li zjistit dobu trvání těhotenství, tak plod 25 cm dlouhý</a:t>
            </a:r>
          </a:p>
        </p:txBody>
      </p:sp>
    </p:spTree>
    <p:extLst>
      <p:ext uri="{BB962C8B-B14F-4D97-AF65-F5344CB8AC3E}">
        <p14:creationId xmlns:p14="http://schemas.microsoft.com/office/powerpoint/2010/main" val="286671532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471D18C-3DF8-410E-BEE8-94DC1803D049}"/>
              </a:ext>
            </a:extLst>
          </p:cNvPr>
          <p:cNvSpPr>
            <a:spLocks noGrp="1"/>
          </p:cNvSpPr>
          <p:nvPr>
            <p:ph type="title"/>
          </p:nvPr>
        </p:nvSpPr>
        <p:spPr/>
        <p:txBody>
          <a:bodyPr/>
          <a:lstStyle/>
          <a:p>
            <a:r>
              <a:rPr lang="cs-CZ" b="1" dirty="0">
                <a:solidFill>
                  <a:srgbClr val="0392C8"/>
                </a:solidFill>
              </a:rPr>
              <a:t>Náklady pohřbení</a:t>
            </a:r>
          </a:p>
        </p:txBody>
      </p:sp>
      <p:sp>
        <p:nvSpPr>
          <p:cNvPr id="3" name="Zástupný symbol pro obsah 2">
            <a:extLst>
              <a:ext uri="{FF2B5EF4-FFF2-40B4-BE49-F238E27FC236}">
                <a16:creationId xmlns:a16="http://schemas.microsoft.com/office/drawing/2014/main" id="{5EA24329-D2E2-4EA8-A578-1E1CF308FAAF}"/>
              </a:ext>
            </a:extLst>
          </p:cNvPr>
          <p:cNvSpPr>
            <a:spLocks noGrp="1"/>
          </p:cNvSpPr>
          <p:nvPr>
            <p:ph idx="1"/>
          </p:nvPr>
        </p:nvSpPr>
        <p:spPr/>
        <p:txBody>
          <a:bodyPr>
            <a:normAutofit fontScale="92500" lnSpcReduction="10000"/>
          </a:bodyPr>
          <a:lstStyle/>
          <a:p>
            <a:r>
              <a:rPr lang="cs-CZ" dirty="0"/>
              <a:t>Náklady pohřbení do hrobu/hrobky musí tvořit nejméně:</a:t>
            </a:r>
          </a:p>
          <a:p>
            <a:pPr lvl="1"/>
            <a:r>
              <a:rPr lang="cs-CZ" dirty="0"/>
              <a:t>Hrobnické práce</a:t>
            </a:r>
          </a:p>
          <a:p>
            <a:pPr lvl="1"/>
            <a:r>
              <a:rPr lang="cs-CZ" dirty="0"/>
              <a:t>Nájem hrobového místa na dobu tlecí</a:t>
            </a:r>
          </a:p>
          <a:p>
            <a:pPr lvl="1"/>
            <a:r>
              <a:rPr lang="cs-CZ" dirty="0"/>
              <a:t>Opatření hrobového místa včetně hrobové desky</a:t>
            </a:r>
          </a:p>
          <a:p>
            <a:r>
              <a:rPr lang="cs-CZ" dirty="0"/>
              <a:t>Náklady pohřbení v krematoriu musí tvořit nejméně:</a:t>
            </a:r>
          </a:p>
          <a:p>
            <a:pPr lvl="1"/>
            <a:r>
              <a:rPr lang="cs-CZ" dirty="0"/>
              <a:t>Kremace</a:t>
            </a:r>
          </a:p>
          <a:p>
            <a:pPr lvl="1"/>
            <a:r>
              <a:rPr lang="cs-CZ" dirty="0"/>
              <a:t>Nájem hrobového místa na dobu 10 let</a:t>
            </a:r>
          </a:p>
          <a:p>
            <a:pPr lvl="1"/>
            <a:r>
              <a:rPr lang="cs-CZ" dirty="0"/>
              <a:t>Opatření hrobového místa včetně hrobové desky</a:t>
            </a:r>
          </a:p>
          <a:p>
            <a:pPr lvl="1"/>
            <a:r>
              <a:rPr lang="cs-CZ" dirty="0"/>
              <a:t>Urna</a:t>
            </a:r>
          </a:p>
          <a:p>
            <a:pPr lvl="1"/>
            <a:r>
              <a:rPr lang="cs-CZ" dirty="0"/>
              <a:t>Uložení popela do pevně uzavíratelné urny</a:t>
            </a:r>
          </a:p>
          <a:p>
            <a:pPr lvl="1"/>
            <a:r>
              <a:rPr lang="cs-CZ" dirty="0"/>
              <a:t>Převoz urny na veřejné pohřebiště</a:t>
            </a:r>
            <a:endParaRPr lang="en-US" dirty="0"/>
          </a:p>
          <a:p>
            <a:pPr lvl="1"/>
            <a:r>
              <a:rPr lang="en-US" dirty="0" err="1"/>
              <a:t>Ulo</a:t>
            </a:r>
            <a:r>
              <a:rPr lang="cs-CZ" dirty="0"/>
              <a:t>žení urny (do úložiště uren, do hrobu/hrobky, rozptyl, vsyp) </a:t>
            </a:r>
          </a:p>
          <a:p>
            <a:pPr lvl="1"/>
            <a:endParaRPr lang="cs-CZ" dirty="0"/>
          </a:p>
          <a:p>
            <a:pPr lvl="1"/>
            <a:endParaRPr lang="cs-CZ" dirty="0"/>
          </a:p>
          <a:p>
            <a:pPr marL="0" indent="0">
              <a:buNone/>
            </a:pPr>
            <a:endParaRPr lang="cs-CZ" dirty="0"/>
          </a:p>
        </p:txBody>
      </p:sp>
    </p:spTree>
    <p:extLst>
      <p:ext uri="{BB962C8B-B14F-4D97-AF65-F5344CB8AC3E}">
        <p14:creationId xmlns:p14="http://schemas.microsoft.com/office/powerpoint/2010/main" val="348159844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471D18C-3DF8-410E-BEE8-94DC1803D049}"/>
              </a:ext>
            </a:extLst>
          </p:cNvPr>
          <p:cNvSpPr>
            <a:spLocks noGrp="1"/>
          </p:cNvSpPr>
          <p:nvPr>
            <p:ph type="title"/>
          </p:nvPr>
        </p:nvSpPr>
        <p:spPr/>
        <p:txBody>
          <a:bodyPr/>
          <a:lstStyle/>
          <a:p>
            <a:r>
              <a:rPr lang="cs-CZ" b="1" dirty="0">
                <a:solidFill>
                  <a:srgbClr val="0392C8"/>
                </a:solidFill>
              </a:rPr>
              <a:t>Náklady pohřbení</a:t>
            </a:r>
          </a:p>
        </p:txBody>
      </p:sp>
      <p:sp>
        <p:nvSpPr>
          <p:cNvPr id="3" name="Zástupný symbol pro obsah 2">
            <a:extLst>
              <a:ext uri="{FF2B5EF4-FFF2-40B4-BE49-F238E27FC236}">
                <a16:creationId xmlns:a16="http://schemas.microsoft.com/office/drawing/2014/main" id="{5EA24329-D2E2-4EA8-A578-1E1CF308FAAF}"/>
              </a:ext>
            </a:extLst>
          </p:cNvPr>
          <p:cNvSpPr>
            <a:spLocks noGrp="1"/>
          </p:cNvSpPr>
          <p:nvPr>
            <p:ph idx="1"/>
          </p:nvPr>
        </p:nvSpPr>
        <p:spPr/>
        <p:txBody>
          <a:bodyPr>
            <a:normAutofit lnSpcReduction="10000"/>
          </a:bodyPr>
          <a:lstStyle/>
          <a:p>
            <a:r>
              <a:rPr lang="cs-CZ" dirty="0"/>
              <a:t>Dále bez ohledu na způsob musí náklady pohřbení tvořit nejméně:</a:t>
            </a:r>
          </a:p>
          <a:p>
            <a:pPr lvl="1"/>
            <a:r>
              <a:rPr lang="cs-CZ" dirty="0"/>
              <a:t>Odměny provozovatele pohřební služby</a:t>
            </a:r>
          </a:p>
          <a:p>
            <a:pPr lvl="1"/>
            <a:r>
              <a:rPr lang="cs-CZ" dirty="0"/>
              <a:t>Použití chladícího/mrazícího zařízení</a:t>
            </a:r>
          </a:p>
          <a:p>
            <a:pPr lvl="1"/>
            <a:r>
              <a:rPr lang="cs-CZ" dirty="0"/>
              <a:t>Konečná rakev, vložka do konečné rakve, vystýlka do konečné rakve, transportní vak</a:t>
            </a:r>
          </a:p>
          <a:p>
            <a:pPr lvl="1"/>
            <a:r>
              <a:rPr lang="cs-CZ" dirty="0"/>
              <a:t>Úprava těla zemřelého (např. svlečení, umývání, holení, stříhání)</a:t>
            </a:r>
          </a:p>
          <a:p>
            <a:pPr lvl="1"/>
            <a:r>
              <a:rPr lang="cs-CZ" dirty="0"/>
              <a:t>Rubáš</a:t>
            </a:r>
          </a:p>
          <a:p>
            <a:pPr lvl="1"/>
            <a:r>
              <a:rPr lang="cs-CZ" dirty="0"/>
              <a:t>Návleky na chodidla</a:t>
            </a:r>
          </a:p>
          <a:p>
            <a:pPr lvl="1"/>
            <a:r>
              <a:rPr lang="cs-CZ" dirty="0"/>
              <a:t>Oblečení do šatů nebo rubáše</a:t>
            </a:r>
          </a:p>
          <a:p>
            <a:pPr lvl="1"/>
            <a:r>
              <a:rPr lang="cs-CZ" dirty="0"/>
              <a:t>Uložení těla do rakve</a:t>
            </a:r>
          </a:p>
          <a:p>
            <a:pPr lvl="1"/>
            <a:r>
              <a:rPr lang="cs-CZ" dirty="0"/>
              <a:t>Manipulace s rakví/schránkou/transportním nosítkem</a:t>
            </a:r>
          </a:p>
          <a:p>
            <a:pPr lvl="1"/>
            <a:r>
              <a:rPr lang="cs-CZ" dirty="0"/>
              <a:t>Přeprava těla zemřelého do místa pohřbení</a:t>
            </a:r>
          </a:p>
          <a:p>
            <a:pPr lvl="1"/>
            <a:endParaRPr lang="cs-CZ" dirty="0"/>
          </a:p>
          <a:p>
            <a:pPr lvl="1"/>
            <a:endParaRPr lang="cs-CZ" dirty="0"/>
          </a:p>
          <a:p>
            <a:pPr marL="0" indent="0">
              <a:buNone/>
            </a:pPr>
            <a:endParaRPr lang="cs-CZ" dirty="0"/>
          </a:p>
        </p:txBody>
      </p:sp>
    </p:spTree>
    <p:extLst>
      <p:ext uri="{BB962C8B-B14F-4D97-AF65-F5344CB8AC3E}">
        <p14:creationId xmlns:p14="http://schemas.microsoft.com/office/powerpoint/2010/main" val="287130168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15D961C-D991-4C34-8912-BE003574C847}"/>
              </a:ext>
            </a:extLst>
          </p:cNvPr>
          <p:cNvSpPr>
            <a:spLocks noGrp="1"/>
          </p:cNvSpPr>
          <p:nvPr>
            <p:ph type="title"/>
          </p:nvPr>
        </p:nvSpPr>
        <p:spPr/>
        <p:txBody>
          <a:bodyPr/>
          <a:lstStyle/>
          <a:p>
            <a:r>
              <a:rPr lang="cs-CZ" b="1" dirty="0">
                <a:solidFill>
                  <a:srgbClr val="0392C8"/>
                </a:solidFill>
              </a:rPr>
              <a:t>Náhrada nákladů pohřbení</a:t>
            </a:r>
          </a:p>
        </p:txBody>
      </p:sp>
      <p:sp>
        <p:nvSpPr>
          <p:cNvPr id="3" name="Zástupný symbol pro obsah 2">
            <a:extLst>
              <a:ext uri="{FF2B5EF4-FFF2-40B4-BE49-F238E27FC236}">
                <a16:creationId xmlns:a16="http://schemas.microsoft.com/office/drawing/2014/main" id="{A7F8D083-217A-401C-B52D-53E8D1A8EE85}"/>
              </a:ext>
            </a:extLst>
          </p:cNvPr>
          <p:cNvSpPr>
            <a:spLocks noGrp="1"/>
          </p:cNvSpPr>
          <p:nvPr>
            <p:ph idx="1"/>
          </p:nvPr>
        </p:nvSpPr>
        <p:spPr>
          <a:xfrm>
            <a:off x="890337" y="1825625"/>
            <a:ext cx="10515600" cy="4351338"/>
          </a:xfrm>
        </p:spPr>
        <p:txBody>
          <a:bodyPr>
            <a:normAutofit lnSpcReduction="10000"/>
          </a:bodyPr>
          <a:lstStyle/>
          <a:p>
            <a:r>
              <a:rPr lang="cs-CZ" dirty="0"/>
              <a:t>Pohledávka se přihlašuje do pasiv pozůstalosti z titulu účelně vynaložených nákladů na slušné pohřbení podle místních zvyklostí</a:t>
            </a:r>
          </a:p>
          <a:p>
            <a:r>
              <a:rPr lang="cs-CZ" dirty="0"/>
              <a:t>Pokud bylo řízení o pozůstalosti zastaveno/nebyla dána příslušnost českých soudů – uplatní obec náhradu nákladů u ministerstva pro místní rozvoj</a:t>
            </a:r>
          </a:p>
          <a:p>
            <a:pPr lvl="1"/>
            <a:r>
              <a:rPr lang="cs-CZ" dirty="0"/>
              <a:t>Žádost se podává elektronicky datovou schránkou</a:t>
            </a:r>
          </a:p>
          <a:p>
            <a:pPr lvl="1"/>
            <a:r>
              <a:rPr lang="cs-CZ" dirty="0"/>
              <a:t>Připojení dokladů o zajištění slušného pohřbení podle místních zvyklostí, výpisu ze hřbitovní knihy, doklad o pohřbení, rozhodnutí o zastavení řízení o pozůstalosti, uvede bankovní číslo obce u ČNB</a:t>
            </a:r>
          </a:p>
          <a:p>
            <a:pPr lvl="1"/>
            <a:r>
              <a:rPr lang="cs-CZ" dirty="0"/>
              <a:t>Pokud některé úkony svépomocí – potřeba vyúčtovat v žádosti</a:t>
            </a:r>
          </a:p>
          <a:p>
            <a:pPr lvl="1"/>
            <a:r>
              <a:rPr lang="cs-CZ" dirty="0"/>
              <a:t>Doložení příjmů z opatření hrobového místa, pokud ho obec má, jako provozovatel pohřebiště</a:t>
            </a:r>
          </a:p>
          <a:p>
            <a:pPr lvl="1"/>
            <a:endParaRPr lang="cs-CZ" dirty="0"/>
          </a:p>
        </p:txBody>
      </p:sp>
    </p:spTree>
    <p:extLst>
      <p:ext uri="{BB962C8B-B14F-4D97-AF65-F5344CB8AC3E}">
        <p14:creationId xmlns:p14="http://schemas.microsoft.com/office/powerpoint/2010/main" val="148772578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E51B0D6-2D92-4689-9F8C-9693C91275CE}"/>
              </a:ext>
            </a:extLst>
          </p:cNvPr>
          <p:cNvSpPr>
            <a:spLocks noGrp="1"/>
          </p:cNvSpPr>
          <p:nvPr>
            <p:ph type="title"/>
          </p:nvPr>
        </p:nvSpPr>
        <p:spPr/>
        <p:txBody>
          <a:bodyPr/>
          <a:lstStyle/>
          <a:p>
            <a:r>
              <a:rPr lang="cs-CZ" b="1" dirty="0">
                <a:solidFill>
                  <a:srgbClr val="0392C8"/>
                </a:solidFill>
              </a:rPr>
              <a:t>Zvláštní povinnosti v případě veřejného zájmu</a:t>
            </a:r>
          </a:p>
        </p:txBody>
      </p:sp>
      <p:sp>
        <p:nvSpPr>
          <p:cNvPr id="3" name="Zástupný symbol pro obsah 2">
            <a:extLst>
              <a:ext uri="{FF2B5EF4-FFF2-40B4-BE49-F238E27FC236}">
                <a16:creationId xmlns:a16="http://schemas.microsoft.com/office/drawing/2014/main" id="{8A093E54-4E64-4790-8094-402319046826}"/>
              </a:ext>
            </a:extLst>
          </p:cNvPr>
          <p:cNvSpPr>
            <a:spLocks noGrp="1"/>
          </p:cNvSpPr>
          <p:nvPr>
            <p:ph idx="1"/>
          </p:nvPr>
        </p:nvSpPr>
        <p:spPr/>
        <p:txBody>
          <a:bodyPr>
            <a:normAutofit lnSpcReduction="10000"/>
          </a:bodyPr>
          <a:lstStyle/>
          <a:p>
            <a:r>
              <a:rPr lang="cs-CZ" dirty="0"/>
              <a:t>Oprávnění krajské hygienické stanice</a:t>
            </a:r>
            <a:r>
              <a:rPr lang="en-US" dirty="0"/>
              <a:t> v </a:t>
            </a:r>
            <a:r>
              <a:rPr lang="cs-CZ" dirty="0"/>
              <a:t>případě, že osoba byla nakažena nebezpečnou nemocí:</a:t>
            </a:r>
          </a:p>
          <a:p>
            <a:pPr lvl="1"/>
            <a:r>
              <a:rPr lang="cs-CZ" dirty="0"/>
              <a:t>Stanovit způsob zacházení s lidskými pozůstatky</a:t>
            </a:r>
          </a:p>
          <a:p>
            <a:pPr lvl="1"/>
            <a:r>
              <a:rPr lang="cs-CZ" dirty="0"/>
              <a:t>Rozhodnout o povinnosti pohřbení zpopelněním bez ohledu na vůli osoby nebo </a:t>
            </a:r>
            <a:r>
              <a:rPr lang="cs-CZ" dirty="0" err="1"/>
              <a:t>vypravitele</a:t>
            </a:r>
            <a:r>
              <a:rPr lang="cs-CZ" dirty="0"/>
              <a:t> i pokud se jedná o osobu jejíž totožnost nebyla zjištěna nebo cizince bez svolení cizího státu</a:t>
            </a:r>
          </a:p>
          <a:p>
            <a:r>
              <a:rPr lang="cs-CZ" dirty="0"/>
              <a:t>Bezodkladné pohřbení podle krizového zákona</a:t>
            </a:r>
          </a:p>
          <a:p>
            <a:pPr lvl="1"/>
            <a:r>
              <a:rPr lang="cs-CZ" dirty="0"/>
              <a:t>V případě krizového stavu hejtman koordinuje provádění opatření k zajištění bezodkladných pohřebních služeb</a:t>
            </a:r>
          </a:p>
          <a:p>
            <a:pPr lvl="1"/>
            <a:r>
              <a:rPr lang="cs-CZ" dirty="0"/>
              <a:t>Jedná se o situaci prolomení lhůt pro pohřbení, např. stanovení maximální přípustné doby, do které má být tělo pohřbeno</a:t>
            </a:r>
          </a:p>
          <a:p>
            <a:pPr lvl="1"/>
            <a:r>
              <a:rPr lang="cs-CZ" dirty="0"/>
              <a:t>Cílem je ochrana veřejného zdraví, např. v případě epidemií apod.</a:t>
            </a:r>
            <a:endParaRPr lang="en-US" dirty="0"/>
          </a:p>
          <a:p>
            <a:pPr lvl="1"/>
            <a:endParaRPr lang="cs-CZ" dirty="0"/>
          </a:p>
          <a:p>
            <a:pPr marL="457200" lvl="1" indent="0">
              <a:buNone/>
            </a:pPr>
            <a:endParaRPr lang="cs-CZ" dirty="0"/>
          </a:p>
        </p:txBody>
      </p:sp>
    </p:spTree>
    <p:extLst>
      <p:ext uri="{BB962C8B-B14F-4D97-AF65-F5344CB8AC3E}">
        <p14:creationId xmlns:p14="http://schemas.microsoft.com/office/powerpoint/2010/main" val="23328239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4AE879B-6676-4375-807D-9C986E2AB91F}"/>
              </a:ext>
            </a:extLst>
          </p:cNvPr>
          <p:cNvSpPr>
            <a:spLocks noGrp="1"/>
          </p:cNvSpPr>
          <p:nvPr>
            <p:ph type="title"/>
          </p:nvPr>
        </p:nvSpPr>
        <p:spPr/>
        <p:txBody>
          <a:bodyPr/>
          <a:lstStyle/>
          <a:p>
            <a:r>
              <a:rPr lang="cs-CZ" b="1" dirty="0">
                <a:solidFill>
                  <a:srgbClr val="0392C8"/>
                </a:solidFill>
              </a:rPr>
              <a:t>Vydání urny po provedení pohřbu</a:t>
            </a:r>
          </a:p>
        </p:txBody>
      </p:sp>
      <p:sp>
        <p:nvSpPr>
          <p:cNvPr id="3" name="Zástupný symbol pro obsah 2">
            <a:extLst>
              <a:ext uri="{FF2B5EF4-FFF2-40B4-BE49-F238E27FC236}">
                <a16:creationId xmlns:a16="http://schemas.microsoft.com/office/drawing/2014/main" id="{E6285139-E6ED-491E-9239-9F3470068C04}"/>
              </a:ext>
            </a:extLst>
          </p:cNvPr>
          <p:cNvSpPr>
            <a:spLocks noGrp="1"/>
          </p:cNvSpPr>
          <p:nvPr>
            <p:ph idx="1"/>
          </p:nvPr>
        </p:nvSpPr>
        <p:spPr/>
        <p:txBody>
          <a:bodyPr>
            <a:normAutofit/>
          </a:bodyPr>
          <a:lstStyle/>
          <a:p>
            <a:r>
              <a:rPr lang="cs-CZ" dirty="0"/>
              <a:t>Vydat urnu může provozovatel krematoria jen </a:t>
            </a:r>
            <a:r>
              <a:rPr lang="cs-CZ" dirty="0" err="1"/>
              <a:t>vypraviteli</a:t>
            </a:r>
            <a:r>
              <a:rPr lang="cs-CZ" dirty="0"/>
              <a:t> pohřbu nebo provozovateli pohřební služby</a:t>
            </a:r>
          </a:p>
          <a:p>
            <a:pPr lvl="1"/>
            <a:r>
              <a:rPr lang="cs-CZ" dirty="0"/>
              <a:t>Pokud nepřevezme do 12 měsíců – povinnost provozovatele krematoria uložit ostatky do společného hrobu na veřejném pohřebišti</a:t>
            </a:r>
          </a:p>
          <a:p>
            <a:r>
              <a:rPr lang="cs-CZ" dirty="0"/>
              <a:t>Povinnost nakládat s lidskými ostatky důstojně</a:t>
            </a:r>
            <a:endParaRPr lang="en-US" dirty="0"/>
          </a:p>
          <a:p>
            <a:pPr lvl="1"/>
            <a:r>
              <a:rPr lang="en-US" dirty="0"/>
              <a:t>U</a:t>
            </a:r>
            <a:r>
              <a:rPr lang="cs-CZ" dirty="0" err="1"/>
              <a:t>rnu</a:t>
            </a:r>
            <a:r>
              <a:rPr lang="cs-CZ" dirty="0"/>
              <a:t> je třeba bez zbytečného odkladu uložit na veřejném pohřebišti - § 5 odst. 2 zákona o pohřebnictví</a:t>
            </a:r>
          </a:p>
          <a:p>
            <a:r>
              <a:rPr lang="cs-CZ" dirty="0"/>
              <a:t>Ovšem právo na vydání ostatků má podle § 92 odst. 2 občanského zákoníku osoba určená člověkem před svou smrtí, poté osoby blízké, dědic – </a:t>
            </a:r>
            <a:r>
              <a:rPr lang="cs-CZ" b="1" dirty="0"/>
              <a:t>za podmínky, že ostatky nejsou uloženy na pohřebišti</a:t>
            </a:r>
          </a:p>
        </p:txBody>
      </p:sp>
    </p:spTree>
    <p:extLst>
      <p:ext uri="{BB962C8B-B14F-4D97-AF65-F5344CB8AC3E}">
        <p14:creationId xmlns:p14="http://schemas.microsoft.com/office/powerpoint/2010/main" val="205274540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CA6FDB8-072B-43AF-90B4-63C5800DC2D4}"/>
              </a:ext>
            </a:extLst>
          </p:cNvPr>
          <p:cNvSpPr>
            <a:spLocks noGrp="1"/>
          </p:cNvSpPr>
          <p:nvPr>
            <p:ph type="ctrTitle"/>
          </p:nvPr>
        </p:nvSpPr>
        <p:spPr/>
        <p:txBody>
          <a:bodyPr>
            <a:normAutofit/>
          </a:bodyPr>
          <a:lstStyle/>
          <a:p>
            <a:r>
              <a:rPr lang="cs-CZ" b="1" dirty="0">
                <a:solidFill>
                  <a:srgbClr val="0392C8"/>
                </a:solidFill>
              </a:rPr>
              <a:t>Pohřbívání zvířat</a:t>
            </a:r>
          </a:p>
        </p:txBody>
      </p:sp>
      <p:sp>
        <p:nvSpPr>
          <p:cNvPr id="3" name="Podnadpis 2">
            <a:extLst>
              <a:ext uri="{FF2B5EF4-FFF2-40B4-BE49-F238E27FC236}">
                <a16:creationId xmlns:a16="http://schemas.microsoft.com/office/drawing/2014/main" id="{211FFF6E-9806-4731-9929-E98923FCB0B3}"/>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2053965174"/>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4AE879B-6676-4375-807D-9C986E2AB91F}"/>
              </a:ext>
            </a:extLst>
          </p:cNvPr>
          <p:cNvSpPr>
            <a:spLocks noGrp="1"/>
          </p:cNvSpPr>
          <p:nvPr>
            <p:ph type="title"/>
          </p:nvPr>
        </p:nvSpPr>
        <p:spPr/>
        <p:txBody>
          <a:bodyPr/>
          <a:lstStyle/>
          <a:p>
            <a:r>
              <a:rPr lang="cs-CZ" b="1" dirty="0">
                <a:solidFill>
                  <a:srgbClr val="0392C8"/>
                </a:solidFill>
              </a:rPr>
              <a:t>Nakládání s těly zvířat</a:t>
            </a:r>
          </a:p>
        </p:txBody>
      </p:sp>
      <p:sp>
        <p:nvSpPr>
          <p:cNvPr id="3" name="Zástupný symbol pro obsah 2">
            <a:extLst>
              <a:ext uri="{FF2B5EF4-FFF2-40B4-BE49-F238E27FC236}">
                <a16:creationId xmlns:a16="http://schemas.microsoft.com/office/drawing/2014/main" id="{E6285139-E6ED-491E-9239-9F3470068C04}"/>
              </a:ext>
            </a:extLst>
          </p:cNvPr>
          <p:cNvSpPr>
            <a:spLocks noGrp="1"/>
          </p:cNvSpPr>
          <p:nvPr>
            <p:ph idx="1"/>
          </p:nvPr>
        </p:nvSpPr>
        <p:spPr/>
        <p:txBody>
          <a:bodyPr>
            <a:normAutofit fontScale="92500" lnSpcReduction="10000"/>
          </a:bodyPr>
          <a:lstStyle/>
          <a:p>
            <a:r>
              <a:rPr lang="cs-CZ" dirty="0"/>
              <a:t>Nakládání s uhynulými zvířaty upravuje veterinární zákon </a:t>
            </a:r>
          </a:p>
          <a:p>
            <a:r>
              <a:rPr lang="cs-CZ" dirty="0"/>
              <a:t>Osoba, která je vlastníkem pozemku má ohlašovací povinnost, pokud na pozemku najde tzv. vedlejší živočišný produkt (mj. tělo zvířete) – hlásí osobě, která provádí jejich shromažďování a přepravu</a:t>
            </a:r>
          </a:p>
          <a:p>
            <a:r>
              <a:rPr lang="cs-CZ" dirty="0"/>
              <a:t>Pokud není znám chovatel – hradí náklady na odstranění obec</a:t>
            </a:r>
          </a:p>
          <a:p>
            <a:r>
              <a:rPr lang="cs-CZ" dirty="0"/>
              <a:t>Osoba, která provádí shromažďování a přepravu musí zajistit nepřetržitý příjem oznámení a do 24 hodin zajistit svoz (v případech veřejného zájmu neprodleně)</a:t>
            </a:r>
          </a:p>
          <a:p>
            <a:r>
              <a:rPr lang="cs-CZ" dirty="0"/>
              <a:t>Chovatel může pohřbít sám - § 40 odst. 4 veterinárního zákona – na vlastním pozemku – nesmí, pokud se jedná o přežvýkavce, prase nebo zvíře nakažené nebezpečnou nákazou (nebo podezřelé z této nákazy)</a:t>
            </a:r>
          </a:p>
        </p:txBody>
      </p:sp>
    </p:spTree>
    <p:extLst>
      <p:ext uri="{BB962C8B-B14F-4D97-AF65-F5344CB8AC3E}">
        <p14:creationId xmlns:p14="http://schemas.microsoft.com/office/powerpoint/2010/main" val="34010621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4AE879B-6676-4375-807D-9C986E2AB91F}"/>
              </a:ext>
            </a:extLst>
          </p:cNvPr>
          <p:cNvSpPr>
            <a:spLocks noGrp="1"/>
          </p:cNvSpPr>
          <p:nvPr>
            <p:ph type="title"/>
          </p:nvPr>
        </p:nvSpPr>
        <p:spPr/>
        <p:txBody>
          <a:bodyPr/>
          <a:lstStyle/>
          <a:p>
            <a:r>
              <a:rPr lang="cs-CZ" b="1" dirty="0">
                <a:solidFill>
                  <a:srgbClr val="0392C8"/>
                </a:solidFill>
              </a:rPr>
              <a:t>Pohřbívání zvířat na pozemku</a:t>
            </a:r>
          </a:p>
        </p:txBody>
      </p:sp>
      <p:sp>
        <p:nvSpPr>
          <p:cNvPr id="3" name="Zástupný symbol pro obsah 2">
            <a:extLst>
              <a:ext uri="{FF2B5EF4-FFF2-40B4-BE49-F238E27FC236}">
                <a16:creationId xmlns:a16="http://schemas.microsoft.com/office/drawing/2014/main" id="{E6285139-E6ED-491E-9239-9F3470068C04}"/>
              </a:ext>
            </a:extLst>
          </p:cNvPr>
          <p:cNvSpPr>
            <a:spLocks noGrp="1"/>
          </p:cNvSpPr>
          <p:nvPr>
            <p:ph idx="1"/>
          </p:nvPr>
        </p:nvSpPr>
        <p:spPr/>
        <p:txBody>
          <a:bodyPr>
            <a:normAutofit fontScale="77500" lnSpcReduction="20000"/>
          </a:bodyPr>
          <a:lstStyle/>
          <a:p>
            <a:r>
              <a:rPr lang="cs-CZ" dirty="0"/>
              <a:t>Upravuje vyhláška o </a:t>
            </a:r>
            <a:r>
              <a:rPr lang="cs-CZ" dirty="0" err="1"/>
              <a:t>kadáverech</a:t>
            </a:r>
            <a:r>
              <a:rPr lang="cs-CZ" dirty="0"/>
              <a:t> zvířat v zájmovém chovu</a:t>
            </a:r>
          </a:p>
          <a:p>
            <a:pPr lvl="1"/>
            <a:r>
              <a:rPr lang="cs-CZ" dirty="0"/>
              <a:t>Stanoví přísná pravidla pro pohřbívání mrtvol zvířat</a:t>
            </a:r>
          </a:p>
          <a:p>
            <a:r>
              <a:rPr lang="cs-CZ" dirty="0"/>
              <a:t>Podmínky na místo pro ukládání:</a:t>
            </a:r>
          </a:p>
          <a:p>
            <a:pPr lvl="1"/>
            <a:r>
              <a:rPr lang="cs-CZ" dirty="0"/>
              <a:t>Vzdálené 200 m od vodního zdroje</a:t>
            </a:r>
          </a:p>
          <a:p>
            <a:pPr lvl="1"/>
            <a:r>
              <a:rPr lang="cs-CZ" dirty="0"/>
              <a:t>Vzdálené 100 m od nejbližší stavby (s výjimkou příjezdové cesty)</a:t>
            </a:r>
          </a:p>
          <a:p>
            <a:pPr lvl="1"/>
            <a:r>
              <a:rPr lang="cs-CZ" dirty="0"/>
              <a:t>Vzdálené 50 m od hranice sousedního pozemku</a:t>
            </a:r>
          </a:p>
          <a:p>
            <a:pPr lvl="1"/>
            <a:r>
              <a:rPr lang="cs-CZ" dirty="0"/>
              <a:t>Každé místo musí být nezaměnitelně označeno s vyznačením data uložení (tlecí doba 10 let)</a:t>
            </a:r>
          </a:p>
          <a:p>
            <a:pPr lvl="1"/>
            <a:r>
              <a:rPr lang="cs-CZ" dirty="0"/>
              <a:t>Zajištěno proti vniknutí zvířat</a:t>
            </a:r>
          </a:p>
          <a:p>
            <a:r>
              <a:rPr lang="cs-CZ" dirty="0"/>
              <a:t>Lze uložit zvíře, pokud se na dně výkopu neobjeví podzemní voda</a:t>
            </a:r>
          </a:p>
          <a:p>
            <a:r>
              <a:rPr lang="cs-CZ" dirty="0"/>
              <a:t>Pokud je zvíře ukládáno v obalu – musí být v zemi rozložitelný</a:t>
            </a:r>
          </a:p>
          <a:p>
            <a:r>
              <a:rPr lang="cs-CZ" dirty="0"/>
              <a:t>Hloubka minimálně 80 cm, překrytí nejméně 50 cm zkypřené zeminy, pro zvíře nad 100 kg 100 cm zeminy</a:t>
            </a:r>
          </a:p>
          <a:p>
            <a:r>
              <a:rPr lang="cs-CZ" dirty="0"/>
              <a:t>Výkop musí být desinfikován nehašeným vápnem nebo jiným vhodným prostředkem</a:t>
            </a:r>
          </a:p>
        </p:txBody>
      </p:sp>
    </p:spTree>
    <p:extLst>
      <p:ext uri="{BB962C8B-B14F-4D97-AF65-F5344CB8AC3E}">
        <p14:creationId xmlns:p14="http://schemas.microsoft.com/office/powerpoint/2010/main" val="1149414593"/>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E7E9BDE-FC2A-4155-995C-AC9763F8A7FF}"/>
              </a:ext>
            </a:extLst>
          </p:cNvPr>
          <p:cNvSpPr>
            <a:spLocks noGrp="1"/>
          </p:cNvSpPr>
          <p:nvPr>
            <p:ph type="title"/>
          </p:nvPr>
        </p:nvSpPr>
        <p:spPr>
          <a:xfrm>
            <a:off x="838200" y="1960660"/>
            <a:ext cx="10515600" cy="1325563"/>
          </a:xfrm>
        </p:spPr>
        <p:txBody>
          <a:bodyPr>
            <a:normAutofit/>
          </a:bodyPr>
          <a:lstStyle/>
          <a:p>
            <a:pPr algn="ctr"/>
            <a:r>
              <a:rPr lang="cs-CZ" b="1" dirty="0">
                <a:solidFill>
                  <a:srgbClr val="0392C8"/>
                </a:solidFill>
              </a:rPr>
              <a:t>DĚKUJI ZA POZORNOST</a:t>
            </a:r>
          </a:p>
        </p:txBody>
      </p:sp>
    </p:spTree>
    <p:extLst>
      <p:ext uri="{BB962C8B-B14F-4D97-AF65-F5344CB8AC3E}">
        <p14:creationId xmlns:p14="http://schemas.microsoft.com/office/powerpoint/2010/main" val="3866275667"/>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dirty="0">
                <a:solidFill>
                  <a:srgbClr val="0070C0"/>
                </a:solidFill>
                <a:latin typeface="Calibri" panose="020F0502020204030204" pitchFamily="34" charset="0"/>
              </a:rPr>
              <a:t>Advokátní kancelář JUDr. Jakuba Blažka</a:t>
            </a:r>
            <a:endParaRPr lang="en-US" dirty="0"/>
          </a:p>
        </p:txBody>
      </p:sp>
      <p:sp>
        <p:nvSpPr>
          <p:cNvPr id="5" name="Zástupný symbol pro obsah 4"/>
          <p:cNvSpPr>
            <a:spLocks noGrp="1"/>
          </p:cNvSpPr>
          <p:nvPr>
            <p:ph idx="1"/>
          </p:nvPr>
        </p:nvSpPr>
        <p:spPr/>
        <p:txBody>
          <a:bodyPr>
            <a:normAutofit/>
          </a:bodyPr>
          <a:lstStyle/>
          <a:p>
            <a:endParaRPr lang="cs-CZ" dirty="0">
              <a:solidFill>
                <a:srgbClr val="0070C0"/>
              </a:solidFill>
              <a:latin typeface="Calibri" panose="020F0502020204030204" pitchFamily="34" charset="0"/>
              <a:hlinkClick r:id="" action="ppaction://noaction"/>
            </a:endParaRPr>
          </a:p>
          <a:p>
            <a:r>
              <a:rPr lang="cs-CZ" dirty="0">
                <a:solidFill>
                  <a:srgbClr val="0070C0"/>
                </a:solidFill>
                <a:latin typeface="Calibri" panose="020F0502020204030204" pitchFamily="34" charset="0"/>
                <a:hlinkClick r:id="" action="ppaction://noaction"/>
              </a:rPr>
              <a:t>www.blazekpartners.cz</a:t>
            </a:r>
          </a:p>
          <a:p>
            <a:r>
              <a:rPr lang="cs-CZ" dirty="0">
                <a:solidFill>
                  <a:srgbClr val="0070C0"/>
                </a:solidFill>
                <a:latin typeface="Calibri" panose="020F0502020204030204" pitchFamily="34" charset="0"/>
                <a:hlinkClick r:id="" action="ppaction://noaction"/>
              </a:rPr>
              <a:t>blazek@blazekpartners.cz</a:t>
            </a:r>
            <a:endParaRPr lang="cs-CZ" dirty="0">
              <a:solidFill>
                <a:srgbClr val="0070C0"/>
              </a:solidFill>
              <a:latin typeface="Calibri" panose="020F0502020204030204" pitchFamily="34" charset="0"/>
            </a:endParaRPr>
          </a:p>
          <a:p>
            <a:r>
              <a:rPr lang="cs-CZ" dirty="0">
                <a:solidFill>
                  <a:srgbClr val="0070C0"/>
                </a:solidFill>
                <a:latin typeface="Calibri" panose="020F0502020204030204" pitchFamily="34" charset="0"/>
              </a:rPr>
              <a:t>+ 420 721 886 021</a:t>
            </a:r>
          </a:p>
          <a:p>
            <a:r>
              <a:rPr lang="cs-CZ" dirty="0">
                <a:solidFill>
                  <a:srgbClr val="0070C0"/>
                </a:solidFill>
                <a:latin typeface="Calibri" panose="020F0502020204030204" pitchFamily="34" charset="0"/>
              </a:rPr>
              <a:t>Na Březince 1232/16, Praha 5, 150 00</a:t>
            </a:r>
          </a:p>
          <a:p>
            <a:endParaRPr lang="cs-CZ" dirty="0">
              <a:solidFill>
                <a:schemeClr val="tx1"/>
              </a:solidFill>
              <a:latin typeface="Calibri" panose="020F0502020204030204" pitchFamily="34" charset="0"/>
            </a:endParaRPr>
          </a:p>
          <a:p>
            <a:endParaRPr lang="cs-CZ" dirty="0"/>
          </a:p>
        </p:txBody>
      </p:sp>
    </p:spTree>
    <p:extLst>
      <p:ext uri="{BB962C8B-B14F-4D97-AF65-F5344CB8AC3E}">
        <p14:creationId xmlns:p14="http://schemas.microsoft.com/office/powerpoint/2010/main" val="1047119618"/>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574</TotalTime>
  <Words>6202</Words>
  <Application>Microsoft Office PowerPoint</Application>
  <PresentationFormat>Širokoúhlá obrazovka</PresentationFormat>
  <Paragraphs>669</Paragraphs>
  <Slides>91</Slides>
  <Notes>27</Notes>
  <HiddenSlides>0</HiddenSlides>
  <MMClips>0</MMClips>
  <ScaleCrop>false</ScaleCrop>
  <HeadingPairs>
    <vt:vector size="6" baseType="variant">
      <vt:variant>
        <vt:lpstr>Použitá písma</vt:lpstr>
      </vt:variant>
      <vt:variant>
        <vt:i4>3</vt:i4>
      </vt:variant>
      <vt:variant>
        <vt:lpstr>Motiv</vt:lpstr>
      </vt:variant>
      <vt:variant>
        <vt:i4>1</vt:i4>
      </vt:variant>
      <vt:variant>
        <vt:lpstr>Nadpisy snímků</vt:lpstr>
      </vt:variant>
      <vt:variant>
        <vt:i4>91</vt:i4>
      </vt:variant>
    </vt:vector>
  </HeadingPairs>
  <TitlesOfParts>
    <vt:vector size="95" baseType="lpstr">
      <vt:lpstr>Arial</vt:lpstr>
      <vt:lpstr>Calibri</vt:lpstr>
      <vt:lpstr>Calibri Light</vt:lpstr>
      <vt:lpstr>Motiv Office</vt:lpstr>
      <vt:lpstr>Projekt „Podpora vzdělávání volených zástupců obcí I. typu“ reg. č. CZ.03.4.74/0.0/0.0/16_033/0002997 je spolufinancován z EU.</vt:lpstr>
      <vt:lpstr>Povinnosti obce v oblasti školství a pohřebnictví</vt:lpstr>
      <vt:lpstr>Školství</vt:lpstr>
      <vt:lpstr>Právní předpisy</vt:lpstr>
      <vt:lpstr>Právní formy škol</vt:lpstr>
      <vt:lpstr>Školská právnická osoba</vt:lpstr>
      <vt:lpstr>Zřízení a vznik právnické osoby</vt:lpstr>
      <vt:lpstr>Náležitosti zřizovací listiny</vt:lpstr>
      <vt:lpstr>Náležitosti zřizovací listiny</vt:lpstr>
      <vt:lpstr>Zrušení a zánik školské právnické osoby</vt:lpstr>
      <vt:lpstr>Zrušení a zánik školské právnické osoby</vt:lpstr>
      <vt:lpstr>Zrušení a zánik školské právnické osoby</vt:lpstr>
      <vt:lpstr>Zrušení a zánik školské právnické osoby</vt:lpstr>
      <vt:lpstr>Rozdělení, sloučení a splynutí školské právnické osoby </vt:lpstr>
      <vt:lpstr>Rozdělení, sloučení a splynutí školské právnické osoby</vt:lpstr>
      <vt:lpstr>Působnost zřizovatele školské právnické osoby (obecně)</vt:lpstr>
      <vt:lpstr>Působnost zřizovatele školské právnické osoby (obecně)</vt:lpstr>
      <vt:lpstr>Orgány školské právnické osoby</vt:lpstr>
      <vt:lpstr>Působnost územních samosprávných celků ve školství</vt:lpstr>
      <vt:lpstr>Působnost územních samosprávných celků ve školství</vt:lpstr>
      <vt:lpstr>Působnost obce ve školství</vt:lpstr>
      <vt:lpstr>Působnost obce ve školství</vt:lpstr>
      <vt:lpstr>Působnost obce ve školství</vt:lpstr>
      <vt:lpstr>Působnost obce ve školství</vt:lpstr>
      <vt:lpstr>Působnost obce ve školství</vt:lpstr>
      <vt:lpstr>Působnost obce ve školství</vt:lpstr>
      <vt:lpstr>Školské obvody</vt:lpstr>
      <vt:lpstr>Školské obvody</vt:lpstr>
      <vt:lpstr>Školské obvody</vt:lpstr>
      <vt:lpstr>Vzdělávání příslušníků národnostních menšin</vt:lpstr>
      <vt:lpstr>Vzdělávání příslušníků národnostních menšin</vt:lpstr>
      <vt:lpstr>Škola v pracovněprávních vztazích</vt:lpstr>
      <vt:lpstr>Pedagogičtí pracovníci</vt:lpstr>
      <vt:lpstr>Pedagogičtí pracovníci</vt:lpstr>
      <vt:lpstr>Předpoklady pro výkon činnosti pedagogických pracovníků</vt:lpstr>
      <vt:lpstr>Pracovní doba pedagogických pracovníků</vt:lpstr>
      <vt:lpstr>Rozsah přímé pedagogické činnosti, pracovní poměr na dobu určitou</vt:lpstr>
      <vt:lpstr>Zvláštní ustanovení zákoníku práci o pedagogických pracovnících</vt:lpstr>
      <vt:lpstr>Ředitel školy a školského zařízení </vt:lpstr>
      <vt:lpstr>Ředitel školy a školského zařízení</vt:lpstr>
      <vt:lpstr>Ředitel školy a školského zařízení</vt:lpstr>
      <vt:lpstr>Ředitel školy a školského zařízení</vt:lpstr>
      <vt:lpstr>Ředitel školy a školského zařízení</vt:lpstr>
      <vt:lpstr>Ředitel školy a školského zařízení</vt:lpstr>
      <vt:lpstr>Výběrové řízení ředitele školy</vt:lpstr>
      <vt:lpstr>Výběrové řízení ředitele školy</vt:lpstr>
      <vt:lpstr>Vyhlášení konkursu</vt:lpstr>
      <vt:lpstr>Složení konkursní komise</vt:lpstr>
      <vt:lpstr>Činnost konkursní komise</vt:lpstr>
      <vt:lpstr>Průběh konkursu</vt:lpstr>
      <vt:lpstr>Výběr vhodného uchazeče, stanovení pořadí</vt:lpstr>
      <vt:lpstr>Zakončení konkursu</vt:lpstr>
      <vt:lpstr>Předpoklady pro výkon činnosti ředitele školy</vt:lpstr>
      <vt:lpstr>Předpoklady pro výkon činnosti ředitele školy</vt:lpstr>
      <vt:lpstr>Důvody pro odvolání ředitele z vedoucího pracovního místa</vt:lpstr>
      <vt:lpstr>Pohřebnictví</vt:lpstr>
      <vt:lpstr>Právní předpisy</vt:lpstr>
      <vt:lpstr>Pohřebiště</vt:lpstr>
      <vt:lpstr>Veřejné pohřebiště</vt:lpstr>
      <vt:lpstr>Řád veřejného pohřebiště</vt:lpstr>
      <vt:lpstr>Povinnosti provozovatele pohřebiště</vt:lpstr>
      <vt:lpstr>Evidence</vt:lpstr>
      <vt:lpstr>Forma evidence</vt:lpstr>
      <vt:lpstr>Tlecí doba</vt:lpstr>
      <vt:lpstr>Ukládání pozůstatků</vt:lpstr>
      <vt:lpstr>Ukládání pozůstatků</vt:lpstr>
      <vt:lpstr>Exhumace</vt:lpstr>
      <vt:lpstr>Zákaz pohřbívání</vt:lpstr>
      <vt:lpstr>Nájem hrobového místa</vt:lpstr>
      <vt:lpstr>Nájem hrobového místa</vt:lpstr>
      <vt:lpstr>Zrušení veřejného pohřebiště</vt:lpstr>
      <vt:lpstr>Dozor, přestupky</vt:lpstr>
      <vt:lpstr>Zajištění pohřbu obcí</vt:lpstr>
      <vt:lpstr>Zajištění pohřbu obcí</vt:lpstr>
      <vt:lpstr>Sociální pohřby (pohřbení slušným způsobem podle místních zvyklostí)</vt:lpstr>
      <vt:lpstr>Povinnost obce zajistit pohřbení</vt:lpstr>
      <vt:lpstr>Kdy musí obec zajistit pohřeb</vt:lpstr>
      <vt:lpstr>Způsob provedení pohřbu</vt:lpstr>
      <vt:lpstr>Způsoby pohřbení</vt:lpstr>
      <vt:lpstr>Jaké způsoby pohřbení je možné využít</vt:lpstr>
      <vt:lpstr>Pohřeb mrtvě narozeného dítěte</vt:lpstr>
      <vt:lpstr>Náklady pohřbení</vt:lpstr>
      <vt:lpstr>Náklady pohřbení</vt:lpstr>
      <vt:lpstr>Náhrada nákladů pohřbení</vt:lpstr>
      <vt:lpstr>Zvláštní povinnosti v případě veřejného zájmu</vt:lpstr>
      <vt:lpstr>Vydání urny po provedení pohřbu</vt:lpstr>
      <vt:lpstr>Pohřbívání zvířat</vt:lpstr>
      <vt:lpstr>Nakládání s těly zvířat</vt:lpstr>
      <vt:lpstr>Pohřbívání zvířat na pozemku</vt:lpstr>
      <vt:lpstr>DĚKUJI ZA POZORNOST</vt:lpstr>
      <vt:lpstr>Advokátní kancelář JUDr. Jakuba Blažka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Studenti</dc:creator>
  <cp:lastModifiedBy>Studenti</cp:lastModifiedBy>
  <cp:revision>42</cp:revision>
  <dcterms:created xsi:type="dcterms:W3CDTF">2018-12-04T14:02:20Z</dcterms:created>
  <dcterms:modified xsi:type="dcterms:W3CDTF">2018-12-06T19:10:45Z</dcterms:modified>
</cp:coreProperties>
</file>