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8" r:id="rId21"/>
    <p:sldId id="276" r:id="rId22"/>
    <p:sldId id="277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4" r:id="rId48"/>
    <p:sldId id="305" r:id="rId49"/>
    <p:sldId id="306" r:id="rId50"/>
    <p:sldId id="307" r:id="rId51"/>
    <p:sldId id="313" r:id="rId52"/>
    <p:sldId id="309" r:id="rId53"/>
    <p:sldId id="310" r:id="rId54"/>
    <p:sldId id="314" r:id="rId55"/>
    <p:sldId id="311" r:id="rId56"/>
    <p:sldId id="312" r:id="rId5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74714" autoAdjust="0"/>
  </p:normalViewPr>
  <p:slideViewPr>
    <p:cSldViewPr snapToGrid="0">
      <p:cViewPr varScale="1">
        <p:scale>
          <a:sx n="86" d="100"/>
          <a:sy n="86" d="100"/>
        </p:scale>
        <p:origin x="-15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373761-FE6D-4BB8-B24F-8401900416FC}" type="datetimeFigureOut">
              <a:rPr lang="cs-CZ" smtClean="0"/>
              <a:t>09.03.2018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1C0A6F-055B-41AC-B9D5-D5A90501D2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11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konyprolidi.cz/cs/2004-500#f2630536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zakonyprolidi.cz/cs/2004-500#f2630539" TargetMode="External"/><Relationship Id="rId5" Type="http://schemas.openxmlformats.org/officeDocument/2006/relationships/hyperlink" Target="https://www.zakonyprolidi.cz/cs/2004-500#f2630538" TargetMode="External"/><Relationship Id="rId4" Type="http://schemas.openxmlformats.org/officeDocument/2006/relationships/hyperlink" Target="https://www.zakonyprolidi.cz/cs/2004-500#f2630537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0499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497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(1)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Místní příslušnost správního orgánu je určena</a:t>
            </a:r>
          </a:p>
          <a:p>
            <a:r>
              <a:rPr lang="cs-CZ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a)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v řízeních týkajících se činnosti účastníka řízení (§ 27) místem činnosti,</a:t>
            </a:r>
          </a:p>
          <a:p>
            <a:r>
              <a:rPr lang="cs-CZ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b)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v řízeních týkajících se nemovitosti místem, kde se nemovitost nachází,</a:t>
            </a:r>
          </a:p>
          <a:p>
            <a:r>
              <a:rPr lang="cs-CZ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c)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v ostatních řízeních týkajících se podnikatelské činnosti účastníka řízení, který je fyzickou osobou, místem podnikání,</a:t>
            </a:r>
            <a:r>
              <a:rPr lang="cs-CZ" sz="1200" b="1" i="0" u="none" strike="noStrike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2</a:t>
            </a:r>
            <a:r>
              <a:rPr lang="cs-CZ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)</a:t>
            </a:r>
            <a:endParaRPr lang="cs-CZ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d)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v ostatních řízeních týkajících se fyzické osoby místem jejího trvalého pobytu,</a:t>
            </a:r>
            <a:r>
              <a:rPr lang="cs-CZ" sz="1200" b="1" i="0" u="none" strike="noStrike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3</a:t>
            </a:r>
            <a:r>
              <a:rPr lang="cs-CZ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)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popřípadě místem pobytu na území České republiky podle druhu pobytu cizince</a:t>
            </a:r>
            <a:r>
              <a:rPr lang="cs-CZ" sz="1200" b="1" i="0" u="none" strike="noStrike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4</a:t>
            </a:r>
            <a:r>
              <a:rPr lang="cs-CZ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)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(dále jen "místo trvalého pobytu"); nemá-li fyzická osoba místo trvalého pobytu na území České republiky, je místní příslušnost určena posledním známým místem jejího pobytu na území České republiky,</a:t>
            </a:r>
          </a:p>
          <a:p>
            <a:r>
              <a:rPr lang="cs-CZ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e)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v ostatních řízeních týkajících se právnické osoby místem jejího sídla nebo místem sídla její organizační složky;</a:t>
            </a:r>
            <a:r>
              <a:rPr lang="cs-CZ" sz="1200" b="1" i="0" u="none" strike="noStrike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5</a:t>
            </a:r>
            <a:r>
              <a:rPr lang="cs-CZ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)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u zahraniční právnické osoby je místní příslušnost správního orgánu určena sídlem její organizační složky zřízené v České republice; po zrušení organizační složky je místní příslušnost určena posledním sídlem této organizační složky na území České republiky.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0090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6958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účastník řízení může namítat podjatost úřední osoby, jakmile se o ní dozví. K námitce se nepřihlédne, pokud účastník řízení o důvodu vyloučení prokazatelně věděl, ale bez zbytečného odkladu námitku neuplatnil. O námitce rozhodne bezodkladně usnesením služebně nadřízený úřední osoby nebo ten, kdo má obdobné postavení (dále jen "představený").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49136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 úřední</a:t>
            </a:r>
            <a:r>
              <a:rPr lang="cs-CZ" baseline="0" dirty="0" smtClean="0"/>
              <a:t> povinnosti – přestupek</a:t>
            </a:r>
          </a:p>
          <a:p>
            <a:r>
              <a:rPr lang="cs-CZ" baseline="0" dirty="0" smtClean="0"/>
              <a:t>Na žádost – stavební řízení</a:t>
            </a:r>
          </a:p>
          <a:p>
            <a:r>
              <a:rPr lang="cs-CZ" baseline="0" dirty="0" smtClean="0"/>
              <a:t>Zrušení trvalého pobytu – jak na žádost, tak z úřední povinnosti (nepravdivé údaje)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0734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Ústní jednání je neveřejné, pokud zákon nestanoví nebo správní orgán neurčí, že jednání nebo jeho část jsou veřejné. Při určování veřejného ústního jednání dbá správní orgán na ochranu utajovaných informací a na ochranu práv účastníků, zejména práva na ochranu osobnosti, jakož i na ochranu mravnosti. Z důvodu ochrany mravnosti mohou být z účasti na ústním jednání vyloučeny nezletilé osoby. (3) Jestliže účastník uvedený v § 27 odst. 1 navrhne, aby ústní jednání bylo veřejné, správní orgán mu vyhoví, pokud tím nemůže být způsobena újma ostatním účastníkům. Ustanovení odstavce 2 věty druhé a třetí platí obdobně.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	(4) O návrhu účastníka, aby bylo ústní jednání veřejné, rozhodne správní orgán usnesením, které se pouze poznamená do spisu.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	(5) I neveřejného jednání se může zúčastnit podpůrce44) účastníka.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6997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0891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52268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Např. odepření nahlédnutí do spisu (§ 38 odst. 5 SŘ</a:t>
            </a:r>
            <a:r>
              <a:rPr lang="cs-CZ" dirty="0" smtClean="0"/>
              <a:t>) – usnesení a oznamuje</a:t>
            </a:r>
            <a:r>
              <a:rPr lang="cs-CZ" baseline="0" dirty="0" smtClean="0"/>
              <a:t> se buď ústním vyhlášením, nebo do vlastních rukou</a:t>
            </a:r>
            <a:r>
              <a:rPr lang="cs-CZ" dirty="0" smtClean="0"/>
              <a:t>, </a:t>
            </a:r>
            <a:r>
              <a:rPr lang="cs-CZ" dirty="0"/>
              <a:t>dožádání (§ 13 SŘ</a:t>
            </a:r>
            <a:r>
              <a:rPr lang="cs-CZ" dirty="0" smtClean="0"/>
              <a:t>) – usnesením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0046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Vykonatelnost –</a:t>
            </a:r>
            <a:r>
              <a:rPr lang="cs-CZ" baseline="0" dirty="0" smtClean="0"/>
              <a:t> např. lhůty k zaplacení pokuty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3426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Věc, která má sloužit jako důkazní prostředek nebo může být předmětem exekuce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7879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Předběžná otázka viz § 57 SŘ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0414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§ 48 odst. 2 – res </a:t>
            </a:r>
            <a:r>
              <a:rPr lang="cs-CZ" dirty="0" err="1"/>
              <a:t>iudicata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0353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Výjimky odkladného účinku v § 85 odst. 2 SŘ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1224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Velké množství informací, včetně vzoru zde: </a:t>
            </a: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www.mvcr.cz/soubor/pruvodce-novou-upravou-prestupkoveho-prava.aspx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6247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úřední osoba oprávněná na základě vnitřního předpisu správního orgánu nebo pověření vedoucím správního orgánu k provádění úkonů správního orgánu v řízení (dále jen "oprávněná úřední osoba") musí mít vysokoškolské vzdělání nejméně v magisterském studijním programu v oboru právo na vysoké škole v České republice. Nemá-li oprávněná úřední osoba vzdělání podle věty první, musí mít vysokoškolské vzdělání v bakalářském studijním programu v jiné oblasti a prokázat odbornou způsobilost zkouškou provedenou u Ministerstva vnitra; zajištěním zkoušky může Ministerstvo vnitra pověřit jím zřízenou státní příspěvkovou organizaci.</a:t>
            </a:r>
          </a:p>
          <a:p>
            <a:r>
              <a:rPr lang="cs-CZ" dirty="0" smtClean="0"/>
              <a:t>(2) Požadavky podle odstavce 1 musí splňovat předseda rozkladové komise. Požadavky podle odstavce 1 nemusí splňovat osoba projednávající přestupek na místě, ministr nebo vedoucí jiného ústředního správního úřadu.</a:t>
            </a:r>
          </a:p>
          <a:p>
            <a:r>
              <a:rPr lang="cs-CZ" dirty="0" smtClean="0"/>
              <a:t>(3) Odbornou způsobilost podle odstavce 1 věty druhé prokazuje oprávněná úřední osoba osvědčením o vykonání zkoušky vydaným Ministerstvem vnitra. Obsahem zkoušky je ověření znalostí organizace a činnosti veřejné správy a právních předpisů v oblasti odpovědnosti za přestupek.</a:t>
            </a:r>
          </a:p>
          <a:p>
            <a:r>
              <a:rPr lang="cs-CZ" dirty="0" smtClean="0"/>
              <a:t>(4) Nevyhoví-li uchazeč u zkoušky, může zkoušku dvakrát opakovat. Opakovanou zkoušku je možné vykonat nejdříve za 60 dnů a nejpozději do 90 dnů ode dne konání zkoušky, při níž uchazeč nevyhověl.</a:t>
            </a:r>
          </a:p>
          <a:p>
            <a:r>
              <a:rPr lang="cs-CZ" dirty="0" smtClean="0"/>
              <a:t>(5) Ministerstvo vnitra stanoví vyhláškou podrobnosti obsahu a provádění zkoušky a náležitosti osvědčení o vykonání zkoušky.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42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72556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Obviněnému je třeba ve většině případů vyhovět, pokud se nejedná o zjevné zneužití práva – např. výslech svědků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0689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3681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0764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094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3628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8507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2406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2184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316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01921D9-9399-4213-9F01-7CE97B3B1C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84893720-2AC3-4E4A-9E7C-188ECD76D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7D631688-B9CD-4A94-8762-A7A06A9B4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09.03.2018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9648D3FA-69BE-4EEA-AD0E-6BF45CD6D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0A2A274C-0693-44E0-8750-4B08C0130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786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6F615F8-202D-4266-8807-DBB6A4D46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3224C83-EEB3-431B-A3A1-F2DAC380F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30C583D3-05AC-46F9-A0C0-1BCCD00F9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09.03.2018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3D4AE0ED-93BE-4E6E-A4B9-C2E6E5222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66A7F215-DA81-4FE5-A3DE-974292B93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6397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7A63A9E-7555-49E2-94CB-56F129029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="" xmlns:a16="http://schemas.microsoft.com/office/drawing/2014/main" id="{53CE4105-9733-4496-A3F1-0C5A48A7A3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8AD8CD50-EDAF-4695-B037-9CE87E0A4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09.03.2018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6B9983E4-A020-426A-BD46-CD8C7528E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5FC17CBB-14FD-4C6A-9B55-DF226D4EE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97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093835FF-D09E-4A29-8CE7-48A4669A3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3B834EBB-5EAF-4008-9EDC-2C5DF2A8A4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="" xmlns:a16="http://schemas.microsoft.com/office/drawing/2014/main" id="{AE471776-A5B4-411E-84D0-97D549F369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8531BA8A-8DDC-4B0E-A2B8-74A9A17FE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09.03.2018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89279A5F-A023-495D-83A2-60A28D326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="" xmlns:a16="http://schemas.microsoft.com/office/drawing/2014/main" id="{00D898DF-B0FA-4A24-BE6C-7AC9F5EE4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12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8C598FC-312B-46B2-8DE8-C4763EEEC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="" xmlns:a16="http://schemas.microsoft.com/office/drawing/2014/main" id="{DE0A421A-4860-407F-8250-3FEDA2B5A2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="" xmlns:a16="http://schemas.microsoft.com/office/drawing/2014/main" id="{025EC47F-DFD5-400B-8CB8-346C20B64C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="" xmlns:a16="http://schemas.microsoft.com/office/drawing/2014/main" id="{5D618E02-4021-4B54-A397-894091F092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="" xmlns:a16="http://schemas.microsoft.com/office/drawing/2014/main" id="{E5169B1B-C36B-474D-A640-BC16844DB6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="" xmlns:a16="http://schemas.microsoft.com/office/drawing/2014/main" id="{6187E5FA-6BC0-4AC1-BC5F-5B74B8FA0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09.03.2018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="" xmlns:a16="http://schemas.microsoft.com/office/drawing/2014/main" id="{8A1F009F-BB5E-4E3D-9ED2-099225030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="" xmlns:a16="http://schemas.microsoft.com/office/drawing/2014/main" id="{7931F9E6-41A4-44FD-89CD-5159256B8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5709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D570578-D41B-4F7D-81A0-5734BA6A7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="" xmlns:a16="http://schemas.microsoft.com/office/drawing/2014/main" id="{34593F39-0D8B-4CA3-A078-2AE666BC7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09.03.2018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="" xmlns:a16="http://schemas.microsoft.com/office/drawing/2014/main" id="{1947FB9A-D894-4606-81AF-9D47B2CA8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8AE4AC95-D838-4CDB-A2EC-CDE2914E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7220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="" xmlns:a16="http://schemas.microsoft.com/office/drawing/2014/main" id="{BC2F5EAD-E469-45F1-B3B5-2C016553F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09.03.2018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="" xmlns:a16="http://schemas.microsoft.com/office/drawing/2014/main" id="{754D2441-D1F1-4E82-8F2D-0386C0154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="" xmlns:a16="http://schemas.microsoft.com/office/drawing/2014/main" id="{8A0A20CA-3B09-48A1-A15A-BD77184F5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571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8A948A22-B4BE-4633-938B-424A269E0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D3D09DAB-CB4E-4E0D-829A-7ADC2F4979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="" xmlns:a16="http://schemas.microsoft.com/office/drawing/2014/main" id="{BC4E215A-E93A-4695-A7E3-18B8C5318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570AD442-CEC2-4AC9-9CC0-8069B5E37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09.03.2018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DDDBE6F9-1882-4B37-8286-61C4346A6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="" xmlns:a16="http://schemas.microsoft.com/office/drawing/2014/main" id="{51DD2051-8633-4413-B95D-3DE9C69D4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638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F495DF2-E57A-4FF8-A2FB-6FAF9A6B5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="" xmlns:a16="http://schemas.microsoft.com/office/drawing/2014/main" id="{5C9B1635-761E-499C-886D-53A554B02C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="" xmlns:a16="http://schemas.microsoft.com/office/drawing/2014/main" id="{949BCE59-822D-4C78-8415-325872A11E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5CCA25C9-2ABB-4100-89AA-2172D28AF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09.03.2018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554AEFBB-9F59-45FE-8DF7-D893A24B4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="" xmlns:a16="http://schemas.microsoft.com/office/drawing/2014/main" id="{7BA76EE5-833A-41B1-B1A8-197B0B671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8305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175E17D-33FB-4454-8B5F-1F4479615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="" xmlns:a16="http://schemas.microsoft.com/office/drawing/2014/main" id="{1B409CF7-C832-44E7-BC28-41FAB8D23E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976792F8-62CB-40CE-8B73-3151EC5B0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09.03.2018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A719DBC5-CCEC-4678-BF0B-3EFA0E4AE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341C3857-2B1E-43C9-98F6-1DAD85385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9973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="" xmlns:a16="http://schemas.microsoft.com/office/drawing/2014/main" id="{76B18E28-8851-4C8F-AB9F-4760BE29DE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="" xmlns:a16="http://schemas.microsoft.com/office/drawing/2014/main" id="{C3A00243-7D9B-4292-A9A8-733AF65C0D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A17B08E1-5915-4C6D-828C-4ECB66292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09.03.2018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C67C36D6-8FF1-4365-BD6D-5427DF086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947585A0-54B7-4B7C-A59A-15F9DB1AC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226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="" xmlns:a16="http://schemas.microsoft.com/office/drawing/2014/main" id="{9612AF0D-0CD9-448F-8029-C47EDF00F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="" xmlns:a16="http://schemas.microsoft.com/office/drawing/2014/main" id="{7FD60DC1-877B-4B87-A515-89B46C09CA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E6E0FB1E-C363-435D-8A98-9C1690396A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D9B0F-8A06-46E9-A54C-07AD13E57F25}" type="datetimeFigureOut">
              <a:rPr lang="cs-CZ" smtClean="0"/>
              <a:t>09.03.2018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076312FF-B91E-4A33-A7B5-620132B696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3A1CD9C8-D9CB-4F7A-9177-401747957F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077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1849438"/>
          </a:xfrm>
        </p:spPr>
        <p:txBody>
          <a:bodyPr/>
          <a:lstStyle/>
          <a:p>
            <a:pPr lvl="0"/>
            <a:r>
              <a:rPr lang="cs-CZ" sz="2000" b="1" dirty="0"/>
              <a:t>Projekt „Podpora vzdělávání volených zástupců obcí I. typu“ </a:t>
            </a:r>
            <a:r>
              <a:rPr lang="cs-CZ" sz="2000" b="1" dirty="0" err="1"/>
              <a:t>reg</a:t>
            </a:r>
            <a:r>
              <a:rPr lang="cs-CZ" sz="2000" b="1"/>
              <a:t>. č. CZ.03.4.74/0.0/0.0/16_033/0002997 je spolufinancován z EU.</a:t>
            </a:r>
            <a:endParaRPr lang="cs-CZ" sz="2000"/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24003" y="3227292"/>
            <a:ext cx="9731191" cy="2487707"/>
          </a:xfrm>
        </p:spPr>
        <p:txBody>
          <a:bodyPr/>
          <a:lstStyle/>
          <a:p>
            <a:pPr lvl="0">
              <a:lnSpc>
                <a:spcPct val="80000"/>
              </a:lnSpc>
            </a:pPr>
            <a:r>
              <a:rPr lang="cs-CZ" sz="3500" dirty="0"/>
              <a:t>Webinář na téma </a:t>
            </a:r>
          </a:p>
          <a:p>
            <a:pPr lvl="0">
              <a:lnSpc>
                <a:spcPct val="80000"/>
              </a:lnSpc>
            </a:pPr>
            <a:r>
              <a:rPr lang="cs-CZ" sz="3500" dirty="0"/>
              <a:t>„Správní řízení“ </a:t>
            </a:r>
          </a:p>
          <a:p>
            <a:pPr lvl="0">
              <a:lnSpc>
                <a:spcPct val="80000"/>
              </a:lnSpc>
            </a:pPr>
            <a:endParaRPr lang="cs-CZ" sz="1500" dirty="0"/>
          </a:p>
          <a:p>
            <a:pPr lvl="0">
              <a:lnSpc>
                <a:spcPct val="80000"/>
              </a:lnSpc>
            </a:pPr>
            <a:r>
              <a:rPr lang="cs-CZ" sz="2000" dirty="0"/>
              <a:t>Webinář je realizován v rámci aktivity Metodicko-právní poradenství (vzdělávání), která je součástí projektu „Podpora volených zástupců obcí I. typu“.</a:t>
            </a:r>
          </a:p>
        </p:txBody>
      </p:sp>
      <p:pic>
        <p:nvPicPr>
          <p:cNvPr id="4" name="Obrázek 6" descr="W:\PUBLICITA\VIZUÁLNÍ_IDENTITA\loga\OPZ\logo_OPZ_barev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750755" y="1242751"/>
            <a:ext cx="4690067" cy="9719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934602" y="1206843"/>
            <a:ext cx="1733400" cy="97199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34092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3225901"/>
          </a:xfrm>
        </p:spPr>
        <p:txBody>
          <a:bodyPr anchor="ctr"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Správní řízení</a:t>
            </a:r>
            <a:endParaRPr lang="en-US" b="1" dirty="0">
              <a:solidFill>
                <a:srgbClr val="0392C8"/>
              </a:solidFill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524000" y="4574804"/>
            <a:ext cx="9144000" cy="1655762"/>
          </a:xfrm>
        </p:spPr>
        <p:txBody>
          <a:bodyPr/>
          <a:lstStyle/>
          <a:p>
            <a:r>
              <a:rPr lang="cs-CZ" sz="3600" dirty="0">
                <a:solidFill>
                  <a:schemeClr val="tx1"/>
                </a:solidFill>
                <a:latin typeface="Calibri" panose="020F0502020204030204" pitchFamily="34" charset="0"/>
              </a:rPr>
              <a:t>JUDr. Jakub Blažek, advokát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66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Právní předpisy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zákon č. 500/2004 Sb., správní řád (SŘ)</a:t>
            </a:r>
          </a:p>
          <a:p>
            <a:r>
              <a:rPr lang="cs-CZ" dirty="0"/>
              <a:t>zákon č. 128/2000 Sb., zákon o obcích (</a:t>
            </a:r>
            <a:r>
              <a:rPr lang="cs-CZ" dirty="0" err="1"/>
              <a:t>OZř</a:t>
            </a:r>
            <a:r>
              <a:rPr lang="cs-CZ" dirty="0"/>
              <a:t>)</a:t>
            </a:r>
          </a:p>
          <a:p>
            <a:r>
              <a:rPr lang="cs-CZ" dirty="0"/>
              <a:t>Zákon č. 250/2016 Sb. o odpovědnosti za přestupky a řízení o nich  (zákon o odpovědnosti za přestupky)</a:t>
            </a:r>
          </a:p>
          <a:p>
            <a:r>
              <a:rPr lang="cs-CZ" dirty="0"/>
              <a:t>Zákon č. 251/2016 Sb. o některých přestupcích</a:t>
            </a:r>
          </a:p>
          <a:p>
            <a:r>
              <a:rPr lang="cs-CZ" dirty="0"/>
              <a:t>Vyhláška č. 520/2005 Sb. o rozsahu hotových výdajů a ušlého výdělku, které správní orgán hradí jiným osobám, a o výši paušální částky nákladů </a:t>
            </a:r>
            <a:r>
              <a:rPr lang="cs-CZ" dirty="0" smtClean="0"/>
              <a:t>řízení</a:t>
            </a:r>
          </a:p>
          <a:p>
            <a:r>
              <a:rPr lang="cs-CZ" dirty="0" smtClean="0"/>
              <a:t>Zákon </a:t>
            </a:r>
            <a:r>
              <a:rPr lang="cs-CZ" dirty="0"/>
              <a:t>č. 133/2000 Sb. o evidenci obyvatel a rodných číslech </a:t>
            </a:r>
            <a:endParaRPr lang="cs-CZ" dirty="0" smtClean="0"/>
          </a:p>
          <a:p>
            <a:r>
              <a:rPr lang="cs-CZ" dirty="0" smtClean="0"/>
              <a:t>Stavební zákon – samostatný </a:t>
            </a:r>
            <a:r>
              <a:rPr lang="cs-CZ" dirty="0" err="1" smtClean="0"/>
              <a:t>webinář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502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A2DF6A6-3D6D-40C2-ADF8-E9F4C1EF4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Správní řízení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C0C8B18B-9A8A-40DB-83F0-94B137C0F7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Postup, ve kterém správní orgány rozhodují ve věcech veřejné správy</a:t>
            </a:r>
          </a:p>
          <a:p>
            <a:r>
              <a:rPr lang="cs-CZ" dirty="0"/>
              <a:t>Účelem je vydání rozhodnutí</a:t>
            </a:r>
          </a:p>
          <a:p>
            <a:pPr lvl="1"/>
            <a:r>
              <a:rPr lang="cs-CZ" dirty="0"/>
              <a:t>Rozhodování o individuálních právech a povinnostech jednotlivých osob</a:t>
            </a:r>
          </a:p>
          <a:p>
            <a:r>
              <a:rPr lang="cs-CZ" dirty="0"/>
              <a:t>Základním právním předpisem je správní řád – použití ve všech správních řízení (neplatí pro řízení podle daňového řádu)</a:t>
            </a:r>
          </a:p>
          <a:p>
            <a:pPr lvl="1"/>
            <a:r>
              <a:rPr lang="cs-CZ" dirty="0"/>
              <a:t>Úprava i v jiných předpisech – použije se přednostně (správní řád subsidiárně - § 1 odst. 2 SŘ)</a:t>
            </a:r>
          </a:p>
          <a:p>
            <a:pPr lvl="1"/>
            <a:r>
              <a:rPr lang="cs-CZ" dirty="0"/>
              <a:t>Použití, pokud je vykonávána působnost v oblasti veřejné správy (§ 1 odst. 1 SŘ</a:t>
            </a:r>
            <a:r>
              <a:rPr lang="cs-CZ" dirty="0" smtClean="0"/>
              <a:t>) – výkon přenesené působnosti</a:t>
            </a:r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427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Základní zásady správního řízení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Zásada zákonnosti - § 2 SŘ</a:t>
            </a:r>
          </a:p>
          <a:p>
            <a:pPr lvl="1"/>
            <a:r>
              <a:rPr lang="cs-CZ" dirty="0" smtClean="0"/>
              <a:t>Správní </a:t>
            </a:r>
            <a:r>
              <a:rPr lang="cs-CZ" dirty="0"/>
              <a:t>orgán uplatňuje svou pravomoc pouze k těm účelům, k nimž mu byla zákonem nebo na základě zákona svěřena, a v rozsahu, v jakém mu byla svěřena.</a:t>
            </a:r>
          </a:p>
          <a:p>
            <a:pPr lvl="1"/>
            <a:r>
              <a:rPr lang="cs-CZ" dirty="0" smtClean="0"/>
              <a:t>Zásada </a:t>
            </a:r>
            <a:r>
              <a:rPr lang="cs-CZ" dirty="0" smtClean="0"/>
              <a:t>přiměřenosti </a:t>
            </a:r>
            <a:r>
              <a:rPr lang="cs-CZ" dirty="0"/>
              <a:t>– </a:t>
            </a:r>
            <a:r>
              <a:rPr lang="cs-CZ" dirty="0" smtClean="0"/>
              <a:t>nutnost naleznout řešení odpovídající okolnostem případu, ochrana dobré víry a oprávněných zájmů</a:t>
            </a:r>
          </a:p>
          <a:p>
            <a:pPr lvl="1"/>
            <a:r>
              <a:rPr lang="cs-CZ" dirty="0" smtClean="0"/>
              <a:t>Zásada předvídatelnosti – bez </a:t>
            </a:r>
            <a:r>
              <a:rPr lang="cs-CZ" dirty="0"/>
              <a:t>nedůvodných rozdílů mezi shodnými nebo obdobnými </a:t>
            </a:r>
            <a:r>
              <a:rPr lang="cs-CZ" dirty="0" smtClean="0"/>
              <a:t>případy, v případě odchylky je nutné to odůvodnit</a:t>
            </a:r>
            <a:endParaRPr lang="cs-CZ" dirty="0"/>
          </a:p>
          <a:p>
            <a:r>
              <a:rPr lang="cs-CZ" dirty="0"/>
              <a:t>Zásada materiální pravdy - § 3 SŘ</a:t>
            </a:r>
          </a:p>
          <a:p>
            <a:pPr lvl="1"/>
            <a:r>
              <a:rPr lang="cs-CZ" dirty="0"/>
              <a:t>Správní orgán je povinen zjišťovat stav věci, o kterém nejsou důvodné pochybnosti – v rozsahu potřebném pro soulad rozhodnutí se </a:t>
            </a:r>
            <a:r>
              <a:rPr lang="cs-CZ" dirty="0" smtClean="0"/>
              <a:t>zákonem / opakem je zásada formální pravdy (např</a:t>
            </a:r>
            <a:r>
              <a:rPr lang="cs-CZ" dirty="0" smtClean="0"/>
              <a:t>. anglosaské právo)</a:t>
            </a:r>
            <a:endParaRPr lang="cs-CZ" dirty="0"/>
          </a:p>
          <a:p>
            <a:r>
              <a:rPr lang="cs-CZ" dirty="0"/>
              <a:t>Zásada součinnosti - § 4 </a:t>
            </a:r>
            <a:r>
              <a:rPr lang="cs-CZ" dirty="0" smtClean="0"/>
              <a:t>SŘ</a:t>
            </a:r>
          </a:p>
          <a:p>
            <a:pPr lvl="1"/>
            <a:r>
              <a:rPr lang="cs-CZ" dirty="0" smtClean="0"/>
              <a:t>Povinnost poskytovat součinnost správnímu orgánu</a:t>
            </a:r>
            <a:endParaRPr lang="cs-CZ" dirty="0"/>
          </a:p>
          <a:p>
            <a:pPr lvl="1"/>
            <a:r>
              <a:rPr lang="cs-CZ" dirty="0"/>
              <a:t>Povinnost poučovat osoby dotčené správním řízením o jejich právech a povinnostech</a:t>
            </a:r>
          </a:p>
          <a:p>
            <a:pPr lvl="1"/>
            <a:r>
              <a:rPr lang="cs-CZ" dirty="0"/>
              <a:t>Umožnit uplatňovat osobám jejich práva a povinnosti</a:t>
            </a:r>
          </a:p>
          <a:p>
            <a:pPr lvl="1"/>
            <a:r>
              <a:rPr lang="cs-CZ" dirty="0"/>
              <a:t>Chovat se k dotčeným osobám zdvořile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20439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Základní zásady správního řízení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cs-CZ" dirty="0"/>
              <a:t>Zásada smírného řešení rozporů- § 5 SŘ</a:t>
            </a:r>
          </a:p>
          <a:p>
            <a:pPr lvl="1"/>
            <a:r>
              <a:rPr lang="cs-CZ" dirty="0"/>
              <a:t>Správní orgán se pokusí o smírné vyřešení rozporu, který brání řádnému projednání a rozhodnutí</a:t>
            </a:r>
          </a:p>
          <a:p>
            <a:r>
              <a:rPr lang="cs-CZ" dirty="0"/>
              <a:t>Zásada procesní rychlosti a ekonomie - § 6 SŘ</a:t>
            </a:r>
          </a:p>
          <a:p>
            <a:pPr lvl="1"/>
            <a:r>
              <a:rPr lang="cs-CZ" dirty="0"/>
              <a:t>Vyřizování věcí bez zbytečných průtahů – ochrana před nečinností</a:t>
            </a:r>
          </a:p>
          <a:p>
            <a:pPr lvl="1"/>
            <a:r>
              <a:rPr lang="cs-CZ" dirty="0"/>
              <a:t>Nikomu nesmí vznikat zbytečné náklady a osoby co nejméně zatěžovat</a:t>
            </a:r>
          </a:p>
          <a:p>
            <a:r>
              <a:rPr lang="cs-CZ" dirty="0"/>
              <a:t>Zásada rovnosti a nestrannosti správního orgánu - § 7 SŘ</a:t>
            </a:r>
          </a:p>
          <a:p>
            <a:pPr lvl="1"/>
            <a:r>
              <a:rPr lang="cs-CZ" dirty="0"/>
              <a:t>Rovné postavení dotčených </a:t>
            </a:r>
            <a:r>
              <a:rPr lang="cs-CZ" dirty="0" smtClean="0"/>
              <a:t>osob</a:t>
            </a:r>
          </a:p>
          <a:p>
            <a:pPr lvl="1"/>
            <a:r>
              <a:rPr lang="cs-CZ" dirty="0" smtClean="0"/>
              <a:t>Nestrannost úředních osob a oprávněných úředních osob – podjatost </a:t>
            </a:r>
            <a:endParaRPr lang="cs-CZ" dirty="0"/>
          </a:p>
          <a:p>
            <a:r>
              <a:rPr lang="cs-CZ" dirty="0"/>
              <a:t>Zásada dobré správy - § 8 SŘ</a:t>
            </a:r>
          </a:p>
          <a:p>
            <a:pPr lvl="1"/>
            <a:r>
              <a:rPr lang="cs-CZ" dirty="0"/>
              <a:t>Spolupráce správních orgánů a soulad současně probíhajících postupů</a:t>
            </a:r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291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Příslušnost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Věcná příslušnost</a:t>
            </a:r>
          </a:p>
          <a:p>
            <a:pPr lvl="1"/>
            <a:r>
              <a:rPr lang="cs-CZ" dirty="0"/>
              <a:t>Kdo má kompetenci rozhodovat – druh správního orgánu</a:t>
            </a:r>
          </a:p>
          <a:p>
            <a:pPr lvl="1"/>
            <a:r>
              <a:rPr lang="cs-CZ" dirty="0"/>
              <a:t>Určena zvláštními zákony</a:t>
            </a:r>
          </a:p>
          <a:p>
            <a:pPr lvl="1"/>
            <a:r>
              <a:rPr lang="cs-CZ" dirty="0"/>
              <a:t>Pokud je určena obec bez stanovení určitého orgánu, jedná se o obecní úřad - § 130 odst. 1 SŘ</a:t>
            </a:r>
          </a:p>
          <a:p>
            <a:r>
              <a:rPr lang="cs-CZ" dirty="0"/>
              <a:t>Místní příslušnost</a:t>
            </a:r>
          </a:p>
          <a:p>
            <a:pPr lvl="1"/>
            <a:r>
              <a:rPr lang="cs-CZ" dirty="0"/>
              <a:t>Který z věcně příslušných orgánů je konkrétně povolán, aby se věcí zabýval</a:t>
            </a:r>
          </a:p>
          <a:p>
            <a:pPr lvl="1"/>
            <a:r>
              <a:rPr lang="cs-CZ" dirty="0"/>
              <a:t>Upravuje § 11 SŘ</a:t>
            </a:r>
          </a:p>
          <a:p>
            <a:r>
              <a:rPr lang="cs-CZ" dirty="0"/>
              <a:t>Správní orgán, který není věcně nebo místně příslušný musí věc bezodkladně postoupit příslušnému orgánu - § 12 SŘ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410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Úřední osoba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Úřední osoba – každá osoba, která se bezprostředně podílí na výkonu pravomoci správního orgánu</a:t>
            </a:r>
          </a:p>
          <a:p>
            <a:r>
              <a:rPr lang="cs-CZ" dirty="0"/>
              <a:t>Oprávněná úřední osoba – úřední osoba oprávněná k úkonům ve správním řízení podle vnitřních předpisů správního orgánu nebo pověřená vedoucím správního orgánu</a:t>
            </a:r>
          </a:p>
          <a:p>
            <a:r>
              <a:rPr lang="cs-CZ" dirty="0"/>
              <a:t>Oprávněné úřední osoby mají povinnost mlčenlivosti o skutečnostech, které se dozvěděli v souvislosti s řízením</a:t>
            </a:r>
          </a:p>
        </p:txBody>
      </p:sp>
    </p:spTree>
    <p:extLst>
      <p:ext uri="{BB962C8B-B14F-4D97-AF65-F5344CB8AC3E}">
        <p14:creationId xmlns:p14="http://schemas.microsoft.com/office/powerpoint/2010/main" val="81851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E4CCA853-D678-40C9-9080-BD42E1F77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Podjatost úřední osoby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33C33A5-9EDF-4CF2-9BF5-21D9815836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Osoba, o níž lze s ohledem na svůj poměr k věci, účastníkům nebo jejich zástupcům </a:t>
            </a:r>
            <a:r>
              <a:rPr lang="cs-CZ" b="1" u="sng" dirty="0"/>
              <a:t>důvodně pochybovat </a:t>
            </a:r>
            <a:r>
              <a:rPr lang="cs-CZ" dirty="0"/>
              <a:t>o její nepodjatosti (zájem na výsledku řízení) je vyloučena ze všech úkonů v řízení, při jejichž provádění by mohla ovlivnit výsledek</a:t>
            </a:r>
          </a:p>
          <a:p>
            <a:r>
              <a:rPr lang="cs-CZ" dirty="0"/>
              <a:t>Upraveno v § 14 SŘ</a:t>
            </a:r>
          </a:p>
          <a:p>
            <a:r>
              <a:rPr lang="cs-CZ" dirty="0"/>
              <a:t>Vyloučena je také osoba, která se účastnila řízení v téže věci v jiném stupni nebo na výkonu kontroly</a:t>
            </a:r>
          </a:p>
          <a:p>
            <a:r>
              <a:rPr lang="cs-CZ" dirty="0"/>
              <a:t>Systémová podjatost </a:t>
            </a:r>
          </a:p>
          <a:p>
            <a:pPr lvl="1"/>
            <a:r>
              <a:rPr lang="cs-CZ" dirty="0"/>
              <a:t>podjatost všech úředníků obce - např. pokud obecní úřad rozhoduje o věci, na níž má obec vysoký zájem</a:t>
            </a:r>
          </a:p>
          <a:p>
            <a:pPr lvl="1"/>
            <a:r>
              <a:rPr lang="cs-CZ" dirty="0"/>
              <a:t>Rozhodnutí nadřízeného úřadu (Krajský úřad) o tom, kdo rozhodne namísto příslušného orgánu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>
              <a:buFont typeface="Courier New" panose="02070309020205020404" pitchFamily="49" charset="0"/>
              <a:buChar char="o"/>
            </a:pPr>
            <a:endParaRPr lang="cs-CZ" dirty="0"/>
          </a:p>
          <a:p>
            <a:pPr>
              <a:buFont typeface="Courier New" panose="02070309020205020404" pitchFamily="49" charset="0"/>
              <a:buChar char="o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608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E4CCA853-D678-40C9-9080-BD42E1F77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Lhůty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33C33A5-9EDF-4CF2-9BF5-21D9815836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Správní orgán účastníkovi určí přiměřenou lhůtu, pokud ji nestanoví zákon a je-li zapotřebí</a:t>
            </a:r>
          </a:p>
          <a:p>
            <a:pPr lvl="1"/>
            <a:r>
              <a:rPr lang="cs-CZ" dirty="0"/>
              <a:t>Na žádost lze přiměřeně prodloužit</a:t>
            </a:r>
          </a:p>
          <a:p>
            <a:pPr lvl="1"/>
            <a:r>
              <a:rPr lang="cs-CZ" dirty="0"/>
              <a:t>Nesmí být ohrožen účel řízení</a:t>
            </a:r>
          </a:p>
          <a:p>
            <a:r>
              <a:rPr lang="cs-CZ" dirty="0"/>
              <a:t>Navrácení v předešlý stav - § 41 SŘ</a:t>
            </a:r>
          </a:p>
          <a:p>
            <a:pPr lvl="1"/>
            <a:r>
              <a:rPr lang="cs-CZ" dirty="0"/>
              <a:t>Prominutí zmeškání úkonu nebo povolení zpětvzetí nebo změny obsahu podání</a:t>
            </a:r>
          </a:p>
          <a:p>
            <a:pPr lvl="1"/>
            <a:r>
              <a:rPr lang="cs-CZ" dirty="0"/>
              <a:t>Požádat o prominutí lze do 15 dnů ode dne pominutí překážky a s touto žádostí spojit zmeškaný úkon</a:t>
            </a:r>
          </a:p>
          <a:p>
            <a:pPr lvl="1"/>
            <a:r>
              <a:rPr lang="cs-CZ" dirty="0" smtClean="0"/>
              <a:t>Nelze pokud od konce lhůty uplynul jeden rok</a:t>
            </a:r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>
              <a:buFont typeface="Courier New" panose="02070309020205020404" pitchFamily="49" charset="0"/>
              <a:buChar char="o"/>
            </a:pPr>
            <a:endParaRPr lang="cs-CZ" dirty="0"/>
          </a:p>
          <a:p>
            <a:pPr>
              <a:buFont typeface="Courier New" panose="02070309020205020404" pitchFamily="49" charset="0"/>
              <a:buChar char="o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672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Vedení řízení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430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Zahájení řízení – druhy řízení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Dva druhy – řízení z úřední povinnost, řízení o žádosti</a:t>
            </a:r>
          </a:p>
          <a:p>
            <a:r>
              <a:rPr lang="cs-CZ" dirty="0"/>
              <a:t>Řízení zahajované z úřední povinnosti </a:t>
            </a:r>
          </a:p>
          <a:p>
            <a:pPr lvl="1"/>
            <a:r>
              <a:rPr lang="cs-CZ" dirty="0"/>
              <a:t>Zahájeno oznámením zahájení řízení účastníkovi - § 46 SŘ</a:t>
            </a:r>
          </a:p>
          <a:p>
            <a:pPr lvl="1"/>
            <a:r>
              <a:rPr lang="cs-CZ" dirty="0"/>
              <a:t>Nejčastěji zahájeno na základě podnětu – povinnost přijímat a odpovídat na ně (zahájení/nezahájení řízení a důvody) - § 42 SŘ</a:t>
            </a:r>
          </a:p>
          <a:p>
            <a:pPr lvl="1"/>
            <a:r>
              <a:rPr lang="cs-CZ" dirty="0"/>
              <a:t>Před zahájením může po obdržení podnětu požadovat vysvětlení a zajišťovat důkazy - § 137 a 138 SŘ</a:t>
            </a:r>
          </a:p>
          <a:p>
            <a:r>
              <a:rPr lang="cs-CZ" dirty="0"/>
              <a:t>Řízení o žádosti </a:t>
            </a:r>
          </a:p>
          <a:p>
            <a:pPr lvl="1"/>
            <a:r>
              <a:rPr lang="cs-CZ" dirty="0"/>
              <a:t>Zahájeno dnem, kdy došla žádost - § 44 SŘ</a:t>
            </a:r>
          </a:p>
          <a:p>
            <a:pPr lvl="1"/>
            <a:r>
              <a:rPr lang="cs-CZ" dirty="0"/>
              <a:t>Žádost může vzít žadatel zpět – disponuje řízením</a:t>
            </a:r>
          </a:p>
          <a:p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131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Forma řízení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Princip písemnosti – řízení se vede písemně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Pokud to nevylučuje povaha věci - § 15 odst. 1 SŘ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Ústní jednání se nařídí v případě, že tak stanoví zákon nebo jestliže je to ke splnění účelu a uplatnění práv účastníků nezbytné - § 49 </a:t>
            </a:r>
            <a:r>
              <a:rPr lang="cs-CZ" dirty="0" smtClean="0">
                <a:solidFill>
                  <a:schemeClr val="tx1"/>
                </a:solidFill>
              </a:rPr>
              <a:t>SŘ (často přestupek)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Ústní jednání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Uvědomit účastníky nejméně pět dní předem – nehrozí-li nebezpečí z prodlení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</a:rPr>
              <a:t>V zásadě neveřejné </a:t>
            </a:r>
            <a:r>
              <a:rPr lang="cs-CZ" dirty="0">
                <a:solidFill>
                  <a:schemeClr val="tx1"/>
                </a:solidFill>
              </a:rPr>
              <a:t>– </a:t>
            </a:r>
            <a:r>
              <a:rPr lang="cs-CZ" dirty="0" smtClean="0">
                <a:solidFill>
                  <a:schemeClr val="tx1"/>
                </a:solidFill>
              </a:rPr>
              <a:t>§ 49 odst. 2 – podmínky veřejného jednání</a:t>
            </a:r>
            <a:endParaRPr lang="cs-CZ" dirty="0">
              <a:solidFill>
                <a:schemeClr val="tx1"/>
              </a:solidFill>
            </a:endParaRPr>
          </a:p>
          <a:p>
            <a:pPr lvl="1"/>
            <a:r>
              <a:rPr lang="cs-CZ" dirty="0">
                <a:solidFill>
                  <a:schemeClr val="tx1"/>
                </a:solidFill>
              </a:rPr>
              <a:t>O ústním jednání se vede </a:t>
            </a:r>
            <a:r>
              <a:rPr lang="cs-CZ" dirty="0" smtClean="0">
                <a:solidFill>
                  <a:schemeClr val="tx1"/>
                </a:solidFill>
              </a:rPr>
              <a:t>protokol</a:t>
            </a:r>
          </a:p>
          <a:p>
            <a:pPr lvl="1"/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31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1774FEA-0388-4A9F-956E-D062E4636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Spis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9CE0492B-29DB-4838-90FB-4D92EF8CAB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Při všech řízení se vede spis – označený spisovou značkou</a:t>
            </a:r>
          </a:p>
          <a:p>
            <a:r>
              <a:rPr lang="cs-CZ" dirty="0"/>
              <a:t>Do spisu se zakládají – podání, protokoly, záznamy, rozhodnutí a další písemnosti vztahující se k věci, přílohy (důkazní prostředky, obrazové záznamy,…) </a:t>
            </a:r>
          </a:p>
          <a:p>
            <a:r>
              <a:rPr lang="cs-CZ" dirty="0"/>
              <a:t>Spis musí obsahovat soupis všech svých částí s datem</a:t>
            </a:r>
          </a:p>
          <a:p>
            <a:r>
              <a:rPr lang="cs-CZ" dirty="0"/>
              <a:t>Nahlížení do spisu - § 38 SŘ</a:t>
            </a:r>
          </a:p>
          <a:p>
            <a:pPr lvl="1"/>
            <a:r>
              <a:rPr lang="cs-CZ" dirty="0"/>
              <a:t>Účastníci a jejich zástupci mají právo nahlížet do spisu (jiné osoby pouze prokáží-li právní </a:t>
            </a:r>
            <a:r>
              <a:rPr lang="cs-CZ" dirty="0" smtClean="0"/>
              <a:t>zájem – odmítnutí nahlídnutí - odůvodnit)</a:t>
            </a:r>
            <a:endParaRPr lang="cs-CZ" dirty="0"/>
          </a:p>
          <a:p>
            <a:pPr lvl="1"/>
            <a:r>
              <a:rPr lang="cs-CZ" dirty="0"/>
              <a:t>Právo činit výpisy, popř. správní orgán pořídí kopie</a:t>
            </a:r>
          </a:p>
          <a:p>
            <a:pPr lvl="1"/>
            <a:r>
              <a:rPr lang="cs-CZ" dirty="0"/>
              <a:t>Části spisu obsahující utajované informace</a:t>
            </a:r>
          </a:p>
          <a:p>
            <a:pPr lvl="1"/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33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Protokol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Vyhotovuje se o ústním jednání, výslechu, provedení důkazu, jiných úkonech, při nichž dochází ke styku s účastníky</a:t>
            </a:r>
          </a:p>
          <a:p>
            <a:r>
              <a:rPr lang="cs-CZ" dirty="0"/>
              <a:t>Obsahuje místo, čas, označení úkonu, označení správního orgánu, úřední osoby</a:t>
            </a:r>
          </a:p>
          <a:p>
            <a:r>
              <a:rPr lang="cs-CZ" dirty="0" smtClean="0"/>
              <a:t>Oprava </a:t>
            </a:r>
            <a:r>
              <a:rPr lang="cs-CZ" dirty="0"/>
              <a:t>musí být provedena tak, aby zůstal čitelný původní zápis</a:t>
            </a:r>
          </a:p>
          <a:p>
            <a:r>
              <a:rPr lang="cs-CZ" dirty="0"/>
              <a:t>O opravě nesprávností, které nejsou zřejmé se rozhodne </a:t>
            </a:r>
            <a:r>
              <a:rPr lang="cs-CZ" dirty="0" smtClean="0"/>
              <a:t>usnesením</a:t>
            </a:r>
          </a:p>
          <a:p>
            <a:r>
              <a:rPr lang="cs-CZ" dirty="0" smtClean="0"/>
              <a:t>Má být podepsán oprávněnou úřední osobou, popř. osobou vyhotovující protokol, a dále všemi kdo se účastní. Případné odepření podpisu a námitky proti obsahu se poznamenají.</a:t>
            </a:r>
          </a:p>
          <a:p>
            <a:r>
              <a:rPr lang="cs-CZ" dirty="0"/>
              <a:t>Proti protokolu je možné podat stížnost </a:t>
            </a:r>
            <a:r>
              <a:rPr lang="cs-CZ" dirty="0" smtClean="0"/>
              <a:t>jinými osobami, jichž se dotýká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205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1774FEA-0388-4A9F-956E-D062E4636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Doručování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9CE0492B-29DB-4838-90FB-4D92EF8CAB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Upraveno § 19 a násl. SŘ</a:t>
            </a:r>
          </a:p>
          <a:p>
            <a:r>
              <a:rPr lang="cs-CZ" dirty="0"/>
              <a:t>Upřednostnění doručování do datové schránky</a:t>
            </a:r>
          </a:p>
          <a:p>
            <a:pPr lvl="1"/>
            <a:r>
              <a:rPr lang="cs-CZ" dirty="0"/>
              <a:t>Pokud nelze, může orgán doručovat sám nebo prostřednictvím poštovních služeb </a:t>
            </a:r>
          </a:p>
          <a:p>
            <a:pPr lvl="1"/>
            <a:r>
              <a:rPr lang="cs-CZ" dirty="0"/>
              <a:t>Na požádání účastníka lze doručovat i na adresu pro doručování nebo elektronickou adresu sdělenou účastníkem – pokud to může přispět k urychlení (může být sděleno i do budoucnosti) - § 19 odst. 4 SŘ</a:t>
            </a:r>
          </a:p>
          <a:p>
            <a:r>
              <a:rPr lang="cs-CZ" dirty="0"/>
              <a:t>V některých případech doručování do vlastních rukou (např. </a:t>
            </a:r>
            <a:r>
              <a:rPr lang="cs-CZ" dirty="0" smtClean="0"/>
              <a:t>předvolání, rozhodnutí, stanoví </a:t>
            </a:r>
            <a:r>
              <a:rPr lang="cs-CZ" dirty="0" err="1" smtClean="0"/>
              <a:t>li</a:t>
            </a:r>
            <a:r>
              <a:rPr lang="cs-CZ" dirty="0" smtClean="0"/>
              <a:t> tak zákon </a:t>
            </a:r>
            <a:r>
              <a:rPr lang="cs-CZ" dirty="0"/>
              <a:t>- § 19 odst. </a:t>
            </a:r>
            <a:r>
              <a:rPr lang="cs-CZ" dirty="0" smtClean="0"/>
              <a:t>5, 6 </a:t>
            </a:r>
            <a:r>
              <a:rPr lang="cs-CZ" dirty="0"/>
              <a:t>SŘ) – na žádost adresáta není nutné</a:t>
            </a:r>
          </a:p>
          <a:p>
            <a:r>
              <a:rPr lang="cs-CZ" dirty="0"/>
              <a:t>Doručování fikcí – po uplynutí 10 dnů po uložení písemnosti</a:t>
            </a:r>
          </a:p>
          <a:p>
            <a:r>
              <a:rPr lang="cs-CZ" dirty="0"/>
              <a:t>Doručování veřejnou vyhláškou – osobám neznámého pobytu nebo sídla nebo osobám, jimž se prokazatelně nedaří doručovat</a:t>
            </a:r>
          </a:p>
        </p:txBody>
      </p:sp>
    </p:spTree>
    <p:extLst>
      <p:ext uri="{BB962C8B-B14F-4D97-AF65-F5344CB8AC3E}">
        <p14:creationId xmlns:p14="http://schemas.microsoft.com/office/powerpoint/2010/main" val="418516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1774FEA-0388-4A9F-956E-D062E4636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Zjišťování skutkového stavu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9CE0492B-29DB-4838-90FB-4D92EF8CAB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Je nutné zjistit všechny rozhodné skutečnosti pro rozhodování – může posloužit vše, co umožní dosáhnout cíle</a:t>
            </a:r>
          </a:p>
          <a:p>
            <a:r>
              <a:rPr lang="cs-CZ" dirty="0"/>
              <a:t>V § 50 odst. 1 SŘ  demonstrativní výčet – návrhy účastníků, důkazy, obecně známé skutečnosti,…</a:t>
            </a:r>
          </a:p>
          <a:p>
            <a:r>
              <a:rPr lang="cs-CZ" dirty="0"/>
              <a:t>Zjišťuje správní orgán – ale i povinnosti účastníků – např. označování důkazů podle § 52 SŘ</a:t>
            </a:r>
          </a:p>
          <a:p>
            <a:r>
              <a:rPr lang="cs-CZ" dirty="0"/>
              <a:t>Povinnost správního orgánu zjistit všechny okolnosti důležité pro ochranu veřejného zájmu</a:t>
            </a:r>
          </a:p>
          <a:p>
            <a:r>
              <a:rPr lang="cs-CZ" dirty="0"/>
              <a:t>V řízení z moci úřední, v nichž má být uložena povinnost – povinnost správního orgánu zjistit všechny okolnosti ve prospěch i neprospěch toho, komu má být povinnost uložena</a:t>
            </a:r>
          </a:p>
          <a:p>
            <a:pPr marL="45720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106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1774FEA-0388-4A9F-956E-D062E4636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Dokazování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9CE0492B-29DB-4838-90FB-4D92EF8CAB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Lze použít všech důkazních prostředků vhodných ke zjištění stavu věci</a:t>
            </a:r>
          </a:p>
          <a:p>
            <a:pPr lvl="1"/>
            <a:r>
              <a:rPr lang="cs-CZ" dirty="0"/>
              <a:t>Nesmějí být získány nebo provedeny v rozporu s právními předpisy</a:t>
            </a:r>
          </a:p>
          <a:p>
            <a:r>
              <a:rPr lang="cs-CZ" dirty="0"/>
              <a:t>Povinnost účastníků označovat důkazy k prokázání jejich tvrzení</a:t>
            </a:r>
          </a:p>
          <a:p>
            <a:pPr lvl="1"/>
            <a:r>
              <a:rPr lang="cs-CZ" dirty="0"/>
              <a:t>Správní orgán není těmito návrhy vázán, ale povinnost provést důkazy potřebné ke zjištění stavu věci</a:t>
            </a:r>
          </a:p>
          <a:p>
            <a:r>
              <a:rPr lang="cs-CZ" dirty="0"/>
              <a:t>Volné hodnocení důkazů správním orgánem, pokud není stanovena </a:t>
            </a:r>
            <a:r>
              <a:rPr lang="cs-CZ" dirty="0" smtClean="0"/>
              <a:t>závaznost (povinnost k nějakému důkazu </a:t>
            </a:r>
            <a:r>
              <a:rPr lang="cs-CZ" dirty="0" smtClean="0"/>
              <a:t>přihlédnout - DOSS)</a:t>
            </a:r>
            <a:endParaRPr lang="cs-CZ" dirty="0"/>
          </a:p>
          <a:p>
            <a:r>
              <a:rPr lang="cs-CZ" dirty="0"/>
              <a:t>Při provádění důkazů mimo ústní jednání je třeba účastníky včas vyrozumět – má právo se provádění důkazů zúčastnit </a:t>
            </a:r>
            <a:endParaRPr lang="cs-CZ" dirty="0" smtClean="0"/>
          </a:p>
          <a:p>
            <a:r>
              <a:rPr lang="cs-CZ" dirty="0" smtClean="0"/>
              <a:t>Dožádání – pokud by provedení příslušným SO představovalo neúčelné náklady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41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26F21D6-B435-4AF0-A379-B1CA1CAE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Rozhodnutí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111A21D-4ABD-456A-8EEE-39C5E45EE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Vydání rozhodnutí ve věci samé je účelem správního řízení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Rozhodnutí zakládá, mění nebo ruší práva a povinnosti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Písemná forma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Pokud tak stanoví zákon rozhodnutí se v písemné podobě nevyhotovuje – vyhlášení a poznamenání do spisu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V některých případech stanovených zákonem se rozhoduje usnesením</a:t>
            </a:r>
          </a:p>
        </p:txBody>
      </p:sp>
    </p:spTree>
    <p:extLst>
      <p:ext uri="{BB962C8B-B14F-4D97-AF65-F5344CB8AC3E}">
        <p14:creationId xmlns:p14="http://schemas.microsoft.com/office/powerpoint/2010/main" val="196955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26F21D6-B435-4AF0-A379-B1CA1CAE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Rozhodnutí – formální náležitosti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111A21D-4ABD-456A-8EEE-39C5E45EE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Je třeba rozhodnutí označit jako rozhodnutí (popř. jiným způsobem, který stanoví zákon – např. usnesení)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Rozhodnutí musí mít tyto náležitosti: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Označení správního orgánu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Číslo jednací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Datum vyhotovení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Otisk úředního razítka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Označení oprávněné úřední osoby + podpis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Jména a příjmení všech účastníků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Oprava nesprávností – pokud se týká výroku – vydá orgán opravné rozhodnutí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477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26F21D6-B435-4AF0-A379-B1CA1CAE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Rozhodnutí - náležitosti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111A21D-4ABD-456A-8EEE-39C5E45EE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Výroková část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Autoritativně řeší projednávanou věc – řešení otázky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Uvádějí se právní ustanovení, na základě kterých bylo rozhodováno a označení účastníků, popř. lhůta ke splnění právní povinnosti</a:t>
            </a:r>
          </a:p>
          <a:p>
            <a:pPr lvl="1"/>
            <a:r>
              <a:rPr lang="cs-CZ" dirty="0"/>
              <a:t>Rozhodnutí může obsahovat i více </a:t>
            </a:r>
            <a:r>
              <a:rPr lang="cs-CZ" dirty="0" smtClean="0"/>
              <a:t>výroků (uložení povinnosti, náklady řízení)</a:t>
            </a:r>
            <a:endParaRPr lang="cs-CZ" dirty="0"/>
          </a:p>
          <a:p>
            <a:r>
              <a:rPr lang="cs-CZ" dirty="0"/>
              <a:t>Odůvodnění</a:t>
            </a:r>
          </a:p>
          <a:p>
            <a:pPr lvl="1"/>
            <a:r>
              <a:rPr lang="cs-CZ" dirty="0"/>
              <a:t>Důvody, které správní orgán vedly k rozhodnutí</a:t>
            </a:r>
          </a:p>
          <a:p>
            <a:pPr lvl="1"/>
            <a:r>
              <a:rPr lang="cs-CZ" dirty="0"/>
              <a:t>Dále se uvádějí podklady pro vydání, úvahy při hodnocení podkladů a výkladu právních předpisů, vypořádání se s námitkami a vyjádřeními účastníků</a:t>
            </a:r>
          </a:p>
          <a:p>
            <a:pPr lvl="1"/>
            <a:r>
              <a:rPr lang="cs-CZ" dirty="0"/>
              <a:t>Odůvodnění není třeba, pokud správní orgán v prvním stupni všem účastníkům </a:t>
            </a:r>
            <a:r>
              <a:rPr lang="cs-CZ" dirty="0" smtClean="0"/>
              <a:t>vyhoví</a:t>
            </a:r>
          </a:p>
          <a:p>
            <a:pPr lvl="1"/>
            <a:r>
              <a:rPr lang="cs-CZ" dirty="0" smtClean="0"/>
              <a:t>Častá chyba – nepřezkoumatelnost </a:t>
            </a: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979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26F21D6-B435-4AF0-A379-B1CA1CAE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Rozhodnutí - náležitosti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111A21D-4ABD-456A-8EEE-39C5E45EE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Poučení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Zda je možné podat proti rozhodnutí odvolání, v jaké lhůtě a od kterého dne se tato lhůta počítá, který orgán o odvolání rozhoduje a u kterého orgánu se odvolání podává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Pokud odvolání nemá odkladný účinek je nutné uvést i tuto skutečnost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756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26F21D6-B435-4AF0-A379-B1CA1CAE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Rozhodnutí – lhůty pro vydání rozhodnutí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111A21D-4ABD-456A-8EEE-39C5E45EE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Rozhodnutí je třeba vydat bez zbytečného odkladu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Vydáním rozhodnutí se rozumí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cs-CZ" dirty="0"/>
              <a:t>Úkon k jeho doručení (předání k doručení)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cs-CZ" dirty="0"/>
              <a:t>Ústní vyhlášení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cs-CZ" dirty="0"/>
              <a:t>Vyvěšení veřejné vyhlášky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cs-CZ" dirty="0"/>
              <a:t>Poznamenání do spisu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Pokud nelze vydat bezodkladně – nejpozději do 30 dnů od zahájení řízení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Připočítává se doba 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cs-CZ" dirty="0"/>
              <a:t>Až 30 dnů, je-li třeba nařídit ústní jednání nebo místní šetření, či někoho předvolat, nechat předvést, doručovat veřejnou vyhláškou, nebo jde-li o zvlášť obtížný případ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cs-CZ" dirty="0"/>
              <a:t>Nutná k provedení dožádání, zpracování znaleckého posudku nebo doručení do ciziny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Lhůta neběží po dobu nezbytnou k opatření údajů od dotčené </a:t>
            </a:r>
            <a:r>
              <a:rPr lang="cs-CZ" dirty="0" smtClean="0"/>
              <a:t>osoby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Neběží po dobu přerušení řízení</a:t>
            </a: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505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26F21D6-B435-4AF0-A379-B1CA1CAE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Rozhodnutí – oznamování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111A21D-4ABD-456A-8EEE-39C5E45EE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Rozhodnutí se oznamuje účastníkům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Doručením stejnopisu písemného </a:t>
            </a:r>
            <a:r>
              <a:rPr lang="cs-CZ" dirty="0" smtClean="0"/>
              <a:t>vyhotovení – do vlastních rukou</a:t>
            </a: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Ústním vyhlášením – pouze pokud se účastník vzdá nároku na </a:t>
            </a:r>
            <a:r>
              <a:rPr lang="cs-CZ" dirty="0" smtClean="0"/>
              <a:t>doručení, nestanoví-li zákon jinak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Pokud se všichni účastníci vzdají nároku na doručení písemného vyhotovení – učiní se pouze záznam do spisu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728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26F21D6-B435-4AF0-A379-B1CA1CAE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Rozhodnutí – právní moc a vykonatelnost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111A21D-4ABD-456A-8EEE-39C5E45EE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Rozhodnutí je v právní moci, bylo-li oznámeno a není-li možno se proti němu odvolat</a:t>
            </a:r>
          </a:p>
          <a:p>
            <a:r>
              <a:rPr lang="cs-CZ" dirty="0"/>
              <a:t>Rozhodnutí je vykonatelné nabytím právní moci (nebo pozdějším dnem uvedeným ve výrokové </a:t>
            </a:r>
            <a:r>
              <a:rPr lang="cs-CZ" dirty="0" smtClean="0"/>
              <a:t>části)</a:t>
            </a:r>
            <a:endParaRPr lang="cs-CZ" dirty="0"/>
          </a:p>
          <a:p>
            <a:pPr lvl="1"/>
            <a:r>
              <a:rPr lang="cs-CZ" dirty="0"/>
              <a:t>Znamená jeho uskutečnitelnost – schopnost vyvolat důsledky</a:t>
            </a:r>
          </a:p>
          <a:p>
            <a:r>
              <a:rPr lang="cs-CZ" dirty="0"/>
              <a:t>Na písemném vyhotovení (které zůstává součástí spisu) správní orgán, který rozhodl vyznačí právní moc a vykonatelnost rozhodnutí a zároveň den vyhlášení nebo předání k doručení</a:t>
            </a:r>
          </a:p>
          <a:p>
            <a:r>
              <a:rPr lang="cs-CZ" dirty="0"/>
              <a:t>Na požádání účastníka opatří doložkou právní moci a vykonatelnosti i stejnopis rozhodnutí</a:t>
            </a:r>
          </a:p>
          <a:p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7183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Zajištění účelu a průběhu řízení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388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94D0B48-A15E-486E-A5F0-3B032FE34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Předvolání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D7DE0DB-5D73-4F15-B759-B668B5C8E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Předvolání osoby, jejíž účast je k provedení úkonu nutná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Předvolání je písemné – doručuje se do vlastních rukou s dostatečným předstihem (5 dní)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Uvede se kdo, kdy, kam v jaké věci a z jakého důvodu se má dostavit + právní následky v případě, že se nedostaví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Pokud není možné se ze závažných důvodů dostavit, vyžaduje se omluva s uvedením důvodů</a:t>
            </a:r>
          </a:p>
          <a:p>
            <a:pPr lvl="0"/>
            <a:r>
              <a:rPr lang="cs-CZ" dirty="0"/>
              <a:t>Pokud se na předvolání bez náležité omluvy svědek nebo účastník nedostaví je možné ho nechat předvést - usnesení</a:t>
            </a:r>
          </a:p>
          <a:p>
            <a:pPr lvl="1"/>
            <a:r>
              <a:rPr lang="cs-CZ" dirty="0"/>
              <a:t>Zajišťuje Policie ČR nebo jiný ozbrojený sbor (též obecní policie</a:t>
            </a:r>
            <a:r>
              <a:rPr lang="cs-CZ" dirty="0" smtClean="0"/>
              <a:t>)</a:t>
            </a:r>
          </a:p>
          <a:p>
            <a:pPr lvl="1"/>
            <a:r>
              <a:rPr lang="cs-CZ" dirty="0" smtClean="0"/>
              <a:t>Pořádková pokuta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048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BD9372C2-2F90-4D22-A383-3E567B4DA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Předběžné opatření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FE85346-803F-4ED9-89E3-3493FCEEF4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Je-li třeba aby byly zatímně upraveny poměry účastníků nebo je-li obava, že by bylo ohroženo provedení exekuce</a:t>
            </a:r>
          </a:p>
          <a:p>
            <a:r>
              <a:rPr lang="cs-CZ" dirty="0"/>
              <a:t>Lze uložit účastníkovi nebo jiné osobě, aby něco vykonal, něčeho se zdržel, něco strpěl nebo zajistil věc</a:t>
            </a:r>
          </a:p>
          <a:p>
            <a:r>
              <a:rPr lang="cs-CZ" dirty="0"/>
              <a:t>Musí být bezodkladně zrušeno poté, co pomine důvod, pro který bylo nařízeno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049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075B21AC-A884-4814-8D68-0FC49B8CC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Pořádková pokuta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68022EAC-9A5A-4380-A7E3-A1EAAD9059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latin typeface="Calibri" panose="020F0502020204030204" pitchFamily="34" charset="0"/>
              </a:rPr>
              <a:t>Pokutu až do výše 50.000,- Kč může správní orgán uložit tomu, kdo</a:t>
            </a:r>
          </a:p>
          <a:p>
            <a:pPr lvl="1"/>
            <a:r>
              <a:rPr lang="cs-CZ" dirty="0">
                <a:latin typeface="Calibri" panose="020F0502020204030204" pitchFamily="34" charset="0"/>
              </a:rPr>
              <a:t>Se nedostaví bez náležité omluvy na předvolání</a:t>
            </a:r>
          </a:p>
          <a:p>
            <a:pPr lvl="1"/>
            <a:r>
              <a:rPr lang="cs-CZ" dirty="0">
                <a:latin typeface="Calibri" panose="020F0502020204030204" pitchFamily="34" charset="0"/>
              </a:rPr>
              <a:t>Ruší pořádek navzdory předchozímu napomenutí</a:t>
            </a:r>
          </a:p>
          <a:p>
            <a:pPr lvl="1"/>
            <a:r>
              <a:rPr lang="cs-CZ" dirty="0">
                <a:latin typeface="Calibri" panose="020F0502020204030204" pitchFamily="34" charset="0"/>
              </a:rPr>
              <a:t>Neuposlechne pokyn úřední osoby</a:t>
            </a:r>
          </a:p>
          <a:p>
            <a:pPr lvl="1"/>
            <a:r>
              <a:rPr lang="cs-CZ" dirty="0">
                <a:latin typeface="Calibri" panose="020F0502020204030204" pitchFamily="34" charset="0"/>
              </a:rPr>
              <a:t>Učiní hrubě urážlivé podání</a:t>
            </a:r>
          </a:p>
          <a:p>
            <a:r>
              <a:rPr lang="cs-CZ" dirty="0">
                <a:latin typeface="Calibri" panose="020F0502020204030204" pitchFamily="34" charset="0"/>
              </a:rPr>
              <a:t>Pokuta nesmí být v hrubém nepoměru k závažnosti a významu předmětu řízení</a:t>
            </a:r>
          </a:p>
          <a:p>
            <a:r>
              <a:rPr lang="cs-CZ" dirty="0">
                <a:latin typeface="Calibri" panose="020F0502020204030204" pitchFamily="34" charset="0"/>
              </a:rPr>
              <a:t>Lze uložit i opakovaně</a:t>
            </a:r>
          </a:p>
          <a:p>
            <a:r>
              <a:rPr lang="cs-CZ" dirty="0">
                <a:latin typeface="Calibri" panose="020F0502020204030204" pitchFamily="34" charset="0"/>
              </a:rPr>
              <a:t>Lze ji snížit nebo prominout vzhledem k dalšímu chování v řízení</a:t>
            </a:r>
          </a:p>
          <a:p>
            <a:pPr lvl="1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284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D75B309-4AF7-4964-84D3-5728F9850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Vykázání z místa úkonu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63F8BBDA-0ED0-4C2B-AF5D-68039E482A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Lze vykázat osobu, která nepřístojným chování ruší pořádek na místě provádění úkonu</a:t>
            </a:r>
          </a:p>
          <a:p>
            <a:r>
              <a:rPr lang="cs-CZ" dirty="0"/>
              <a:t>Po předchozím upozornění</a:t>
            </a:r>
          </a:p>
          <a:p>
            <a:r>
              <a:rPr lang="cs-CZ" dirty="0"/>
              <a:t>Vykázání provádí Policie ČR popř. jiný ozbrojený sbor (obecní policie)</a:t>
            </a:r>
          </a:p>
        </p:txBody>
      </p:sp>
    </p:spTree>
    <p:extLst>
      <p:ext uri="{BB962C8B-B14F-4D97-AF65-F5344CB8AC3E}">
        <p14:creationId xmlns:p14="http://schemas.microsoft.com/office/powerpoint/2010/main" val="234526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Náklady řízení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345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456590C-1E3E-4039-8270-4C0EACAED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Náklady řízení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BEB7A81E-FEB3-46AC-9814-253B4F3EB7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Jedná se zejména o hotové výdaje účastníků, správní poplatek, ušlý výdělek, náklady důkazů, odměna za zastupování</a:t>
            </a:r>
          </a:p>
          <a:p>
            <a:r>
              <a:rPr lang="cs-CZ" dirty="0"/>
              <a:t>Není-li stanoveno jinak nese správní orgán své náklady a účastník své</a:t>
            </a:r>
          </a:p>
          <a:p>
            <a:pPr lvl="1"/>
            <a:r>
              <a:rPr lang="cs-CZ" dirty="0"/>
              <a:t>Správní orgán uloží povinnost nahradit náklady řízení paušální částkou účastníkovi, který správní řízení vyvolal porušením povinnosti</a:t>
            </a:r>
          </a:p>
          <a:p>
            <a:pPr lvl="2"/>
            <a:r>
              <a:rPr lang="cs-CZ" dirty="0"/>
              <a:t>Paušální částka činí 1.000,- Kč, může být zvýšeno při přibrání znalce (max. 10.000,- Kč)</a:t>
            </a:r>
          </a:p>
          <a:p>
            <a:pPr lvl="1"/>
            <a:r>
              <a:rPr lang="cs-CZ" dirty="0"/>
              <a:t>Těm, kdo způsobili náklady, které by jinak nevznikly může správní orgán uložit náhradu těchto nákladů</a:t>
            </a:r>
          </a:p>
          <a:p>
            <a:r>
              <a:rPr lang="cs-CZ" dirty="0"/>
              <a:t>Ve sporných řízeních přizná správní orgán náklady účastníkovi, který měl ve věci plný úspěch, pokud se jedná o částečný úspěch, může správní orgán náklady poměrně rozdělit mezi účastníky</a:t>
            </a:r>
          </a:p>
          <a:p>
            <a:r>
              <a:rPr lang="cs-CZ" dirty="0"/>
              <a:t>Náklady exekuce hradí povinný</a:t>
            </a:r>
          </a:p>
          <a:p>
            <a:pPr marL="45720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815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Přerušení a zastavení řízení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876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Přerušení řízení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Po dobu přerušení řízení neběží lhůty k provádění úkonů v řízení</a:t>
            </a:r>
          </a:p>
          <a:p>
            <a:r>
              <a:rPr lang="cs-CZ" dirty="0"/>
              <a:t>Po dobu přerušení činí správní orgán a účastníci úkony, které jsou zapotřebí k odstranění důvodů přerušení</a:t>
            </a:r>
          </a:p>
          <a:p>
            <a:r>
              <a:rPr lang="cs-CZ" dirty="0"/>
              <a:t>Přerušit řízení lze:</a:t>
            </a:r>
          </a:p>
          <a:p>
            <a:pPr lvl="1"/>
            <a:r>
              <a:rPr lang="cs-CZ" dirty="0"/>
              <a:t>Současně s výzvou k odstranění nedostatku žádosti</a:t>
            </a:r>
          </a:p>
          <a:p>
            <a:pPr lvl="1"/>
            <a:r>
              <a:rPr lang="cs-CZ" dirty="0"/>
              <a:t>Současně s výzvou k zaplacení správního poplatku</a:t>
            </a:r>
          </a:p>
          <a:p>
            <a:pPr lvl="1"/>
            <a:r>
              <a:rPr lang="cs-CZ" dirty="0"/>
              <a:t>Probíhá-li řízení o předběžné otázce nebo dal správní orgán k takovému řízení podnět, výzvu nebo úkon</a:t>
            </a:r>
          </a:p>
          <a:p>
            <a:pPr lvl="1"/>
            <a:r>
              <a:rPr lang="cs-CZ" dirty="0"/>
              <a:t>Do doby ustanovení opatrovníka</a:t>
            </a:r>
          </a:p>
          <a:p>
            <a:pPr lvl="1"/>
            <a:r>
              <a:rPr lang="cs-CZ" dirty="0"/>
              <a:t>I další důvody stanovené zákonem – např. žádost žadatele či účastníka řízení</a:t>
            </a:r>
          </a:p>
          <a:p>
            <a:r>
              <a:rPr lang="cs-CZ" dirty="0"/>
              <a:t>Jakmile překážka odpadne správní orgán pokračuje v řízení</a:t>
            </a:r>
          </a:p>
        </p:txBody>
      </p:sp>
    </p:spTree>
    <p:extLst>
      <p:ext uri="{BB962C8B-B14F-4D97-AF65-F5344CB8AC3E}">
        <p14:creationId xmlns:p14="http://schemas.microsoft.com/office/powerpoint/2010/main" val="244962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Zastavení řízení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Řízení o žádosti správní orgán zastaví z důvodů vyjmenovaných v § 66 SŘ, např.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Zpětvzetí žádosti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Zjevná nepřípustnost žádosti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Neodstranění podstatné vady v určené lhůtě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Nezaplacení správního poplatku v určené lhůtě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Překážka řízení (ne bis in idem)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Řízení z moci úřední správní orgán zastaví pokud zjistí, že řízení v téže věci je vedeno u jiného orgánu nebo pokud se jedná o řízení, ve kterém nemohou pokračovat právní nástupci (smrt, zánik,…)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Zastavení řízení neznamená, že o věci bylo rozhodnuto (nepoužije se tedy § 48 odst. 2 SŘ)</a:t>
            </a:r>
          </a:p>
        </p:txBody>
      </p:sp>
    </p:spTree>
    <p:extLst>
      <p:ext uri="{BB962C8B-B14F-4D97-AF65-F5344CB8AC3E}">
        <p14:creationId xmlns:p14="http://schemas.microsoft.com/office/powerpoint/2010/main" val="407117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Opravné prostředky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752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6423F56-EBF2-4A9A-9B14-7D0ABB2C0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Odvolání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E34940E-B92A-477E-A1E2-84C1187D67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Proti rozhodnutí může účastník podat odvolání – lze napadnout výrokovou část rozhodnutí (nelze pouze odůvodnění)</a:t>
            </a:r>
          </a:p>
          <a:p>
            <a:r>
              <a:rPr lang="cs-CZ" dirty="0"/>
              <a:t>Odvolání má zpravidla odkladný účinek – nenastávají právní účinky rozhodnutí</a:t>
            </a:r>
          </a:p>
          <a:p>
            <a:r>
              <a:rPr lang="cs-CZ" dirty="0"/>
              <a:t>Správní orgán, který vydal napadené rozhodnutí zašle odvolání všem účastníkům a vyzve je k vyjádření (v přiměřené lhůtě – nejméně 5 dnů)</a:t>
            </a:r>
          </a:p>
          <a:p>
            <a:r>
              <a:rPr lang="cs-CZ" dirty="0"/>
              <a:t>Správní orgán, který napadené rozhodnutí vydal může rozhodnutí zrušit nebo změnit, pokud tím plně vyhoví odvolání a nezpůsobí újmu žádnému </a:t>
            </a:r>
            <a:r>
              <a:rPr lang="cs-CZ" dirty="0" smtClean="0"/>
              <a:t>účastníku (</a:t>
            </a:r>
            <a:r>
              <a:rPr lang="cs-CZ" dirty="0" err="1" smtClean="0"/>
              <a:t>autoremedura</a:t>
            </a:r>
            <a:r>
              <a:rPr lang="cs-CZ" dirty="0" smtClean="0"/>
              <a:t>)</a:t>
            </a:r>
            <a:endParaRPr lang="cs-CZ" dirty="0"/>
          </a:p>
          <a:p>
            <a:r>
              <a:rPr lang="cs-CZ" dirty="0"/>
              <a:t>Pokud rozhodnutí správní orgán sám nezmění předá spis se svým stanoviskem odvolacímu orgánu (do 30 dnů)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021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94D0B48-A15E-486E-A5F0-3B032FE34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Obnova řízení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D7DE0DB-5D73-4F15-B759-B668B5C8EB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228600" lvl="1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sz="2800" dirty="0"/>
              <a:t>Na žádost účastníka se řízení obnoví, jestliže:</a:t>
            </a:r>
          </a:p>
          <a:p>
            <a:pPr marL="685800" lvl="2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dirty="0"/>
              <a:t>Vyšly najevo dříve neznámé skutečnosti nebo důkazy, které existovaly v době původního řízení a účastník, jemuž jsou ku prospěchu je nemohl v původním řízení uplatnit anebo se provedené důkazy ukázaly nepravdivými</a:t>
            </a:r>
          </a:p>
          <a:p>
            <a:pPr marL="685800" lvl="2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dirty="0"/>
              <a:t>Bylo zrušeno či změněno rozhodnutí, které má být podkladem pro rozhodnutí</a:t>
            </a:r>
          </a:p>
          <a:p>
            <a:pPr marL="228600" lvl="1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dirty="0"/>
              <a:t>Žádost účastníka může být podána do 3 měsíců od doby, kdy se o důvodu k obnově dozvěděl, nejpozději však do 3 let právní moci rozhodnutí</a:t>
            </a:r>
          </a:p>
          <a:p>
            <a:pPr marL="228600" lvl="1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dirty="0"/>
              <a:t>Správní orgán rozhodne o obnově řízení rozhodne z moci úřední v případě, že rozhodnutí bylo dosaženo trestným činem – do 3 let od právní moci rozsudku</a:t>
            </a:r>
          </a:p>
          <a:p>
            <a:pPr marL="0" lvl="1" indent="0">
              <a:spcBef>
                <a:spcPts val="1000"/>
              </a:spcBef>
              <a:buNone/>
            </a:pPr>
            <a:endParaRPr lang="cs-CZ" dirty="0"/>
          </a:p>
          <a:p>
            <a:pPr lvl="1">
              <a:buFont typeface="Courier New" panose="02070309020205020404" pitchFamily="49" charset="0"/>
              <a:buChar char="o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423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Příklad – řízení o přestupku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107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94D0B48-A15E-486E-A5F0-3B032FE34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Právní předpisy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D7DE0DB-5D73-4F15-B759-B668B5C8EB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cs-CZ" dirty="0"/>
              <a:t>Správní řád se na toto řízení použije subsidiárně – primárně se použijí ustanovení zákona, v němž je přestupek upraven, poté zákon č. 250/2016 Sb. o odpovědnosti za přestupky a řízení o nich a poté správní řád</a:t>
            </a:r>
          </a:p>
          <a:p>
            <a:pPr marL="0" indent="0">
              <a:buNone/>
            </a:pP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3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Příslušnost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Věcná příslušnost - § 60 zákona o odpovědnosti za přestupky</a:t>
            </a:r>
          </a:p>
          <a:p>
            <a:pPr lvl="1"/>
            <a:r>
              <a:rPr lang="cs-CZ" dirty="0"/>
              <a:t>Pokud zvláštní zákon nestanoví jinak je k projednání přestupku příslušný obecní úřad obce s rozšířenou působností</a:t>
            </a:r>
          </a:p>
          <a:p>
            <a:pPr lvl="1"/>
            <a:r>
              <a:rPr lang="cs-CZ" dirty="0"/>
              <a:t>Obecní úřad obce je příslušný k projednání přestupků:</a:t>
            </a:r>
          </a:p>
          <a:p>
            <a:pPr lvl="2"/>
            <a:r>
              <a:rPr lang="cs-CZ" dirty="0"/>
              <a:t>Proti pořádku v územní samosprávě, proti veřejnému pořádku, proti občanskému soužití, proti majetku – některé vyjmenovány v zákoně 251/2016 Sb. o některých přestupcích</a:t>
            </a:r>
          </a:p>
          <a:p>
            <a:r>
              <a:rPr lang="cs-CZ" dirty="0"/>
              <a:t>Místní příslušnost - § 62 zákona o odpovědnosti za přestupky</a:t>
            </a:r>
          </a:p>
          <a:p>
            <a:pPr lvl="1"/>
            <a:r>
              <a:rPr lang="cs-CZ" dirty="0"/>
              <a:t>Primární úřad se správním obvodem kde byl přestupek spáchán</a:t>
            </a:r>
          </a:p>
          <a:p>
            <a:pPr lvl="1"/>
            <a:r>
              <a:rPr lang="cs-CZ" dirty="0"/>
              <a:t>Pokud nelze určit - pobyt pachatele, kde vyšel přestupek nejdříve najevo</a:t>
            </a:r>
          </a:p>
        </p:txBody>
      </p:sp>
    </p:spTree>
    <p:extLst>
      <p:ext uri="{BB962C8B-B14F-4D97-AF65-F5344CB8AC3E}">
        <p14:creationId xmlns:p14="http://schemas.microsoft.com/office/powerpoint/2010/main" val="140266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94D0B48-A15E-486E-A5F0-3B032FE34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Komise pro projednávání přestupků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D7DE0DB-5D73-4F15-B759-B668B5C8E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Může zřídit starosta jako zvláštní orgán obce</a:t>
            </a:r>
          </a:p>
          <a:p>
            <a:r>
              <a:rPr lang="cs-CZ" dirty="0"/>
              <a:t>Může projednávat přestupky proti pořádku v územní samosprávě, státní správě, proti veřejnému pořádku, občanskému soužití, majetku a přestupky, o kterých tak stanoví jiný zákon</a:t>
            </a:r>
          </a:p>
          <a:p>
            <a:r>
              <a:rPr lang="cs-CZ" dirty="0"/>
              <a:t>Starosta určí, které přestupky komise projednává místo obecního úřadu</a:t>
            </a:r>
          </a:p>
          <a:p>
            <a:r>
              <a:rPr lang="cs-CZ" dirty="0"/>
              <a:t>Lichý počet členů</a:t>
            </a:r>
          </a:p>
          <a:p>
            <a:r>
              <a:rPr lang="cs-CZ" dirty="0"/>
              <a:t>Použije se ustanovení § 134 SŘ o řízení před kolegiálním orgánem</a:t>
            </a:r>
          </a:p>
          <a:p>
            <a:r>
              <a:rPr lang="cs-CZ" dirty="0"/>
              <a:t>Předseda musí splňovat kvalifikační požadavky podle § 111 a 112 odst. 9 zákona o odpovědnosti za přestupky</a:t>
            </a:r>
          </a:p>
        </p:txBody>
      </p:sp>
    </p:spTree>
    <p:extLst>
      <p:ext uri="{BB962C8B-B14F-4D97-AF65-F5344CB8AC3E}">
        <p14:creationId xmlns:p14="http://schemas.microsoft.com/office/powerpoint/2010/main" val="334876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Zahájení řízení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Při podnětu k zahájení řízení – 3 možnosti</a:t>
            </a:r>
          </a:p>
          <a:p>
            <a:pPr lvl="1"/>
            <a:r>
              <a:rPr lang="cs-CZ" dirty="0"/>
              <a:t>Předání věci – nepříslušnost </a:t>
            </a:r>
          </a:p>
          <a:p>
            <a:pPr lvl="1"/>
            <a:r>
              <a:rPr lang="cs-CZ" dirty="0"/>
              <a:t>Odložení věci – např. neodůvodněné oznámení o přestupku, nedostatečný věk, smrt podezřelého, více přestupků projednávaných ve společném řízení – o odložení se rozhoduje usnesením</a:t>
            </a:r>
          </a:p>
          <a:p>
            <a:pPr lvl="1"/>
            <a:r>
              <a:rPr lang="cs-CZ" dirty="0"/>
              <a:t>Zahájení řízení o přestupku</a:t>
            </a:r>
          </a:p>
          <a:p>
            <a:r>
              <a:rPr lang="cs-CZ" dirty="0"/>
              <a:t>Ve fázi před zahájením lze využít i instituty podání vysvětlení a zajištění důkazu podle SŘ</a:t>
            </a:r>
          </a:p>
          <a:p>
            <a:r>
              <a:rPr lang="cs-CZ" dirty="0"/>
              <a:t>Řízení se zahajuje z moci úřední</a:t>
            </a:r>
          </a:p>
          <a:p>
            <a:r>
              <a:rPr lang="cs-CZ" dirty="0"/>
              <a:t>Zahajuje se doručením oznámením o zahájení řízení nebo ústním vyhlášením oznámení (orgán vydává na žádost potvrzení)</a:t>
            </a:r>
          </a:p>
          <a:p>
            <a:pPr lvl="1"/>
            <a:r>
              <a:rPr lang="cs-CZ" dirty="0"/>
              <a:t>Obsahuje popis skutku a jeho předběžnou právní kvalifikaci</a:t>
            </a:r>
          </a:p>
          <a:p>
            <a:pPr lvl="1"/>
            <a:r>
              <a:rPr lang="cs-CZ" dirty="0"/>
              <a:t>Doručuje se všem podezřelým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194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Společná řízení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Spojení více řízení do jednoho – lze i u jiných řízení než přestupku (§ 140 SŘ) – řízení se týkají téhož předmětu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Při řízení o přestupku povinně (podmínky splněny zároveň):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Pokud se pachatel dopustil více přestupků nebo mát být vedeno řízení o přestupcích více podezřelých, které spolu souvisejí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porušení povinnosti vyskytující se ve stejné oblasti veřejné správy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Příslušný je shodný orgán</a:t>
            </a:r>
          </a:p>
        </p:txBody>
      </p:sp>
    </p:spTree>
    <p:extLst>
      <p:ext uri="{BB962C8B-B14F-4D97-AF65-F5344CB8AC3E}">
        <p14:creationId xmlns:p14="http://schemas.microsoft.com/office/powerpoint/2010/main" val="2240991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Průběh řízení - doručování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Použije se obecná úprava SŘ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při doručování veřejnou vyhláškou nelze vyvěsit samotnou písemnost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923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Ústní jednání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Není třeba vždy – v některých případech ovšem povinné: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Je-li to nezbytné pro zjištění stavu věci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Je-li obviněným mladistvý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Na požádání obviněného – je-li to nezbytné k uplatnění práv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Na požádání poškozeného – je-li třeba k rozhodnutí o nároku na náhradu škody nebo vydání bezdůvodného </a:t>
            </a:r>
            <a:r>
              <a:rPr lang="cs-CZ" dirty="0" smtClean="0"/>
              <a:t>obohacení (nelze uplatňovat nemajetkovou újmu)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Je třeba poučit o tomto právu žádat ústní jednání (obviněného i poškozeného)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Lze konat bez účasti obviněného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Pokud obviněný souhlasí nebo se nedostaví bez omluvy</a:t>
            </a:r>
          </a:p>
        </p:txBody>
      </p:sp>
    </p:spTree>
    <p:extLst>
      <p:ext uri="{BB962C8B-B14F-4D97-AF65-F5344CB8AC3E}">
        <p14:creationId xmlns:p14="http://schemas.microsoft.com/office/powerpoint/2010/main" val="350868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Dokazování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Správní orgán provede vždy výslech obviněného, je-li to nezbytné k uplatnění práv obviněného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Obviněného k výpovědi nelze nutit (právo nevypovídat)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Právo klást otázky mají účastníci řízení sobě navzájem, svědkům a znalcům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Dotazovaná osoba má právo odepřít odpověď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Jinak správní orgán provádí všechny důkazy, které mohou objasnit stav věci a jsou získány a provedeny dle právních předpisů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Jediným podkladem pro rozhodnutí může být také protokol o kontrole, se kterým se obviněný již seznámil při vyhotovování – není nutné obviněného vyzývat, aby se vyjádřil k takovému podkladu</a:t>
            </a:r>
          </a:p>
        </p:txBody>
      </p:sp>
    </p:spTree>
    <p:extLst>
      <p:ext uri="{BB962C8B-B14F-4D97-AF65-F5344CB8AC3E}">
        <p14:creationId xmlns:p14="http://schemas.microsoft.com/office/powerpoint/2010/main" val="388129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Přerušení řízení 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Oproti SŘ další důvody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Povinně: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cs-CZ" dirty="0"/>
              <a:t>pokud je podána kasační stížnost v téže věci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Možnost: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cs-CZ" dirty="0"/>
              <a:t>Pokud se objeví přechodná duševní porucha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cs-CZ" dirty="0"/>
              <a:t>Lze očekávat uložení trestu za jiný skutek v trestním řízení, přičemž trest za přestupek je bezvýznamný oproti tomuto trestu</a:t>
            </a:r>
          </a:p>
        </p:txBody>
      </p:sp>
    </p:spTree>
    <p:extLst>
      <p:ext uri="{BB962C8B-B14F-4D97-AF65-F5344CB8AC3E}">
        <p14:creationId xmlns:p14="http://schemas.microsoft.com/office/powerpoint/2010/main" val="280301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Rozhodnutí o přestupku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Je třeba aby rozhodnutí mělo náležitosti podle SŘ + navíc náležitosti uvedené v § 93 zákona o odpovědnosti za přestupky, např.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Popis skutku, označení místa, času a způsobu spáchání, právní kvalifikace skutku, vyslovení viny, forma zavinění, druh a výměra trestu, výrok o náhradě škody,…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Lze rozhodnout i pomocí schválení dohody o narovnání - § 87 zákona o odpovědnosti za přestupky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Dohoda mezi obviněným a poškozeným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Pokud není v rozporu s veřejným zájmem, přiznání obviněného, nahrazení škody, složení částky na veřejně prospěšné účely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566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Rozhodnutí o přestupku - příkaz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Správní orgán může rozhodnout i příkazem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Lze uložit trest napomenutí, zákazu činnosti, pokuty, propadnutí věci nebo náhradní hodnoty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Nelze v případě: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Řízení zahájeného se souhlasem poškozeného, o nároku na náhradu škody, mladistvému, osobě s omezenou svéprávností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Bude-li příkaz prvním úkonem řízení se jím zahajuje a zároveň končí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Pokud byl proti příkazu podán odpor nelze obviněnému uložit jiný druh trestu ( s výjimkou napomenutí) nebo vyšší výměru správního trestu (pokud nebude změněna právní kvalifikace) 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876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Rozhodnutí o přestupku – příkaz na místě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Pokud obviněný souhlasí se zjištěným stavem věci, s kvalifikací skutku, s uložením pokuty a její výší a s vydáním příkazového bloku lze rozhodnout příkazem na místě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Maximální pokuta 10.000,- Kč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Může udělit i strážník obecní policie za přestupek, jehož projednání je v působnosti </a:t>
            </a:r>
            <a:r>
              <a:rPr lang="cs-CZ" dirty="0" smtClean="0"/>
              <a:t>obce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Nelze pokud ukládán zákaz činnosti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Lze jen u pokut/peněžitých záruk</a:t>
            </a: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1329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Adhezní řízení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V rámci rozhodování o přestupku lze rozhodovat i o náhradě škody, resp. vydání bezdůvodného </a:t>
            </a:r>
            <a:r>
              <a:rPr lang="cs-CZ" dirty="0" smtClean="0"/>
              <a:t>obohacení, nelze uplatnit nemajetkovou újmu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Upraveno v § 89 zákona o odpovědnosti za přestupky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Je třeba uplatnit včas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Lze rozhodnout o náhradě škody ve výrokové části nebo odkázat poškozeného na soud nebo jiný orgán – pokud výše nebyla v řízení spolehlivě zjištěna nebo by její zjišťování vedlo ke značným průtahům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792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Evidence přestupků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Pokud se přestupek zapisuje do evidence přestupků (např. přestupky proti občanskému soužití) správní orgán si po zahájení řízení (nebo před vydáním příkazu) opatří opis z evidence přestupků týkající se obviněného nebo podezřelého z přestupku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Orgán, který rozhodoval v posledním stupni zapisuje pravomocné rozhodnutí o přestupku do evidence přestupků</a:t>
            </a:r>
          </a:p>
          <a:p>
            <a:pPr marL="0" indent="0">
              <a:buNone/>
            </a:pP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572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392C8"/>
                </a:solidFill>
              </a:rPr>
              <a:t>Promlčení </a:t>
            </a:r>
            <a:r>
              <a:rPr lang="cs-CZ" b="1" dirty="0">
                <a:solidFill>
                  <a:srgbClr val="0392C8"/>
                </a:solidFill>
              </a:rPr>
              <a:t>přestupků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Jeden rok, u přestupků s horní hranicí 100.000,- Kč a více 3 roky</a:t>
            </a:r>
          </a:p>
          <a:p>
            <a:r>
              <a:rPr lang="cs-CZ" dirty="0" smtClean="0"/>
              <a:t>Stavění </a:t>
            </a:r>
          </a:p>
          <a:p>
            <a:pPr lvl="1"/>
            <a:r>
              <a:rPr lang="cs-CZ" dirty="0" smtClean="0"/>
              <a:t>Staví se při trestním řízení</a:t>
            </a:r>
          </a:p>
          <a:p>
            <a:pPr lvl="1"/>
            <a:r>
              <a:rPr lang="cs-CZ" dirty="0" smtClean="0"/>
              <a:t>Po dobu podmíněného upuštění od správního trestu</a:t>
            </a:r>
          </a:p>
          <a:p>
            <a:pPr lvl="1"/>
            <a:r>
              <a:rPr lang="cs-CZ" dirty="0" smtClean="0"/>
              <a:t>Staví se při správním řízení soudním</a:t>
            </a:r>
          </a:p>
          <a:p>
            <a:r>
              <a:rPr lang="cs-CZ" dirty="0" smtClean="0"/>
              <a:t>Přerušuje se zahájením přestupkového řízení</a:t>
            </a:r>
          </a:p>
          <a:p>
            <a:r>
              <a:rPr lang="cs-CZ" dirty="0" smtClean="0"/>
              <a:t>Přerušuje se vydáním rozhodnutí</a:t>
            </a:r>
            <a:r>
              <a:rPr lang="cs-CZ" dirty="0"/>
              <a:t> </a:t>
            </a:r>
            <a:r>
              <a:rPr lang="cs-CZ" dirty="0" smtClean="0"/>
              <a:t>o vině</a:t>
            </a:r>
          </a:p>
        </p:txBody>
      </p:sp>
    </p:spTree>
    <p:extLst>
      <p:ext uri="{BB962C8B-B14F-4D97-AF65-F5344CB8AC3E}">
        <p14:creationId xmlns:p14="http://schemas.microsoft.com/office/powerpoint/2010/main" val="384117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E7E9BDE-FC2A-4155-995C-AC9763F8A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6066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>
                <a:solidFill>
                  <a:srgbClr val="0392C8"/>
                </a:solidFill>
              </a:rPr>
              <a:t>DĚKUJI ZA POZORNOST</a:t>
            </a:r>
          </a:p>
        </p:txBody>
      </p:sp>
    </p:spTree>
    <p:extLst>
      <p:ext uri="{BB962C8B-B14F-4D97-AF65-F5344CB8AC3E}">
        <p14:creationId xmlns:p14="http://schemas.microsoft.com/office/powerpoint/2010/main" val="386627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Advokátní kancelář JUDr. Jakuba Blažka</a:t>
            </a:r>
            <a:endParaRPr lang="en-US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>
              <a:solidFill>
                <a:srgbClr val="0070C0"/>
              </a:solidFill>
              <a:latin typeface="Calibri" panose="020F0502020204030204" pitchFamily="34" charset="0"/>
              <a:hlinkClick r:id="" action="ppaction://noaction"/>
            </a:endParaRPr>
          </a:p>
          <a:p>
            <a:r>
              <a:rPr lang="cs-CZ" dirty="0">
                <a:solidFill>
                  <a:srgbClr val="0070C0"/>
                </a:solidFill>
                <a:latin typeface="+mj-lt"/>
                <a:hlinkClick r:id="" action="ppaction://noaction"/>
              </a:rPr>
              <a:t>www.blazekpartners.cz</a:t>
            </a:r>
          </a:p>
          <a:p>
            <a:r>
              <a:rPr lang="cs-CZ" dirty="0">
                <a:solidFill>
                  <a:srgbClr val="0070C0"/>
                </a:solidFill>
                <a:latin typeface="+mj-lt"/>
                <a:hlinkClick r:id="" action="ppaction://noaction"/>
              </a:rPr>
              <a:t>blazek@blazekpartners.cz</a:t>
            </a:r>
            <a:endParaRPr lang="cs-CZ" dirty="0">
              <a:solidFill>
                <a:srgbClr val="0070C0"/>
              </a:solidFill>
              <a:latin typeface="+mj-lt"/>
            </a:endParaRPr>
          </a:p>
          <a:p>
            <a:r>
              <a:rPr lang="cs-CZ" dirty="0">
                <a:solidFill>
                  <a:srgbClr val="0070C0"/>
                </a:solidFill>
                <a:latin typeface="+mj-lt"/>
              </a:rPr>
              <a:t>+ 420 721 886 021</a:t>
            </a:r>
          </a:p>
          <a:p>
            <a:r>
              <a:rPr lang="cs-CZ" dirty="0">
                <a:solidFill>
                  <a:srgbClr val="0070C0"/>
                </a:solidFill>
                <a:latin typeface="+mj-lt"/>
              </a:rPr>
              <a:t>Na Březince 1232/16, Praha 5, 150 00</a:t>
            </a:r>
          </a:p>
          <a:p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711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263</TotalTime>
  <Words>4363</Words>
  <Application>Microsoft Office PowerPoint</Application>
  <PresentationFormat>Vlastní</PresentationFormat>
  <Paragraphs>422</Paragraphs>
  <Slides>56</Slides>
  <Notes>26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56</vt:i4>
      </vt:variant>
    </vt:vector>
  </HeadingPairs>
  <TitlesOfParts>
    <vt:vector size="57" baseType="lpstr">
      <vt:lpstr>Motiv Office</vt:lpstr>
      <vt:lpstr>Projekt „Podpora vzdělávání volených zástupců obcí I. typu“ reg. č. CZ.03.4.74/0.0/0.0/16_033/0002997 je spolufinancován z EU.</vt:lpstr>
      <vt:lpstr>Správní řízení</vt:lpstr>
      <vt:lpstr>Právní předpisy</vt:lpstr>
      <vt:lpstr>Správní řízení</vt:lpstr>
      <vt:lpstr>Základní zásady správního řízení</vt:lpstr>
      <vt:lpstr>Základní zásady správního řízení</vt:lpstr>
      <vt:lpstr>Příslušnost</vt:lpstr>
      <vt:lpstr>Úřední osoba</vt:lpstr>
      <vt:lpstr>Podjatost úřední osoby</vt:lpstr>
      <vt:lpstr>Lhůty</vt:lpstr>
      <vt:lpstr>Vedení řízení</vt:lpstr>
      <vt:lpstr>Zahájení řízení – druhy řízení</vt:lpstr>
      <vt:lpstr>Forma řízení</vt:lpstr>
      <vt:lpstr>Spis</vt:lpstr>
      <vt:lpstr>Protokol</vt:lpstr>
      <vt:lpstr>Doručování</vt:lpstr>
      <vt:lpstr>Zjišťování skutkového stavu</vt:lpstr>
      <vt:lpstr>Dokazování</vt:lpstr>
      <vt:lpstr>Rozhodnutí</vt:lpstr>
      <vt:lpstr>Rozhodnutí – formální náležitosti</vt:lpstr>
      <vt:lpstr>Rozhodnutí - náležitosti</vt:lpstr>
      <vt:lpstr>Rozhodnutí - náležitosti</vt:lpstr>
      <vt:lpstr>Rozhodnutí – lhůty pro vydání rozhodnutí</vt:lpstr>
      <vt:lpstr>Rozhodnutí – oznamování</vt:lpstr>
      <vt:lpstr>Rozhodnutí – právní moc a vykonatelnost</vt:lpstr>
      <vt:lpstr>Zajištění účelu a průběhu řízení</vt:lpstr>
      <vt:lpstr>Předvolání</vt:lpstr>
      <vt:lpstr>Předběžné opatření</vt:lpstr>
      <vt:lpstr>Pořádková pokuta</vt:lpstr>
      <vt:lpstr>Vykázání z místa úkonu</vt:lpstr>
      <vt:lpstr>Náklady řízení</vt:lpstr>
      <vt:lpstr>Náklady řízení</vt:lpstr>
      <vt:lpstr>Přerušení a zastavení řízení</vt:lpstr>
      <vt:lpstr>Přerušení řízení</vt:lpstr>
      <vt:lpstr>Zastavení řízení</vt:lpstr>
      <vt:lpstr>Opravné prostředky</vt:lpstr>
      <vt:lpstr>Odvolání</vt:lpstr>
      <vt:lpstr>Obnova řízení</vt:lpstr>
      <vt:lpstr>Příklad – řízení o přestupku</vt:lpstr>
      <vt:lpstr>Právní předpisy</vt:lpstr>
      <vt:lpstr>Příslušnost</vt:lpstr>
      <vt:lpstr>Komise pro projednávání přestupků</vt:lpstr>
      <vt:lpstr>Zahájení řízení</vt:lpstr>
      <vt:lpstr>Společná řízení</vt:lpstr>
      <vt:lpstr>Průběh řízení - doručování</vt:lpstr>
      <vt:lpstr>Ústní jednání</vt:lpstr>
      <vt:lpstr>Dokazování</vt:lpstr>
      <vt:lpstr>Přerušení řízení </vt:lpstr>
      <vt:lpstr>Rozhodnutí o přestupku</vt:lpstr>
      <vt:lpstr>Rozhodnutí o přestupku - příkaz</vt:lpstr>
      <vt:lpstr>Rozhodnutí o přestupku – příkaz na místě</vt:lpstr>
      <vt:lpstr>Adhezní řízení</vt:lpstr>
      <vt:lpstr>Evidence přestupků</vt:lpstr>
      <vt:lpstr>Promlčení přestupků</vt:lpstr>
      <vt:lpstr>DĚKUJI ZA POZORNOST</vt:lpstr>
      <vt:lpstr>Advokátní kancelář JUDr. Jakuba Blažka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Projekt „Podpora vzdělávání volených zástupců obcí I. typu“ reg. č. CZ.03.4.74/0.0/0.0/16_033/0002997 je spolufinancován z EU.</dc:title>
  <dc:creator>Studenti</dc:creator>
  <cp:lastModifiedBy>JUDr. Jakub Blažek</cp:lastModifiedBy>
  <cp:revision>15</cp:revision>
  <dcterms:created xsi:type="dcterms:W3CDTF">2018-03-08T20:43:18Z</dcterms:created>
  <dcterms:modified xsi:type="dcterms:W3CDTF">2018-03-09T10:00:28Z</dcterms:modified>
</cp:coreProperties>
</file>