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7" r:id="rId1"/>
    <p:sldMasterId id="2147483700" r:id="rId2"/>
  </p:sldMasterIdLst>
  <p:notesMasterIdLst>
    <p:notesMasterId r:id="rId20"/>
  </p:notesMasterIdLst>
  <p:handoutMasterIdLst>
    <p:handoutMasterId r:id="rId21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65938" cy="99964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988" cy="500384"/>
          </a:xfrm>
          <a:prstGeom prst="rect">
            <a:avLst/>
          </a:prstGeom>
        </p:spPr>
        <p:txBody>
          <a:bodyPr vert="horz" lIns="92190" tIns="46095" rIns="92190" bIns="46095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8347" y="0"/>
            <a:ext cx="2975988" cy="500384"/>
          </a:xfrm>
          <a:prstGeom prst="rect">
            <a:avLst/>
          </a:prstGeom>
        </p:spPr>
        <p:txBody>
          <a:bodyPr vert="horz" lIns="92190" tIns="46095" rIns="92190" bIns="46095" rtlCol="0"/>
          <a:lstStyle>
            <a:lvl1pPr algn="r">
              <a:defRPr sz="1200"/>
            </a:lvl1pPr>
          </a:lstStyle>
          <a:p>
            <a:fld id="{01FF4F48-7A38-4CBE-97CB-FC936208E8C0}" type="datetimeFigureOut">
              <a:rPr lang="cs-CZ" smtClean="0"/>
              <a:t>7. 2. 2018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96104"/>
            <a:ext cx="2975988" cy="500384"/>
          </a:xfrm>
          <a:prstGeom prst="rect">
            <a:avLst/>
          </a:prstGeom>
        </p:spPr>
        <p:txBody>
          <a:bodyPr vert="horz" lIns="92190" tIns="46095" rIns="92190" bIns="46095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8347" y="9496104"/>
            <a:ext cx="2975988" cy="500384"/>
          </a:xfrm>
          <a:prstGeom prst="rect">
            <a:avLst/>
          </a:prstGeom>
        </p:spPr>
        <p:txBody>
          <a:bodyPr vert="horz" lIns="92190" tIns="46095" rIns="92190" bIns="46095" rtlCol="0" anchor="b"/>
          <a:lstStyle>
            <a:lvl1pPr algn="r">
              <a:defRPr sz="1200"/>
            </a:lvl1pPr>
          </a:lstStyle>
          <a:p>
            <a:fld id="{FCE1EB91-E21B-4359-A81B-FB2B05B26F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562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body"/>
          </p:nvPr>
        </p:nvSpPr>
        <p:spPr>
          <a:xfrm>
            <a:off x="763592" y="5114256"/>
            <a:ext cx="6108371" cy="4844893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Klikněte pro úpravu formátu komentářů</a:t>
            </a:r>
          </a:p>
        </p:txBody>
      </p:sp>
      <p:sp>
        <p:nvSpPr>
          <p:cNvPr id="130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313625" cy="537999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&lt;záhlaví&gt;</a:t>
            </a:r>
          </a:p>
        </p:txBody>
      </p:sp>
      <p:sp>
        <p:nvSpPr>
          <p:cNvPr id="131" name="PlaceHolder 3"/>
          <p:cNvSpPr>
            <a:spLocks noGrp="1"/>
          </p:cNvSpPr>
          <p:nvPr>
            <p:ph type="dt"/>
          </p:nvPr>
        </p:nvSpPr>
        <p:spPr>
          <a:xfrm>
            <a:off x="4321930" y="0"/>
            <a:ext cx="3313625" cy="537999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cs-CZ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&lt;datum/čas&gt;</a:t>
            </a:r>
          </a:p>
        </p:txBody>
      </p:sp>
      <p:sp>
        <p:nvSpPr>
          <p:cNvPr id="132" name="PlaceHolder 4"/>
          <p:cNvSpPr>
            <a:spLocks noGrp="1"/>
          </p:cNvSpPr>
          <p:nvPr>
            <p:ph type="ftr"/>
          </p:nvPr>
        </p:nvSpPr>
        <p:spPr>
          <a:xfrm>
            <a:off x="0" y="10228874"/>
            <a:ext cx="3313625" cy="537999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cs-CZ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&lt;zápatí&gt;</a:t>
            </a:r>
          </a:p>
        </p:txBody>
      </p:sp>
      <p:sp>
        <p:nvSpPr>
          <p:cNvPr id="133" name="PlaceHolder 5"/>
          <p:cNvSpPr>
            <a:spLocks noGrp="1"/>
          </p:cNvSpPr>
          <p:nvPr>
            <p:ph type="sldNum"/>
          </p:nvPr>
        </p:nvSpPr>
        <p:spPr>
          <a:xfrm>
            <a:off x="4321930" y="10228874"/>
            <a:ext cx="3313625" cy="537999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A8639FC4-4C1D-4D19-96C5-269D894EC3B5}" type="slidenum">
              <a:rPr lang="cs-CZ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14553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body"/>
          </p:nvPr>
        </p:nvSpPr>
        <p:spPr>
          <a:xfrm>
            <a:off x="686505" y="4810815"/>
            <a:ext cx="5492407" cy="3935660"/>
          </a:xfrm>
          <a:prstGeom prst="rect">
            <a:avLst/>
          </a:prstGeom>
        </p:spPr>
        <p:txBody>
          <a:bodyPr/>
          <a:lstStyle/>
          <a:p>
            <a:endParaRPr lang="cs-CZ" sz="2000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9" name="TextShape 2"/>
          <p:cNvSpPr txBox="1"/>
          <p:nvPr/>
        </p:nvSpPr>
        <p:spPr>
          <a:xfrm>
            <a:off x="3889228" y="9495107"/>
            <a:ext cx="2974736" cy="501021"/>
          </a:xfrm>
          <a:prstGeom prst="rect">
            <a:avLst/>
          </a:prstGeom>
          <a:noFill/>
          <a:ln>
            <a:noFill/>
          </a:ln>
        </p:spPr>
        <p:txBody>
          <a:bodyPr lIns="92190" tIns="46095" rIns="92190" bIns="46095" anchor="b"/>
          <a:lstStyle/>
          <a:p>
            <a:pPr algn="r">
              <a:lnSpc>
                <a:spcPct val="100000"/>
              </a:lnSpc>
            </a:pPr>
            <a:fld id="{7D051472-FD1D-46FF-A2FB-77BFBE08FCB9}" type="slidenum">
              <a:rPr lang="cs-CZ" sz="12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2</a:t>
            </a:fld>
            <a:endParaRPr lang="cs-CZ" sz="1200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71831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body"/>
          </p:nvPr>
        </p:nvSpPr>
        <p:spPr>
          <a:xfrm>
            <a:off x="686505" y="4810815"/>
            <a:ext cx="5492407" cy="3935660"/>
          </a:xfrm>
          <a:prstGeom prst="rect">
            <a:avLst/>
          </a:prstGeom>
        </p:spPr>
        <p:txBody>
          <a:bodyPr/>
          <a:lstStyle/>
          <a:p>
            <a:endParaRPr lang="cs-CZ" sz="2000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1" name="TextShape 2"/>
          <p:cNvSpPr txBox="1"/>
          <p:nvPr/>
        </p:nvSpPr>
        <p:spPr>
          <a:xfrm>
            <a:off x="3889228" y="9495107"/>
            <a:ext cx="2974736" cy="501021"/>
          </a:xfrm>
          <a:prstGeom prst="rect">
            <a:avLst/>
          </a:prstGeom>
          <a:noFill/>
          <a:ln>
            <a:noFill/>
          </a:ln>
        </p:spPr>
        <p:txBody>
          <a:bodyPr lIns="92190" tIns="46095" rIns="92190" bIns="46095" anchor="b"/>
          <a:lstStyle/>
          <a:p>
            <a:pPr algn="r">
              <a:lnSpc>
                <a:spcPct val="100000"/>
              </a:lnSpc>
            </a:pPr>
            <a:fld id="{68CAE503-E411-488A-85CE-9546C18E2ABC}" type="slidenum">
              <a:rPr lang="cs-CZ" sz="12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17</a:t>
            </a:fld>
            <a:endParaRPr lang="cs-CZ" sz="1400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85670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63673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91491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03597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9070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5337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25510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15646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24874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60016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65650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90493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629128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49096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587642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841666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067034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456582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626692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750955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277820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851420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316514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28834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lnSpc>
                <a:spcPct val="100000"/>
              </a:lnSpc>
            </a:pPr>
            <a:fld id="{82237165-4776-4EAB-B32D-14EE9F88A4B2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592FE33C-3A79-457A-BD9A-D2B9A9C38EB0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96109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lnSpc>
                <a:spcPct val="100000"/>
              </a:lnSpc>
            </a:pPr>
            <a:fld id="{DE9D4857-3BB3-475F-9074-28E01BB24CA6}" type="datetime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7. 2. 2018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C7C18D2C-10A1-460C-800F-974A74D36F9F}" type="slidenum">
              <a:rPr lang="cs-CZ" sz="1200" b="0" strike="noStrike" spc="-1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5078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blazek@blazekpartners.cz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extShape 1"/>
          <p:cNvSpPr txBox="1"/>
          <p:nvPr/>
        </p:nvSpPr>
        <p:spPr>
          <a:xfrm>
            <a:off x="1524240" y="1122840"/>
            <a:ext cx="9144000" cy="1849320"/>
          </a:xfrm>
          <a:prstGeom prst="rect">
            <a:avLst/>
          </a:prstGeom>
          <a:noFill/>
          <a:ln>
            <a:noFill/>
          </a:ln>
        </p:spPr>
        <p:txBody>
          <a:bodyPr anchor="b" anchorCtr="1"/>
          <a:lstStyle/>
          <a:p>
            <a:pPr algn="ctr">
              <a:lnSpc>
                <a:spcPct val="90000"/>
              </a:lnSpc>
            </a:pPr>
            <a:r>
              <a:rPr lang="cs-CZ" sz="20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Projekt „Podpora vzdělávání volených zástupců obcí I. typu“ reg. č. CZ.03.4.74/0.0/0.0/16_033/0002997 je spolufinancován z EU.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35" name="TextShape 2"/>
          <p:cNvSpPr txBox="1"/>
          <p:nvPr/>
        </p:nvSpPr>
        <p:spPr>
          <a:xfrm>
            <a:off x="1524240" y="3227760"/>
            <a:ext cx="9731160" cy="2487600"/>
          </a:xfrm>
          <a:prstGeom prst="rect">
            <a:avLst/>
          </a:prstGeom>
          <a:noFill/>
          <a:ln>
            <a:noFill/>
          </a:ln>
        </p:spPr>
        <p:txBody>
          <a:bodyPr anchorCtr="1"/>
          <a:lstStyle/>
          <a:p>
            <a:pPr algn="ctr">
              <a:lnSpc>
                <a:spcPct val="80000"/>
              </a:lnSpc>
              <a:spcBef>
                <a:spcPts val="1001"/>
              </a:spcBef>
            </a:pPr>
            <a:r>
              <a:rPr lang="cs-CZ" sz="35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Webinář</a:t>
            </a:r>
            <a:r>
              <a:rPr lang="cs-CZ" sz="3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na téma </a:t>
            </a:r>
            <a:endParaRPr lang="cs-CZ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  <a:p>
            <a:pPr algn="ctr">
              <a:lnSpc>
                <a:spcPct val="80000"/>
              </a:lnSpc>
              <a:spcBef>
                <a:spcPts val="1001"/>
              </a:spcBef>
            </a:pPr>
            <a:r>
              <a:rPr lang="cs-CZ" sz="35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„UZAVÍRÁNÍ SMLUV – FORMA, ZÁMĚRY, SCHVALOVÁNÍ V ORGÁNECH OBCE, ZMĚNY SMLUV“ </a:t>
            </a:r>
            <a:endParaRPr lang="cs-CZ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  <a:p>
            <a:pPr algn="ctr">
              <a:lnSpc>
                <a:spcPct val="80000"/>
              </a:lnSpc>
              <a:spcBef>
                <a:spcPts val="1001"/>
              </a:spcBef>
            </a:pPr>
            <a:endParaRPr lang="cs-CZ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  <a:p>
            <a:pPr algn="ctr">
              <a:lnSpc>
                <a:spcPct val="80000"/>
              </a:lnSpc>
              <a:spcBef>
                <a:spcPts val="1001"/>
              </a:spcBef>
            </a:pPr>
            <a:r>
              <a:rPr lang="cs-CZ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Webinář</a:t>
            </a:r>
            <a:r>
              <a:rPr lang="cs-CZ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je realizován v rámci aktivity Metodicko-právní poradenství (vzdělávání), která je součástí projektu „Podpora volených zástupců obcí I. typu“.</a:t>
            </a:r>
            <a:endParaRPr lang="cs-CZ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36" name="Obrázek 6" descr="W:\PUBLICITA\VIZUÁLNÍ_IDENTITA\loga\OPZ\logo_OPZ_barevne.jpg"/>
          <p:cNvPicPr/>
          <p:nvPr/>
        </p:nvPicPr>
        <p:blipFill>
          <a:blip r:embed="rId2"/>
          <a:stretch/>
        </p:blipFill>
        <p:spPr>
          <a:xfrm>
            <a:off x="1751040" y="1243080"/>
            <a:ext cx="4690080" cy="972000"/>
          </a:xfrm>
          <a:prstGeom prst="rect">
            <a:avLst/>
          </a:prstGeom>
          <a:ln>
            <a:noFill/>
          </a:ln>
        </p:spPr>
      </p:pic>
      <p:pic>
        <p:nvPicPr>
          <p:cNvPr id="137" name="Obrázek 8"/>
          <p:cNvPicPr/>
          <p:nvPr/>
        </p:nvPicPr>
        <p:blipFill>
          <a:blip r:embed="rId3"/>
          <a:stretch/>
        </p:blipFill>
        <p:spPr>
          <a:xfrm>
            <a:off x="8934840" y="1207080"/>
            <a:ext cx="1733400" cy="97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UZAVÍRÁNÍ SMLUV OBCÍ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39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cs-CZ" sz="36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JUDr. Jakub Blažek, advokát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</a:pP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Právní předpisy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41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Zákon č. 182/2000 Sb., o obcích (obecní zřízení)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Zákon č. 89/2012 Sb., občanský zákoník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Zákon č. 134/2016 Sb., o zadávání veřejných zakázek</a:t>
            </a:r>
          </a:p>
          <a:p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Obecné principy občanského zákoníku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43" name="TextShape 2"/>
          <p:cNvSpPr txBox="1"/>
          <p:nvPr/>
        </p:nvSpPr>
        <p:spPr>
          <a:xfrm>
            <a:off x="838080" y="1498014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Pacta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sunt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servanda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In favor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negotii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jednání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pohlíží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spíše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jako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platné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Proto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upřednostňována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relativní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neplatnost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před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absolutní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Dobrá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víra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předpokládá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Nelze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těžit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z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protiprávního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činu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Zásada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legální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licence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(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velká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dispozitivnost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úpravy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)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Výjimky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: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ujednání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porušující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dobré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mravy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veřejný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pořádek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právo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týkající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postavení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osob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včetně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ochranu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osobnost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Ochrana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slabší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smluvní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strany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(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spotřebitel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nájemce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bytu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adhezní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) –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nelze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odchýlit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v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neprospěch</a:t>
            </a:r>
            <a:endParaRPr lang="en-US" sz="24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extShape 1"/>
          <p:cNvSpPr txBox="1"/>
          <p:nvPr/>
        </p:nvSpPr>
        <p:spPr>
          <a:xfrm>
            <a:off x="810784" y="160323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 dirty="0" err="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Uzavírání</a:t>
            </a:r>
            <a:r>
              <a:rPr lang="en-US" sz="4400" b="1" strike="noStrike" spc="-1" dirty="0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 </a:t>
            </a:r>
            <a:r>
              <a:rPr lang="en-US" sz="4400" b="1" strike="noStrike" spc="-1" dirty="0" err="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smluv</a:t>
            </a:r>
            <a:r>
              <a:rPr lang="en-US" sz="4400" b="1" strike="noStrike" spc="-1" dirty="0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 </a:t>
            </a:r>
            <a:r>
              <a:rPr lang="en-US" sz="4400" b="1" strike="noStrike" spc="-1" dirty="0" err="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podle</a:t>
            </a:r>
            <a:r>
              <a:rPr lang="en-US" sz="4400" b="1" strike="noStrike" spc="-1" dirty="0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 </a:t>
            </a:r>
            <a:r>
              <a:rPr lang="en-US" sz="4400" b="1" strike="noStrike" spc="-1" dirty="0" err="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občanského</a:t>
            </a:r>
            <a:r>
              <a:rPr lang="en-US" sz="4400" b="1" strike="noStrike" spc="-1" dirty="0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 </a:t>
            </a:r>
            <a:r>
              <a:rPr lang="en-US" sz="4400" b="1" strike="noStrike" spc="-1" dirty="0" err="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zákoníku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45" name="TextShape 2"/>
          <p:cNvSpPr txBox="1"/>
          <p:nvPr/>
        </p:nvSpPr>
        <p:spPr>
          <a:xfrm>
            <a:off x="919966" y="1170468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Oferta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náležitostmi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vůlí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být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ze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vázán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§ 1732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občanského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zákoníku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Neodvolatelná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§ 1736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Odvolání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§ 1738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Zrušení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§ 1737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endParaRPr lang="en-US" sz="2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Akceptace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Lhůta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143000" lvl="2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0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Ústně</a:t>
            </a:r>
            <a:r>
              <a:rPr lang="en-US" sz="20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§ 1734</a:t>
            </a:r>
            <a:endParaRPr lang="en-US" sz="1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143000" lvl="2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0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Vůči</a:t>
            </a:r>
            <a:r>
              <a:rPr lang="en-US" sz="20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0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nepřítomné</a:t>
            </a:r>
            <a:r>
              <a:rPr lang="en-US" sz="20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0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osobě</a:t>
            </a:r>
            <a:r>
              <a:rPr lang="en-US" sz="20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§ 1735</a:t>
            </a:r>
            <a:endParaRPr lang="en-US" sz="1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X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nová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oferta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§ 1740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odst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 2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Nepatrná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odchylka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§ 1740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odst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 3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Zrušení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§ 1742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Typy smluv v občanském zákoníku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47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Pojmenované 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Darování, koupě, výprosa, výpůjčka, zápůjčka, nájem, pacht, úvěr, atd.</a:t>
            </a:r>
            <a:endParaRPr lang="en-US" sz="20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Náležitosti stanoveny v jednotlivých paragrafech občanského zákoníku</a:t>
            </a:r>
            <a:endParaRPr lang="en-US" sz="20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Nepojmenované § 1746 odst. 2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Použije se úprava, která je nejbližší</a:t>
            </a:r>
            <a:endParaRPr lang="en-US" sz="20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Smlouva o smlouvě budoucí § 1785 nn.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Náležitosti: závazek alespoň jedné strany uzavřít po vyzvání v ujednané lhůtě (1 rok) smlouvu, vymezení obsahu budoucí smlouvy </a:t>
            </a:r>
            <a:endParaRPr lang="en-US" sz="20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Specifika uzavírání smluv obcí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49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Záměry § 39 odst. 1 obecního zřízení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Cena obvyklá § 39 odst. 2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Schvalování orgánem obce § 85, § 102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Záměr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1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Nutnost zveřejnění po dobu nejméně 15 dnů před rozhodnutím v příslušném orgánu obce vyvěšením na úřední desce obecního úřadu nebo způsobem v místě obvyklým, aby se k němu mohli zájemci vyjádřit a předložit své nabídky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 případě nezveřejnění, je právní jednání absolutně neplatné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Schvaluje zastupitelstvo obce či rada (ve zbytkové působnosti, která není vyhrazena zastupitelstvu)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Záměry vyžadující zveřejnění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3" name="TextShape 2"/>
          <p:cNvSpPr txBox="1"/>
          <p:nvPr/>
        </p:nvSpPr>
        <p:spPr>
          <a:xfrm>
            <a:off x="838080" y="1470718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Prodej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směna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darování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pronájem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pacht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výpůjčka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právo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stavby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výprosa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Zřízení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stavby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k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pozemku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vlastnictví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(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nově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od 1.7.2016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) 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Změny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závazků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v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podstatných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náležitostech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(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změna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kupní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ceny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osoby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převod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nájmu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prostor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k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podnikání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)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Záměr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u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budoucí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smlouvě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zveřejnit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záměr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Záměr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u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předkupního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zveřejnit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záměru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u="sng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Výjimka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: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byty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hrobová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místa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krátkodobé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nájmy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smluvní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vztahy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 PO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zřízenými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obcí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Při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nejistotě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je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lépe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záměr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zveřejnit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vyhnout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tak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neplatnosti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Závaznost zveřejněného záměru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5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Projev vůle, ale nikoli ve smyslu občanského zákoníku (nejedná se tedy o občanskoprávní ofertu)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Obec není povinna záměr realizovat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Vázanost obce podmínkami uvedenými v záměru 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Lhůta pro podávání nabídek, kupní cena apod.</a:t>
            </a:r>
            <a:endParaRPr lang="en-US" sz="20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Problematika „adresného záměru“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Lze zveřejnit, ostatní však mají právo podávat nabídky, pokud obec vyhodnotí jinou nabídku jako nejlepší, musí zveřejnit nový záměr</a:t>
            </a:r>
            <a:endParaRPr lang="en-US" sz="20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Dotčenou osobu identifikovat pouze iniciálami jejími a jejího bydliště</a:t>
            </a:r>
            <a:endParaRPr lang="en-US" sz="20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extShape 1"/>
          <p:cNvSpPr txBox="1"/>
          <p:nvPr/>
        </p:nvSpPr>
        <p:spPr>
          <a:xfrm>
            <a:off x="838080" y="11938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 dirty="0" err="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Povinnosti</a:t>
            </a:r>
            <a:r>
              <a:rPr lang="en-US" sz="4400" b="1" strike="noStrike" spc="-1" dirty="0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 </a:t>
            </a:r>
            <a:r>
              <a:rPr lang="en-US" sz="4400" b="1" strike="noStrike" spc="-1" dirty="0" err="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při</a:t>
            </a:r>
            <a:r>
              <a:rPr lang="en-US" sz="4400" b="1" strike="noStrike" spc="-1" dirty="0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 </a:t>
            </a:r>
            <a:r>
              <a:rPr lang="en-US" sz="4400" b="1" strike="noStrike" spc="-1" dirty="0" err="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uzavírání</a:t>
            </a:r>
            <a:r>
              <a:rPr lang="en-US" sz="4400" b="1" strike="noStrike" spc="-1" dirty="0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 </a:t>
            </a:r>
            <a:r>
              <a:rPr lang="en-US" sz="4400" b="1" strike="noStrike" spc="-1" dirty="0" err="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smluv</a:t>
            </a:r>
            <a:endParaRPr lang="en-U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7" name="TextShape 2"/>
          <p:cNvSpPr txBox="1"/>
          <p:nvPr/>
        </p:nvSpPr>
        <p:spPr>
          <a:xfrm>
            <a:off x="838080" y="1197764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IV. ÚS 1167/11 :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rovného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nediskriminačního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transparentního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přístupu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všem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zájemcům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čerpání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z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veřejných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prostředků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rovné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zacházení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např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při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prodeji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bytů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či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vestaveb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při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zadávání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veřejných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zakázek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při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poskytování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dotací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endParaRPr lang="en-US" sz="1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Fiduciární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spravovat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majetek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Loajalita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hájit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zájmy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obce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státu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péče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(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řádného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hospodáře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),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chránit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majetek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zaměstnavatele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státu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Rozdíl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oproti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obchodním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korporacím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v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případě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státu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(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případ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IT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zakázky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ministerstvu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skutečný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zájem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státu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)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Zahrnuje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opatřit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si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odbornou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péči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rozdíl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ústřední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orgán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státní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správy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x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malá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obec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x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statutární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město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5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Tdo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848/2010 –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laické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osoby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spolehly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radu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advokáta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Cena obvyklá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9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Cena obvyklá – stanovena porovnáním, nikoliv cena vyhlášková – problematika znaleckých posudků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Odchylku je nutné zdůvodnit, bez odůvodnění je jednání </a:t>
            </a:r>
            <a:r>
              <a:rPr lang="en-US" sz="2800" b="1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neplatné</a:t>
            </a: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Nepředepsána forma ani obsah, může být součástí rozhodnutí orgánu obce/smlouvy/jinak prokazatelně zaznamenané</a:t>
            </a:r>
            <a:endParaRPr lang="en-US" sz="20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Důvodem pro odchylku je jiný než ekonomický profit pro obec (narovnání sousedských vztahů, zvýšení obydlenosti obce, zvýšení atraktivity obce, úspora financí)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Schvalování orgánem obce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61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Působnost k uzavírání smluv má zastupitelstvo, rada pouze ve zbytkových oblastech, které nejsou vyhrazeny zastupitelstvu (ke starostovi viz dále)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Zrušení rozhodnutí orgánu obce – předsmluvní odpovědnost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Nemusí být schváleno doslovné znění smlouvy, ale podstatné náležitosti; více není na škodu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Doložka platnosti úkonu (§ 41)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Bez doložky neznamená neplatnost X bez schválení orgánem obce však ano (nelze zhojit!)</a:t>
            </a:r>
            <a:endParaRPr lang="en-US" sz="20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TextShape 1"/>
          <p:cNvSpPr txBox="1"/>
          <p:nvPr/>
        </p:nvSpPr>
        <p:spPr>
          <a:xfrm>
            <a:off x="810784" y="178931"/>
            <a:ext cx="10515240" cy="53834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1" strike="noStrike" spc="-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§ 85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obecního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zřízení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majetkoprávní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úkony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Zastupitelstvu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obce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je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dále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vyhrazeno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rozhodování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těchto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právních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jednáních</a:t>
            </a:r>
            <a:r>
              <a:rPr lang="en-US" sz="14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: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nabytí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převod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hmotných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nemovitých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věcí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včetně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vydání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nemovitostí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podle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zvláštních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zákonů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s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výjimkou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inženýrských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sítí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pozemních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komunikací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převod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bytů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nebytových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prostorů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z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majetku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poskytování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věcných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darů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v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hodnotě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nad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20 000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Kč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peněžitých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darů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výši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nad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20 000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Kč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fyzické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právnické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osobě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v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jednom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kalendářním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roce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poskytování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dotací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návratných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finančních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výpomocí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nad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50 000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Kč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v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jednotlivém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případě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fyzickým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právnickým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osobám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uzavření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veřejnoprávních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smluv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jejich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poskytnutí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uzavření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společnosti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poskytování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majetkových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hodnot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podle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společnosti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jejíž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je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obec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společníkem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e)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peněžité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nepeněžité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vklady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do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právnických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osob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vzdání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práva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prominutí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dluhu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vyšší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než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20 000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Kč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g)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zastavení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movitých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věcí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v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hodnotě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vyšší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než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20 000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Kč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dohody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splátkách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lhůtou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splatnosti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delší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než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18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měsíců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postoupení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pohledávky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vyšší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než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20 000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Kč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uzavření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přijetí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poskytnutí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úvěru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zápůjčky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převzetí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dluhu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převzetí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ručitelského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závazku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přistoupení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k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závazku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společnosti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zastavení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nemovitých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věcí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vydání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komunálních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dluhopisů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nabytí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převod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práva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stavby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smluvní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zřízení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práva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stavby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k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pozemku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vlastnictví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n)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zpeněžení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hmotné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nemovité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věci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vlastnictví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práva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stavby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veřejné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dražbě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nabytí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hmotné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nemovité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věci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práva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stavby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v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dražbě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veřejné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soutěži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nejvhodnější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nabídku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jiným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obdobným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způsobem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;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tuto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pravomoc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může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zastupitelstvo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zcela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zčásti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svěřit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radě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obce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1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starostovi</a:t>
            </a:r>
            <a:r>
              <a:rPr lang="en-US" sz="1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Starosta obce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64" name="TextShape 2"/>
          <p:cNvSpPr txBox="1"/>
          <p:nvPr/>
        </p:nvSpPr>
        <p:spPr>
          <a:xfrm>
            <a:off x="838080" y="1511661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Zastupuje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obec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navenek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(§ 103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nn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.),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podepisuje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všechny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uzavírané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smlouvy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ale </a:t>
            </a:r>
            <a:r>
              <a:rPr lang="en-US" sz="28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nerozhoduje</a:t>
            </a:r>
            <a:r>
              <a:rPr lang="en-US" sz="28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o </a:t>
            </a:r>
            <a:r>
              <a:rPr lang="en-US" sz="28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jejich</a:t>
            </a:r>
            <a:r>
              <a:rPr lang="en-US" sz="2800" b="1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1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uzavření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obcích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kde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starosta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vykonává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pravomoc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rady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rozdělení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pravomocí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mezi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zastupitelstvo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a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starostu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(§ 102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odst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 4),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zbytkových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oblastech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je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ideální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nastavit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finanční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limit,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nad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nějž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rozhoduje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výhradně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zastupitelstvo</a:t>
            </a: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Důsledky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překročení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pravomocí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Trestněprávní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odpovědnost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Politická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odpovědnost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685800" lvl="1" indent="-228240">
              <a:lnSpc>
                <a:spcPct val="100000"/>
              </a:lnSpc>
              <a:spcBef>
                <a:spcPts val="499"/>
              </a:spcBef>
              <a:buClr>
                <a:srgbClr val="595959"/>
              </a:buClr>
              <a:buFont typeface="Arial"/>
              <a:buChar char="•"/>
            </a:pP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Občanskoprávní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odpovědnost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náhrada</a:t>
            </a:r>
            <a:r>
              <a:rPr lang="en-US" sz="24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4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škody</a:t>
            </a:r>
            <a:endParaRPr lang="en-US" sz="20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Co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dělat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když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rozhodnutím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zastupitelstva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en-US" sz="2800" b="0" strike="noStrike" spc="-1" dirty="0" err="1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nesouhlasím</a:t>
            </a:r>
            <a:r>
              <a:rPr lang="en-US" sz="2800" b="0" strike="noStrike" spc="-1" dirty="0">
                <a:solidFill>
                  <a:srgbClr val="595959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?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 dirty="0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Shape 1"/>
          <p:cNvSpPr txBox="1"/>
          <p:nvPr/>
        </p:nvSpPr>
        <p:spPr>
          <a:xfrm>
            <a:off x="838080" y="196056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1" strike="noStrike" spc="-1">
                <a:solidFill>
                  <a:srgbClr val="0392C8"/>
                </a:solidFill>
                <a:uFill>
                  <a:solidFill>
                    <a:srgbClr val="FFFFFF"/>
                  </a:solidFill>
                </a:uFill>
                <a:latin typeface="Calibri Light"/>
              </a:rPr>
              <a:t>DĚKUJI ZA POZORNOST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sz="4400" b="1" strike="noStrike" spc="-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Advokátní kancelář JUDr. Jakuba Blažka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67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70C0"/>
              </a:buClr>
              <a:buFont typeface="Arial"/>
              <a:buChar char="•"/>
            </a:pPr>
            <a:r>
              <a:rPr lang="en-US" sz="2800" b="0" u="sng" strike="noStrike" spc="-1">
                <a:solidFill>
                  <a:srgbClr val="0563C1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3"/>
              </a:rPr>
              <a:t>www.blazekpartners.cz</a:t>
            </a: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70C0"/>
              </a:buClr>
              <a:buFont typeface="Arial"/>
              <a:buChar char="•"/>
            </a:pPr>
            <a:r>
              <a:rPr lang="en-US" sz="2800" b="0" u="sng" strike="noStrike" spc="-1">
                <a:solidFill>
                  <a:srgbClr val="0563C1"/>
                </a:solidFill>
                <a:uFill>
                  <a:solidFill>
                    <a:srgbClr val="FFFFFF"/>
                  </a:solidFill>
                </a:uFill>
                <a:latin typeface="Calibri"/>
                <a:hlinkClick r:id="rId3"/>
              </a:rPr>
              <a:t>blazek@blazekpartners.cz</a:t>
            </a: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70C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+ 420 721 886 021</a:t>
            </a: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70C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 Březince 1232/16, Praha 5, 150 00</a:t>
            </a: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>
              <a:solidFill>
                <a:srgbClr val="595959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5332</TotalTime>
  <Words>1227</Words>
  <Application>Microsoft Office PowerPoint</Application>
  <PresentationFormat>Širokoúhlá obrazovka</PresentationFormat>
  <Paragraphs>120</Paragraphs>
  <Slides>17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DejaVu Sans</vt:lpstr>
      <vt:lpstr>Times New Roman</vt:lpstr>
      <vt:lpstr>Motiv Office</vt:lpstr>
      <vt:lpstr>1_Motiv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Marta Kolárová</dc:creator>
  <dc:description/>
  <cp:lastModifiedBy>Marcela Pacholíková</cp:lastModifiedBy>
  <cp:revision>167</cp:revision>
  <cp:lastPrinted>2018-02-07T10:54:01Z</cp:lastPrinted>
  <dcterms:created xsi:type="dcterms:W3CDTF">2015-09-01T16:50:33Z</dcterms:created>
  <dcterms:modified xsi:type="dcterms:W3CDTF">2018-02-09T13:22:40Z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2</vt:i4>
  </property>
  <property fmtid="{D5CDD505-2E9C-101B-9397-08002B2CF9AE}" pid="8" name="PresentationFormat">
    <vt:lpwstr>Vlastní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16</vt:i4>
  </property>
</Properties>
</file>