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1"/>
  </p:notesMasterIdLst>
  <p:sldIdLst>
    <p:sldId id="257" r:id="rId2"/>
    <p:sldId id="258" r:id="rId3"/>
    <p:sldId id="259" r:id="rId4"/>
    <p:sldId id="352" r:id="rId5"/>
    <p:sldId id="260" r:id="rId6"/>
    <p:sldId id="262" r:id="rId7"/>
    <p:sldId id="315" r:id="rId8"/>
    <p:sldId id="361" r:id="rId9"/>
    <p:sldId id="362" r:id="rId10"/>
    <p:sldId id="367" r:id="rId11"/>
    <p:sldId id="368" r:id="rId12"/>
    <p:sldId id="350" r:id="rId13"/>
    <p:sldId id="351" r:id="rId14"/>
    <p:sldId id="261" r:id="rId15"/>
    <p:sldId id="353" r:id="rId16"/>
    <p:sldId id="263" r:id="rId17"/>
    <p:sldId id="363" r:id="rId18"/>
    <p:sldId id="369" r:id="rId19"/>
    <p:sldId id="370" r:id="rId20"/>
    <p:sldId id="264" r:id="rId21"/>
    <p:sldId id="354" r:id="rId22"/>
    <p:sldId id="355" r:id="rId23"/>
    <p:sldId id="356" r:id="rId24"/>
    <p:sldId id="372" r:id="rId25"/>
    <p:sldId id="373" r:id="rId26"/>
    <p:sldId id="374" r:id="rId27"/>
    <p:sldId id="364" r:id="rId28"/>
    <p:sldId id="371" r:id="rId29"/>
    <p:sldId id="327" r:id="rId30"/>
    <p:sldId id="317" r:id="rId31"/>
    <p:sldId id="365" r:id="rId32"/>
    <p:sldId id="266" r:id="rId33"/>
    <p:sldId id="360" r:id="rId34"/>
    <p:sldId id="328" r:id="rId35"/>
    <p:sldId id="366" r:id="rId36"/>
    <p:sldId id="265" r:id="rId37"/>
    <p:sldId id="269" r:id="rId38"/>
    <p:sldId id="336" r:id="rId39"/>
    <p:sldId id="338" r:id="rId40"/>
    <p:sldId id="334" r:id="rId41"/>
    <p:sldId id="339" r:id="rId42"/>
    <p:sldId id="340" r:id="rId43"/>
    <p:sldId id="341" r:id="rId44"/>
    <p:sldId id="342" r:id="rId45"/>
    <p:sldId id="357" r:id="rId46"/>
    <p:sldId id="358" r:id="rId47"/>
    <p:sldId id="359" r:id="rId48"/>
    <p:sldId id="311" r:id="rId49"/>
    <p:sldId id="312" r:id="rId50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tudenti" initials="S" lastIdx="1" clrIdx="0">
    <p:extLst>
      <p:ext uri="{19B8F6BF-5375-455C-9EA6-DF929625EA0E}">
        <p15:presenceInfo xmlns:p15="http://schemas.microsoft.com/office/powerpoint/2012/main" userId="Studenti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176" autoAdjust="0"/>
    <p:restoredTop sz="75381" autoAdjust="0"/>
  </p:normalViewPr>
  <p:slideViewPr>
    <p:cSldViewPr snapToGrid="0">
      <p:cViewPr varScale="1">
        <p:scale>
          <a:sx n="86" d="100"/>
          <a:sy n="86" d="100"/>
        </p:scale>
        <p:origin x="1482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373761-FE6D-4BB8-B24F-8401900416FC}" type="datetimeFigureOut">
              <a:rPr lang="cs-CZ" smtClean="0"/>
              <a:t>10.09.2018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1C0A6F-055B-41AC-B9D5-D5A90501D2D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40118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A83E7-03C7-E941-A025-3BF86B114C3C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04994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1C0A6F-055B-41AC-B9D5-D5A90501D2DA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44979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1C0A6F-055B-41AC-B9D5-D5A90501D2DA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50620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1C0A6F-055B-41AC-B9D5-D5A90501D2DA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69581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1C0A6F-055B-41AC-B9D5-D5A90501D2DA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9568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1C0A6F-055B-41AC-B9D5-D5A90501D2DA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0400537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1C0A6F-055B-41AC-B9D5-D5A90501D2DA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742193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A – c strategická rozhodnutí</a:t>
            </a:r>
          </a:p>
          <a:p>
            <a:r>
              <a:rPr lang="cs-CZ" dirty="0"/>
              <a:t>D – g výkon funkce společníka/zřizovatele v jiných PO</a:t>
            </a:r>
          </a:p>
          <a:p>
            <a:r>
              <a:rPr lang="cs-CZ" dirty="0"/>
              <a:t>H – regulace</a:t>
            </a:r>
          </a:p>
          <a:p>
            <a:r>
              <a:rPr lang="cs-CZ" dirty="0"/>
              <a:t>I – referendum</a:t>
            </a:r>
          </a:p>
          <a:p>
            <a:r>
              <a:rPr lang="cs-CZ" dirty="0"/>
              <a:t>J – územní změny</a:t>
            </a:r>
          </a:p>
          <a:p>
            <a:r>
              <a:rPr lang="cs-CZ" dirty="0"/>
              <a:t>K – m organizační struktura obce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1C0A6F-055B-41AC-B9D5-D5A90501D2DA}" type="slidenum">
              <a:rPr lang="cs-CZ" smtClean="0"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475093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1C0A6F-055B-41AC-B9D5-D5A90501D2DA}" type="slidenum">
              <a:rPr lang="cs-CZ" smtClean="0"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7703052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A83E7-03C7-E941-A025-3BF86B114C3C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200902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1C0A6F-055B-41AC-B9D5-D5A90501D2DA}" type="slidenum">
              <a:rPr lang="cs-CZ" smtClean="0"/>
              <a:t>18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35970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1C0A6F-055B-41AC-B9D5-D5A90501D2DA}" type="slidenum">
              <a:rPr lang="cs-CZ" smtClean="0"/>
              <a:t>19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954405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43050" lvl="3" indent="-171450">
              <a:buFont typeface="Arial" panose="020B0604020202020204" pitchFamily="34" charset="0"/>
              <a:buChar char="•"/>
            </a:pP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A83E7-03C7-E941-A025-3BF86B114C3C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769588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43050" lvl="3" indent="-171450">
              <a:buFont typeface="Arial" panose="020B0604020202020204" pitchFamily="34" charset="0"/>
              <a:buChar char="•"/>
            </a:pP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A83E7-03C7-E941-A025-3BF86B114C3C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849072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3"/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A83E7-03C7-E941-A025-3BF86B114C3C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105945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3"/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A83E7-03C7-E941-A025-3BF86B114C3C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66287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b="1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1C0A6F-055B-41AC-B9D5-D5A90501D2DA}" type="slidenum">
              <a:rPr lang="cs-CZ" smtClean="0"/>
              <a:t>24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681720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1C0A6F-055B-41AC-B9D5-D5A90501D2DA}" type="slidenum">
              <a:rPr lang="cs-CZ" smtClean="0"/>
              <a:t>25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326889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3"/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A83E7-03C7-E941-A025-3BF86B114C3C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497041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3"/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A83E7-03C7-E941-A025-3BF86B114C3C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042491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3"/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A83E7-03C7-E941-A025-3BF86B114C3C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73662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1C0A6F-055B-41AC-B9D5-D5A90501D2DA}" type="slidenum">
              <a:rPr lang="cs-CZ" smtClean="0"/>
              <a:t>32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5848676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1C0A6F-055B-41AC-B9D5-D5A90501D2DA}" type="slidenum">
              <a:rPr lang="cs-CZ" smtClean="0"/>
              <a:t>33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9445438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1C0A6F-055B-41AC-B9D5-D5A90501D2DA}" type="slidenum">
              <a:rPr lang="cs-CZ" smtClean="0"/>
              <a:t>34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533284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1C0A6F-055B-41AC-B9D5-D5A90501D2DA}" type="slidenum">
              <a:rPr lang="cs-CZ" smtClean="0"/>
              <a:t>36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491361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1C0A6F-055B-41AC-B9D5-D5A90501D2DA}" type="slidenum">
              <a:rPr lang="cs-CZ" smtClean="0"/>
              <a:t>37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969970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1C0A6F-055B-41AC-B9D5-D5A90501D2DA}" type="slidenum">
              <a:rPr lang="cs-CZ" smtClean="0"/>
              <a:t>38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218476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1C0A6F-055B-41AC-B9D5-D5A90501D2DA}" type="slidenum">
              <a:rPr lang="cs-CZ" smtClean="0"/>
              <a:t>39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306194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1C0A6F-055B-41AC-B9D5-D5A90501D2DA}" type="slidenum">
              <a:rPr lang="cs-CZ" smtClean="0"/>
              <a:t>41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079998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1C0A6F-055B-41AC-B9D5-D5A90501D2DA}" type="slidenum">
              <a:rPr lang="cs-CZ" smtClean="0"/>
              <a:t>42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5621278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1C0A6F-055B-41AC-B9D5-D5A90501D2DA}" type="slidenum">
              <a:rPr lang="cs-CZ" smtClean="0"/>
              <a:t>43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058526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1C0A6F-055B-41AC-B9D5-D5A90501D2DA}" type="slidenum">
              <a:rPr lang="cs-CZ" smtClean="0"/>
              <a:t>44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603235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1C0A6F-055B-41AC-B9D5-D5A90501D2DA}" type="slidenum">
              <a:rPr lang="cs-CZ" smtClean="0"/>
              <a:t>45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9489280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1C0A6F-055B-41AC-B9D5-D5A90501D2DA}" type="slidenum">
              <a:rPr lang="cs-CZ" smtClean="0"/>
              <a:t>46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1692233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1C0A6F-055B-41AC-B9D5-D5A90501D2DA}" type="slidenum">
              <a:rPr lang="cs-CZ" smtClean="0"/>
              <a:t>47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5353821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A83E7-03C7-E941-A025-3BF86B114C3C}" type="slidenum">
              <a:rPr lang="en-US" smtClean="0"/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13167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01921D9-9399-4213-9F01-7CE97B3B1C9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84893720-2AC3-4E4A-9E7C-188ECD76D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D631688-B9CD-4A94-8762-A7A06A9B46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D9B0F-8A06-46E9-A54C-07AD13E57F25}" type="datetimeFigureOut">
              <a:rPr lang="cs-CZ" smtClean="0"/>
              <a:t>10.09.2018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648D3FA-69BE-4EEA-AD0E-6BF45CD6D6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A2A274C-0693-44E0-8750-4B08C01303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3A49A3-BCD9-45A2-B956-218D7C9951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7865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6F615F8-202D-4266-8807-DBB6A4D469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03224C83-EEB3-431B-A3A1-F2DAC380F3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0C583D3-05AC-46F9-A0C0-1BCCD00F96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D9B0F-8A06-46E9-A54C-07AD13E57F25}" type="datetimeFigureOut">
              <a:rPr lang="cs-CZ" smtClean="0"/>
              <a:t>10.09.2018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D4AE0ED-93BE-4E6E-A4B9-C2E6E5222B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6A7F215-DA81-4FE5-A3DE-974292B930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3A49A3-BCD9-45A2-B956-218D7C9951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63971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7A63A9E-7555-49E2-94CB-56F1290296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53CE4105-9733-4496-A3F1-0C5A48A7A3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AD8CD50-EDAF-4695-B037-9CE87E0A46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D9B0F-8A06-46E9-A54C-07AD13E57F25}" type="datetimeFigureOut">
              <a:rPr lang="cs-CZ" smtClean="0"/>
              <a:t>10.09.2018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B9983E4-A020-426A-BD46-CD8C7528ED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5FC17CBB-14FD-4C6A-9B55-DF226D4EEE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3A49A3-BCD9-45A2-B956-218D7C9951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8972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3835FF-D09E-4A29-8CE7-48A4669A37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B834EBB-5EAF-4008-9EDC-2C5DF2A8A4F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AE471776-A5B4-411E-84D0-97D549F3691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8531BA8A-8DDC-4B0E-A2B8-74A9A17FE2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D9B0F-8A06-46E9-A54C-07AD13E57F25}" type="datetimeFigureOut">
              <a:rPr lang="cs-CZ" smtClean="0"/>
              <a:t>10.09.2018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89279A5F-A023-495D-83A2-60A28D3269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00D898DF-B0FA-4A24-BE6C-7AC9F5EE4C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3A49A3-BCD9-45A2-B956-218D7C9951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125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8C598FC-312B-46B2-8DE8-C4763EEEC0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DE0A421A-4860-407F-8250-3FEDA2B5A2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025EC47F-DFD5-400B-8CB8-346C20B64C2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>
            <a:extLst>
              <a:ext uri="{FF2B5EF4-FFF2-40B4-BE49-F238E27FC236}">
                <a16:creationId xmlns:a16="http://schemas.microsoft.com/office/drawing/2014/main" id="{5D618E02-4021-4B54-A397-894091F0921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Zástupný symbol pro obsah 5">
            <a:extLst>
              <a:ext uri="{FF2B5EF4-FFF2-40B4-BE49-F238E27FC236}">
                <a16:creationId xmlns:a16="http://schemas.microsoft.com/office/drawing/2014/main" id="{E5169B1B-C36B-474D-A640-BC16844DB68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6187E5FA-6BC0-4AC1-BC5F-5B74B8FA05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D9B0F-8A06-46E9-A54C-07AD13E57F25}" type="datetimeFigureOut">
              <a:rPr lang="cs-CZ" smtClean="0"/>
              <a:t>10.09.2018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8A1F009F-BB5E-4E3D-9ED2-0992250304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7931F9E6-41A4-44FD-89CD-5159256B86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3A49A3-BCD9-45A2-B956-218D7C9951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57091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D570578-D41B-4F7D-81A0-5734BA6A7E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34593F39-0D8B-4CA3-A078-2AE666BC79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D9B0F-8A06-46E9-A54C-07AD13E57F25}" type="datetimeFigureOut">
              <a:rPr lang="cs-CZ" smtClean="0"/>
              <a:t>10.09.2018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1947FB9A-D894-4606-81AF-9D47B2CA80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8AE4AC95-D838-4CDB-A2EC-CDE2914E73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3A49A3-BCD9-45A2-B956-218D7C9951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72201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BC2F5EAD-E469-45F1-B3B5-2C016553F9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D9B0F-8A06-46E9-A54C-07AD13E57F25}" type="datetimeFigureOut">
              <a:rPr lang="cs-CZ" smtClean="0"/>
              <a:t>10.09.2018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754D2441-D1F1-4E82-8F2D-0386C01542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8A0A20CA-3B09-48A1-A15A-BD77184F5E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3A49A3-BCD9-45A2-B956-218D7C9951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65712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A948A22-B4BE-4633-938B-424A269E08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D3D09DAB-CB4E-4E0D-829A-7ADC2F4979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>
            <a:extLst>
              <a:ext uri="{FF2B5EF4-FFF2-40B4-BE49-F238E27FC236}">
                <a16:creationId xmlns:a16="http://schemas.microsoft.com/office/drawing/2014/main" id="{BC4E215A-E93A-4695-A7E3-18B8C5318E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570AD442-CEC2-4AC9-9CC0-8069B5E370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D9B0F-8A06-46E9-A54C-07AD13E57F25}" type="datetimeFigureOut">
              <a:rPr lang="cs-CZ" smtClean="0"/>
              <a:t>10.09.2018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DDDBE6F9-1882-4B37-8286-61C4346A64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51DD2051-8633-4413-B95D-3DE9C69D44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3A49A3-BCD9-45A2-B956-218D7C9951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56385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F495DF2-E57A-4FF8-A2FB-6FAF9A6B5E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5C9B1635-761E-499C-886D-53A554B02C8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>
            <a:extLst>
              <a:ext uri="{FF2B5EF4-FFF2-40B4-BE49-F238E27FC236}">
                <a16:creationId xmlns:a16="http://schemas.microsoft.com/office/drawing/2014/main" id="{949BCE59-822D-4C78-8415-325872A11EA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5CCA25C9-2ABB-4100-89AA-2172D28AFA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D9B0F-8A06-46E9-A54C-07AD13E57F25}" type="datetimeFigureOut">
              <a:rPr lang="cs-CZ" smtClean="0"/>
              <a:t>10.09.2018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554AEFBB-9F59-45FE-8DF7-D893A24B42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7BA76EE5-833A-41B1-B1A8-197B0B6717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3A49A3-BCD9-45A2-B956-218D7C9951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83058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175E17D-33FB-4454-8B5F-1F44796159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1B409CF7-C832-44E7-BC28-41FAB8D23E8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76792F8-62CB-40CE-8B73-3151EC5B0F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D9B0F-8A06-46E9-A54C-07AD13E57F25}" type="datetimeFigureOut">
              <a:rPr lang="cs-CZ" smtClean="0"/>
              <a:t>10.09.2018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A719DBC5-CCEC-4678-BF0B-3EFA0E4AE5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41C3857-2B1E-43C9-98F6-1DAD85385E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3A49A3-BCD9-45A2-B956-218D7C9951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99730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76B18E28-8851-4C8F-AB9F-4760BE29DE6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C3A00243-7D9B-4292-A9A8-733AF65C0D3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17B08E1-5915-4C6D-828C-4ECB66292E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D9B0F-8A06-46E9-A54C-07AD13E57F25}" type="datetimeFigureOut">
              <a:rPr lang="cs-CZ" smtClean="0"/>
              <a:t>10.09.2018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67C36D6-8FF1-4365-BD6D-5427DF0868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47585A0-54B7-4B7C-A59A-15F9DB1AC8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3A49A3-BCD9-45A2-B956-218D7C9951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32261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9612AF0D-0CD9-448F-8029-C47EDF00FB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7FD60DC1-877B-4B87-A515-89B46C09CA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E6E0FB1E-C363-435D-8A98-9C1690396AD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2D9B0F-8A06-46E9-A54C-07AD13E57F25}" type="datetimeFigureOut">
              <a:rPr lang="cs-CZ" smtClean="0"/>
              <a:t>10.09.2018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76312FF-B91E-4A33-A7B5-620132B696F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A1CD9C8-D9CB-4F7A-9177-401747957F1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3A49A3-BCD9-45A2-B956-218D7C9951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40776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ctrTitle"/>
          </p:nvPr>
        </p:nvSpPr>
        <p:spPr>
          <a:xfrm>
            <a:off x="1524003" y="1122361"/>
            <a:ext cx="9144000" cy="1849438"/>
          </a:xfrm>
        </p:spPr>
        <p:txBody>
          <a:bodyPr/>
          <a:lstStyle/>
          <a:p>
            <a:pPr lvl="0"/>
            <a:r>
              <a:rPr lang="cs-CZ" sz="2000" b="1" dirty="0"/>
              <a:t>Projekt „Podpora vzdělávání volených zástupců obcí I. typu“ </a:t>
            </a:r>
            <a:r>
              <a:rPr lang="cs-CZ" sz="2000" b="1" dirty="0" err="1"/>
              <a:t>reg</a:t>
            </a:r>
            <a:r>
              <a:rPr lang="cs-CZ" sz="2000" b="1"/>
              <a:t>. č. CZ.03.4.74/0.0/0.0/16_033/0002997 je spolufinancován z EU.</a:t>
            </a:r>
            <a:endParaRPr lang="cs-CZ" sz="2000"/>
          </a:p>
        </p:txBody>
      </p:sp>
      <p:sp>
        <p:nvSpPr>
          <p:cNvPr id="3" name="Podnadpis 2"/>
          <p:cNvSpPr txBox="1">
            <a:spLocks noGrp="1"/>
          </p:cNvSpPr>
          <p:nvPr>
            <p:ph type="subTitle" idx="1"/>
          </p:nvPr>
        </p:nvSpPr>
        <p:spPr>
          <a:xfrm>
            <a:off x="1524003" y="3227292"/>
            <a:ext cx="9731191" cy="2487707"/>
          </a:xfrm>
        </p:spPr>
        <p:txBody>
          <a:bodyPr/>
          <a:lstStyle/>
          <a:p>
            <a:pPr lvl="0">
              <a:lnSpc>
                <a:spcPct val="80000"/>
              </a:lnSpc>
            </a:pPr>
            <a:r>
              <a:rPr lang="cs-CZ" sz="3500" dirty="0"/>
              <a:t>Webinář na téma </a:t>
            </a:r>
          </a:p>
          <a:p>
            <a:pPr lvl="0">
              <a:lnSpc>
                <a:spcPct val="80000"/>
              </a:lnSpc>
            </a:pPr>
            <a:r>
              <a:rPr lang="cs-CZ" sz="3500" dirty="0"/>
              <a:t>„Orgány obce a jejich pravomoci“ </a:t>
            </a:r>
          </a:p>
          <a:p>
            <a:pPr lvl="0">
              <a:lnSpc>
                <a:spcPct val="80000"/>
              </a:lnSpc>
            </a:pPr>
            <a:endParaRPr lang="cs-CZ" sz="1500" dirty="0"/>
          </a:p>
          <a:p>
            <a:pPr lvl="0">
              <a:lnSpc>
                <a:spcPct val="80000"/>
              </a:lnSpc>
            </a:pPr>
            <a:r>
              <a:rPr lang="cs-CZ" sz="2000" dirty="0"/>
              <a:t>Webinář je realizován v rámci aktivity Metodicko-právní poradenství (vzdělávání), která je součástí projektu „Podpora volených zástupců obcí I. typu“.</a:t>
            </a:r>
          </a:p>
        </p:txBody>
      </p:sp>
      <p:pic>
        <p:nvPicPr>
          <p:cNvPr id="4" name="Obrázek 6" descr="W:\PUBLICITA\VIZUÁLNÍ_IDENTITA\loga\OPZ\logo_OPZ_barevn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750755" y="1242751"/>
            <a:ext cx="4690067" cy="971998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8934602" y="1206843"/>
            <a:ext cx="1733400" cy="971998"/>
          </a:xfrm>
          <a:prstGeom prst="rect">
            <a:avLst/>
          </a:prstGeom>
          <a:noFill/>
          <a:ln cap="flat">
            <a:noFill/>
          </a:ln>
        </p:spPr>
      </p:pic>
    </p:spTree>
    <p:extLst>
      <p:ext uri="{BB962C8B-B14F-4D97-AF65-F5344CB8AC3E}">
        <p14:creationId xmlns:p14="http://schemas.microsoft.com/office/powerpoint/2010/main" val="33409252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3225901"/>
          </a:xfrm>
        </p:spPr>
        <p:txBody>
          <a:bodyPr anchor="ctr">
            <a:normAutofit/>
          </a:bodyPr>
          <a:lstStyle/>
          <a:p>
            <a:r>
              <a:rPr lang="cs-CZ" sz="5400" b="1" dirty="0">
                <a:solidFill>
                  <a:srgbClr val="0392C8"/>
                </a:solidFill>
              </a:rPr>
              <a:t>Orgány obce a jejich pravomoci</a:t>
            </a:r>
            <a:endParaRPr lang="en-US" sz="5400" b="1" dirty="0">
              <a:solidFill>
                <a:srgbClr val="0392C8"/>
              </a:solidFill>
            </a:endParaRPr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>
          <a:xfrm>
            <a:off x="1524000" y="4574804"/>
            <a:ext cx="9144000" cy="1655762"/>
          </a:xfrm>
        </p:spPr>
        <p:txBody>
          <a:bodyPr/>
          <a:lstStyle/>
          <a:p>
            <a:r>
              <a:rPr lang="cs-CZ" sz="3600" dirty="0">
                <a:solidFill>
                  <a:schemeClr val="tx1"/>
                </a:solidFill>
                <a:latin typeface="Calibri" panose="020F0502020204030204" pitchFamily="34" charset="0"/>
              </a:rPr>
              <a:t>JUDr. Jakub Blažek, advokát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36666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rgbClr val="0392C8"/>
                </a:solidFill>
              </a:rPr>
              <a:t>Právní předpisy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zákon č. 128/2000 Sb., zákon o obcích (zákon o obcích)</a:t>
            </a:r>
          </a:p>
          <a:p>
            <a:r>
              <a:rPr lang="cs-CZ" dirty="0"/>
              <a:t>Zákon č. 553/1991 Sb., o obecní policii (zákon o obecní policii)</a:t>
            </a:r>
          </a:p>
          <a:p>
            <a:r>
              <a:rPr lang="cs-CZ" dirty="0"/>
              <a:t>Zákon č. 254/2001 Sb., zákona o vodách (vodní zákon)</a:t>
            </a:r>
          </a:p>
          <a:p>
            <a:r>
              <a:rPr lang="cs-CZ" dirty="0"/>
              <a:t>Zákon č. 250/2016 Sb., o odpovědnosti za přestupky a řízení o nich (zákon o odpovědnosti za přestupky)</a:t>
            </a:r>
          </a:p>
          <a:p>
            <a:r>
              <a:rPr lang="cs-CZ" dirty="0"/>
              <a:t>Zákon č. 359/1999 Sb., o sociálně-právní ochraně dětí (zákon o sociálně-právní ochraně dětí)</a:t>
            </a:r>
          </a:p>
          <a:p>
            <a:r>
              <a:rPr lang="cs-CZ" dirty="0"/>
              <a:t>Další zákony, které stanoví pravomoci orgánů obce (některé vypsány dále)</a:t>
            </a:r>
          </a:p>
          <a:p>
            <a:endParaRPr lang="cs-CZ" dirty="0"/>
          </a:p>
          <a:p>
            <a:endParaRPr lang="cs-CZ" dirty="0"/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150239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476AB2E-EDB3-44F8-8022-7267F18E2F4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rgbClr val="0392C8"/>
                </a:solidFill>
              </a:rPr>
              <a:t>Základní členění orgánů a pravomocí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07C90606-8000-40C0-8675-BFCB119E6C5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602580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A2DF6A6-3D6D-40C2-ADF8-E9F4C1EF4B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rgbClr val="0392C8"/>
                </a:solidFill>
              </a:rPr>
              <a:t>Orgány obce - výčet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C0C8B18B-9A8A-40DB-83F0-94B137C0F7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>
            <a:normAutofit fontScale="85000" lnSpcReduction="10000"/>
          </a:bodyPr>
          <a:lstStyle/>
          <a:p>
            <a:r>
              <a:rPr lang="cs-CZ" dirty="0"/>
              <a:t>Základní orgány obce jsou vymezeny v § 5 zákona o obcích, jedná se o:</a:t>
            </a:r>
          </a:p>
          <a:p>
            <a:pPr lvl="1"/>
            <a:r>
              <a:rPr lang="cs-CZ" dirty="0"/>
              <a:t>Zastupitelstvo obce (Díl 1 a 2 hlavy IV.)</a:t>
            </a:r>
          </a:p>
          <a:p>
            <a:pPr lvl="1"/>
            <a:r>
              <a:rPr lang="cs-CZ" dirty="0"/>
              <a:t>Radu obce (Díl 3 hlavy IV.)</a:t>
            </a:r>
          </a:p>
          <a:p>
            <a:pPr lvl="1"/>
            <a:r>
              <a:rPr lang="cs-CZ" dirty="0"/>
              <a:t>Starostu (Díl 4 hlavy IV.)</a:t>
            </a:r>
          </a:p>
          <a:p>
            <a:pPr lvl="1"/>
            <a:r>
              <a:rPr lang="cs-CZ" dirty="0"/>
              <a:t>Obecní úřad (Díl 5 hlavy IV.)</a:t>
            </a:r>
          </a:p>
          <a:p>
            <a:pPr lvl="1"/>
            <a:r>
              <a:rPr lang="cs-CZ" dirty="0"/>
              <a:t>Komise rady obce, jestliže jí byl svěřen výkon přenesené působnosti (§ 122 zákona o obcích)</a:t>
            </a:r>
          </a:p>
          <a:p>
            <a:pPr lvl="1"/>
            <a:r>
              <a:rPr lang="cs-CZ" dirty="0"/>
              <a:t>Zvláštní orgány obce (§ 106 zákona o obcích a upravují zvláštní zákony)</a:t>
            </a:r>
          </a:p>
          <a:p>
            <a:r>
              <a:rPr lang="cs-CZ" dirty="0"/>
              <a:t>Orgány zastupitelstva a rady obce (nejedná se o orgány obce jako takové, ale orgány jejích orgánů) vymezuje Hlava V zákona o obcích:</a:t>
            </a:r>
          </a:p>
          <a:p>
            <a:pPr lvl="1"/>
            <a:r>
              <a:rPr lang="cs-CZ" dirty="0"/>
              <a:t>Výbory zastupitelstva obce</a:t>
            </a:r>
          </a:p>
          <a:p>
            <a:pPr lvl="1"/>
            <a:r>
              <a:rPr lang="cs-CZ" dirty="0"/>
              <a:t>Komise rady obce</a:t>
            </a:r>
          </a:p>
          <a:p>
            <a:r>
              <a:rPr lang="cs-CZ" dirty="0"/>
              <a:t>Dalším orgánem obce upraveným v § 1 odst. 1 zákona o obecní policie je obecní (městská) policie</a:t>
            </a:r>
          </a:p>
        </p:txBody>
      </p:sp>
    </p:spTree>
    <p:extLst>
      <p:ext uri="{BB962C8B-B14F-4D97-AF65-F5344CB8AC3E}">
        <p14:creationId xmlns:p14="http://schemas.microsoft.com/office/powerpoint/2010/main" val="15342735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rgbClr val="0392C8"/>
                </a:solidFill>
              </a:rPr>
              <a:t>Pravomoci orgánů obce - členění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>
            <a:normAutofit lnSpcReduction="10000"/>
          </a:bodyPr>
          <a:lstStyle/>
          <a:p>
            <a:r>
              <a:rPr lang="cs-CZ" dirty="0"/>
              <a:t>Pravomoc – souhrn oprávnění orgánu vykonávat veřejnou moc (jednat a rozhodovat v určitých záležitostech)</a:t>
            </a:r>
          </a:p>
          <a:p>
            <a:r>
              <a:rPr lang="cs-CZ" dirty="0"/>
              <a:t>Členění:</a:t>
            </a:r>
          </a:p>
          <a:p>
            <a:pPr lvl="1"/>
            <a:r>
              <a:rPr lang="cs-CZ" dirty="0"/>
              <a:t>Vyhrazené pravomoci</a:t>
            </a:r>
          </a:p>
          <a:p>
            <a:pPr lvl="1"/>
            <a:r>
              <a:rPr lang="cs-CZ" dirty="0"/>
              <a:t>Nevyhrazené pravomoci</a:t>
            </a:r>
          </a:p>
          <a:p>
            <a:r>
              <a:rPr lang="cs-CZ" dirty="0"/>
              <a:t>Vyhrazené pravomoci vykonává pouze orgán, kterému jsou stanoveny, až na výjimky je nelze přesunout na jiný orgán</a:t>
            </a:r>
          </a:p>
          <a:p>
            <a:r>
              <a:rPr lang="cs-CZ" dirty="0"/>
              <a:t>Nevyhrazené pravomoci vykonává v oblasti samostatné působnosti rada obce podle § 102 odst. 3 zákona o obcích (zastupitelstvo si může ovšem tyto pravomoci vyhradit, ať už pro konkrétní případ nebo i do budoucna)</a:t>
            </a:r>
          </a:p>
          <a:p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929184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476AB2E-EDB3-44F8-8022-7267F18E2F4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rgbClr val="0392C8"/>
                </a:solidFill>
              </a:rPr>
              <a:t>Orgány obce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07C90606-8000-40C0-8675-BFCB119E6C5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473975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476AB2E-EDB3-44F8-8022-7267F18E2F4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rgbClr val="0392C8"/>
                </a:solidFill>
              </a:rPr>
              <a:t>Zastupitelstvo obce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07C90606-8000-40C0-8675-BFCB119E6C5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818859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rgbClr val="0392C8"/>
                </a:solidFill>
              </a:rPr>
              <a:t>Zastupitelstvo obce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>
            <a:normAutofit fontScale="85000" lnSpcReduction="20000"/>
          </a:bodyPr>
          <a:lstStyle/>
          <a:p>
            <a:r>
              <a:rPr lang="cs-CZ" dirty="0"/>
              <a:t>Kolektivní orgán – přímo volen</a:t>
            </a:r>
          </a:p>
          <a:p>
            <a:pPr lvl="1"/>
            <a:r>
              <a:rPr lang="cs-CZ" dirty="0"/>
              <a:t>Počet členů (5 – 55) se odvíjí od počtu obyvatel obce – o přesném počtu členů rozhoduje samo zastupitelstvo - § 67 a 68 zákona o obcích</a:t>
            </a:r>
          </a:p>
          <a:p>
            <a:r>
              <a:rPr lang="cs-CZ" dirty="0"/>
              <a:t>Zastupitelstvo obce tvoří zastupitelé – mandát vzniká zvolením (ukončení hlasování ve volbách) - § 69 odst. 1 zákona o obcích, člen zastupitelstva skládá slib, který je povinen dodržovat - §69 odst. 1, odst. 4</a:t>
            </a:r>
          </a:p>
          <a:p>
            <a:pPr lvl="1"/>
            <a:r>
              <a:rPr lang="cs-CZ" dirty="0"/>
              <a:t>Dělí se na zastupitele uvolněné (dlouhodobě uvolněn ze svého pracovního poměru)</a:t>
            </a:r>
          </a:p>
          <a:p>
            <a:pPr lvl="2"/>
            <a:r>
              <a:rPr lang="cs-CZ" dirty="0"/>
              <a:t>Zastupitelstvo samo rozhoduje o tom, kdo bude uvolněným zastupitelem (např. starosta, místostarosta, předseda výboru atd.)</a:t>
            </a:r>
          </a:p>
          <a:p>
            <a:pPr lvl="2"/>
            <a:r>
              <a:rPr lang="cs-CZ" dirty="0"/>
              <a:t>Náleží mu odměna (§ 72 odst. 1 zákona o obcích)  + případně odchodné (§ 77 zákona o obcích)</a:t>
            </a:r>
          </a:p>
          <a:p>
            <a:pPr marL="457200" lvl="1" indent="0">
              <a:buNone/>
            </a:pPr>
            <a:r>
              <a:rPr lang="cs-CZ" dirty="0"/>
              <a:t>a</a:t>
            </a:r>
          </a:p>
          <a:p>
            <a:pPr lvl="1"/>
            <a:r>
              <a:rPr lang="cs-CZ" dirty="0"/>
              <a:t>Neuvolněné (není dlouhodobě uvolněn pro výkon funkce)</a:t>
            </a:r>
          </a:p>
          <a:p>
            <a:pPr lvl="2"/>
            <a:r>
              <a:rPr lang="cs-CZ" dirty="0"/>
              <a:t>Náleží mu pracovní volno k výkonu funkce v potřebném rozsahu (určí zastupitelstvo) + náhrada mzdy - § 71 odst. 2 a 3 zákona o obcích – zaplatí obec</a:t>
            </a:r>
          </a:p>
          <a:p>
            <a:pPr lvl="2"/>
            <a:r>
              <a:rPr lang="cs-CZ" dirty="0"/>
              <a:t>Může mu být poskytována odměna (§ 72 odst. 2 zákona o obcích)</a:t>
            </a:r>
          </a:p>
          <a:p>
            <a:pPr lvl="1"/>
            <a:r>
              <a:rPr lang="cs-CZ" dirty="0"/>
              <a:t>Nařízení vlády č. 318/2017 Sb.</a:t>
            </a:r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466441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rgbClr val="0392C8"/>
                </a:solidFill>
              </a:rPr>
              <a:t>Práva a povinnosti zastupitelů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>
            <a:normAutofit fontScale="92500" lnSpcReduction="20000"/>
          </a:bodyPr>
          <a:lstStyle/>
          <a:p>
            <a:r>
              <a:rPr lang="cs-CZ" dirty="0"/>
              <a:t>Práva - § 82 zákona o obcích</a:t>
            </a:r>
          </a:p>
          <a:p>
            <a:pPr lvl="1"/>
            <a:r>
              <a:rPr lang="cs-CZ" dirty="0"/>
              <a:t>Předkládat zastupitelstvu obce, radě obce, výborům a komisím návrhy na projednání – právo iniciace</a:t>
            </a:r>
          </a:p>
          <a:p>
            <a:pPr lvl="1"/>
            <a:r>
              <a:rPr lang="cs-CZ" dirty="0"/>
              <a:t>Vznášet dotazy, připomínky a podněty na radu obce a její jednotlivé členy, předsedy výborů a další osoby – právo interpelace</a:t>
            </a:r>
          </a:p>
          <a:p>
            <a:pPr lvl="1"/>
            <a:r>
              <a:rPr lang="cs-CZ" dirty="0"/>
              <a:t>Požadovat od zaměstnanců obce zařazených do obecního úřadu, jakož i zaměstnanců PO informace o věcech, které souvisejí s výkonem jeho </a:t>
            </a:r>
            <a:r>
              <a:rPr lang="cs-CZ" dirty="0" err="1"/>
              <a:t>fce</a:t>
            </a:r>
            <a:endParaRPr lang="cs-CZ" dirty="0"/>
          </a:p>
          <a:p>
            <a:r>
              <a:rPr lang="cs-CZ" dirty="0"/>
              <a:t>Povinnosti - § 83 zákona o obcích</a:t>
            </a:r>
          </a:p>
          <a:p>
            <a:pPr lvl="1"/>
            <a:r>
              <a:rPr lang="cs-CZ" dirty="0"/>
              <a:t>Složit slib a dodržovat jej - § 69 odst. 2 zákona o obcích</a:t>
            </a:r>
          </a:p>
          <a:p>
            <a:pPr lvl="1"/>
            <a:r>
              <a:rPr lang="cs-CZ" dirty="0"/>
              <a:t>Zúčastňovat se zasedání zastupitelstva, plnit úkoly mu uložené, hájit zájmy občanů obce, vystupovat tak, aby nebylo ohrožena vážnost funkce</a:t>
            </a:r>
          </a:p>
          <a:p>
            <a:pPr lvl="1"/>
            <a:r>
              <a:rPr lang="cs-CZ" dirty="0"/>
              <a:t>Dodržovat pravidla pro střet zájmů - zájem na projednávané věci – sdělit tuto skutečnost před zahájením jednání orgánu – nevylučuje ho to z hlasování</a:t>
            </a:r>
          </a:p>
          <a:p>
            <a:pPr lvl="1"/>
            <a:r>
              <a:rPr lang="cs-CZ" dirty="0"/>
              <a:t>v případě, že je veřejným funkcionářem podle zákona č. 159/2006 Sb., o střetu zájmů – plnit povinnosti tam stanovené – oznámení o majetku atd.</a:t>
            </a:r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046822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rgbClr val="0392C8"/>
                </a:solidFill>
              </a:rPr>
              <a:t>Zasedání zastupitelstva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>
            <a:normAutofit fontScale="77500" lnSpcReduction="20000"/>
          </a:bodyPr>
          <a:lstStyle/>
          <a:p>
            <a:r>
              <a:rPr lang="cs-CZ" dirty="0"/>
              <a:t>Zastupitelstvo obce se schází dle potřeby (nejméně však jedenkrát za 3 měsíce, nesejde-li se po dobu delší než 6 měsíců, MV jej rozpustí) </a:t>
            </a:r>
          </a:p>
          <a:p>
            <a:r>
              <a:rPr lang="cs-CZ" dirty="0"/>
              <a:t>Zasedání se konají v obvodu obce  - vždy je veřejné – tomu musí být uzpůsobeno i místo</a:t>
            </a:r>
          </a:p>
          <a:p>
            <a:r>
              <a:rPr lang="cs-CZ" dirty="0"/>
              <a:t>Svolává a řídí zpravidla starosta</a:t>
            </a:r>
          </a:p>
          <a:p>
            <a:r>
              <a:rPr lang="cs-CZ" dirty="0"/>
              <a:t>Schopnost se usnášet – přítomna nadpoloviční většina všech členů  - jinak náhradní zasedání; platnost usnesení – souhlas nadpoloviční většiny </a:t>
            </a:r>
            <a:r>
              <a:rPr lang="cs-CZ" b="1" dirty="0"/>
              <a:t>všech</a:t>
            </a:r>
            <a:r>
              <a:rPr lang="cs-CZ" dirty="0"/>
              <a:t> členů zastupitelstva, hlasování by mělo být zpravidla veřejné, výjimečně tajné (např. personální otázky)</a:t>
            </a:r>
          </a:p>
          <a:p>
            <a:r>
              <a:rPr lang="cs-CZ" dirty="0"/>
              <a:t>O zasedání zastupitelstva informuje obecní úřad – na úřední desce alespoň 7 dní předem + v místě obvyklým způsobem</a:t>
            </a:r>
          </a:p>
          <a:p>
            <a:r>
              <a:rPr lang="cs-CZ" dirty="0"/>
              <a:t>O průběhu zasedání se pořizuje zápis – do 10 dnů od skončení zasedání</a:t>
            </a:r>
          </a:p>
          <a:p>
            <a:pPr lvl="1"/>
            <a:r>
              <a:rPr lang="cs-CZ" dirty="0"/>
              <a:t>Musí být uložen u obecního úřadu k nahlédnutí</a:t>
            </a:r>
          </a:p>
          <a:p>
            <a:r>
              <a:rPr lang="cs-CZ" dirty="0"/>
              <a:t>Zastupitelstvo je povinno vydat svůj jednací řád</a:t>
            </a:r>
          </a:p>
          <a:p>
            <a:r>
              <a:rPr lang="cs-CZ" dirty="0"/>
              <a:t>Na zasedání zastupitelstvo informuje občany o činnosti orgánů obce</a:t>
            </a:r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154705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rgbClr val="0392C8"/>
                </a:solidFill>
              </a:rPr>
              <a:t>Zastupitelstvo obce - pravomoci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>
            <a:normAutofit lnSpcReduction="10000"/>
          </a:bodyPr>
          <a:lstStyle/>
          <a:p>
            <a:r>
              <a:rPr lang="cs-CZ" dirty="0"/>
              <a:t>Rozhoduje o nejvýznamnějších záležitostech patřících do samostatné působnosti obce</a:t>
            </a:r>
          </a:p>
          <a:p>
            <a:r>
              <a:rPr lang="cs-CZ" dirty="0"/>
              <a:t>Výčet jednotlivých vyhrazených pravomocí zastupitelstva se nachází v § 84 odst. 2 zákona o obcích – jedná se o obecnější záležitosti spadající do samosprávy obce</a:t>
            </a:r>
          </a:p>
          <a:p>
            <a:pPr marL="0" indent="0">
              <a:buNone/>
            </a:pPr>
            <a:r>
              <a:rPr lang="cs-CZ" dirty="0"/>
              <a:t>a</a:t>
            </a:r>
          </a:p>
          <a:p>
            <a:r>
              <a:rPr lang="cs-CZ" dirty="0"/>
              <a:t>§ 85 zákona o obcích – majetkoprávní úkony</a:t>
            </a:r>
          </a:p>
          <a:p>
            <a:r>
              <a:rPr lang="cs-CZ" dirty="0"/>
              <a:t>Dále pokud není zřízena rada obce vydává zastupitelstvo nařízení obce</a:t>
            </a:r>
          </a:p>
          <a:p>
            <a:r>
              <a:rPr lang="cs-CZ" dirty="0"/>
              <a:t>Může si vyhradit další pravomoci v samostatné působnosti (trvale nebo pro jednou), pokud nejsou vyhrazeny radě obce</a:t>
            </a:r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42201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rgbClr val="0392C8"/>
                </a:solidFill>
              </a:rPr>
              <a:t>Pravomoci vyhrazené zastupitelstvu podle § 84 odst. 2 zákona o obcích – výčet (první část)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4189" y="1825625"/>
            <a:ext cx="10515600" cy="4351338"/>
          </a:xfrm>
        </p:spPr>
        <p:txBody>
          <a:bodyPr>
            <a:normAutofit fontScale="25000" lnSpcReduction="20000"/>
          </a:bodyPr>
          <a:lstStyle/>
          <a:p>
            <a:r>
              <a:rPr lang="cs-CZ" sz="6400" b="1" dirty="0"/>
              <a:t>a)</a:t>
            </a:r>
            <a:r>
              <a:rPr lang="cs-CZ" sz="6400" dirty="0"/>
              <a:t> schvalovat program rozvoje obce,</a:t>
            </a:r>
          </a:p>
          <a:p>
            <a:r>
              <a:rPr lang="cs-CZ" sz="6400" b="1" dirty="0"/>
              <a:t>b)</a:t>
            </a:r>
            <a:r>
              <a:rPr lang="cs-CZ" sz="6400" dirty="0"/>
              <a:t> schvalovat rozpočet obce, závěrečný účet obce a účetní závěrku obce sestavenou k rozvahovému dni,</a:t>
            </a:r>
          </a:p>
          <a:p>
            <a:r>
              <a:rPr lang="cs-CZ" sz="6400" b="1" dirty="0"/>
              <a:t>c)</a:t>
            </a:r>
            <a:r>
              <a:rPr lang="cs-CZ" sz="6400" dirty="0"/>
              <a:t> zřizovat trvalé a dočasné peněžní fondy obce,</a:t>
            </a:r>
          </a:p>
          <a:p>
            <a:r>
              <a:rPr lang="cs-CZ" sz="6400" b="1" dirty="0"/>
              <a:t>d)</a:t>
            </a:r>
            <a:r>
              <a:rPr lang="cs-CZ" sz="6400" dirty="0"/>
              <a:t> zřizovat a rušit příspěvkové organizace a organizační složky obce, schvalovat jejich zřizovací listiny,</a:t>
            </a:r>
          </a:p>
          <a:p>
            <a:r>
              <a:rPr lang="cs-CZ" sz="6400" b="1" dirty="0"/>
              <a:t>e)</a:t>
            </a:r>
            <a:r>
              <a:rPr lang="cs-CZ" sz="6400" dirty="0"/>
              <a:t> rozhodovat o založení nebo rušení právnických osob, schvalovat jejich zakladatelské listiny, společenské smlouvy, zakládací smlouvy a stanovy a rozhodovat o účasti v již založených právnických osobách,</a:t>
            </a:r>
          </a:p>
          <a:p>
            <a:r>
              <a:rPr lang="cs-CZ" sz="6400" b="1" dirty="0"/>
              <a:t>f)</a:t>
            </a:r>
            <a:r>
              <a:rPr lang="cs-CZ" sz="6400" dirty="0"/>
              <a:t> delegovat zástupce obce, s výjimkou § 102 odst. 2 písm. c) zákona o obcích, na valnou hromadu obchodních společností, v nichž má obec majetkovou účast,</a:t>
            </a:r>
          </a:p>
          <a:p>
            <a:r>
              <a:rPr lang="cs-CZ" sz="6400" b="1" dirty="0"/>
              <a:t>g)</a:t>
            </a:r>
            <a:r>
              <a:rPr lang="cs-CZ" sz="6400" dirty="0"/>
              <a:t> navrhovat zástupce obce do ostatních orgánů obchodních společností, v nichž má obec majetkovou účast, a navrhovat jejich odvolání; to neplatí, rozhoduje-li rada obce ve věcech jediného společníka obchodní společnosti podle § 102 odst. 2 písm. c) zákona o obcích,</a:t>
            </a:r>
          </a:p>
          <a:p>
            <a:r>
              <a:rPr lang="cs-CZ" sz="6400" b="1" dirty="0"/>
              <a:t>h)</a:t>
            </a:r>
            <a:r>
              <a:rPr lang="cs-CZ" sz="6400" dirty="0"/>
              <a:t> vydávat obecně závazné vyhlášky obce,</a:t>
            </a:r>
          </a:p>
          <a:p>
            <a:r>
              <a:rPr lang="cs-CZ" sz="6400" b="1" dirty="0"/>
              <a:t>i)</a:t>
            </a:r>
            <a:r>
              <a:rPr lang="cs-CZ" sz="6400" dirty="0"/>
              <a:t> rozhodovat o vyhlášení místního referenda,</a:t>
            </a:r>
          </a:p>
          <a:p>
            <a:r>
              <a:rPr lang="cs-CZ" sz="6400" b="1" dirty="0"/>
              <a:t>j)</a:t>
            </a:r>
            <a:r>
              <a:rPr lang="cs-CZ" sz="6400" dirty="0"/>
              <a:t> navrhovat změny katastrálních území uvnitř obce, schvalovat dohody o změně hranic obce a o slučování obcí,</a:t>
            </a:r>
          </a:p>
          <a:p>
            <a:r>
              <a:rPr lang="cs-CZ" sz="6400" b="1" dirty="0"/>
              <a:t>k)</a:t>
            </a:r>
            <a:r>
              <a:rPr lang="cs-CZ" sz="6400" dirty="0"/>
              <a:t> určovat funkce, pro které budou členové zastupitelstva obce uvolněni,</a:t>
            </a:r>
          </a:p>
          <a:p>
            <a:r>
              <a:rPr lang="cs-CZ" sz="6400" b="1" dirty="0"/>
              <a:t>l)</a:t>
            </a:r>
            <a:r>
              <a:rPr lang="cs-CZ" sz="6400" dirty="0"/>
              <a:t> zřizovat a rušit výbory, volit jejich předsedy a další členy a odvolávat je z funkce,</a:t>
            </a:r>
          </a:p>
          <a:p>
            <a:r>
              <a:rPr lang="cs-CZ" sz="6400" b="1" dirty="0"/>
              <a:t>m)</a:t>
            </a:r>
            <a:r>
              <a:rPr lang="cs-CZ" sz="6400" dirty="0"/>
              <a:t> volit z řad členů zastupitelstva obce starostu, místostarosty a další členy rady obce (radní) a odvolávat je z funkce, stanovit počet členů rady obce,</a:t>
            </a:r>
          </a:p>
          <a:p>
            <a:endParaRPr lang="cs-CZ" dirty="0"/>
          </a:p>
          <a:p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508832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rgbClr val="0392C8"/>
                </a:solidFill>
              </a:rPr>
              <a:t>Pravomoci vyhrazené zastupitelstvu podle § 84 odst. 2 zákona o obcích – výčet (druhá část)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>
            <a:noAutofit/>
          </a:bodyPr>
          <a:lstStyle/>
          <a:p>
            <a:r>
              <a:rPr lang="cs-CZ" sz="1600" b="1" dirty="0"/>
              <a:t>n)</a:t>
            </a:r>
            <a:r>
              <a:rPr lang="cs-CZ" sz="1600" dirty="0"/>
              <a:t> stanovit výši odměn neuvolněným členům zastupitelstva obce,</a:t>
            </a:r>
            <a:endParaRPr lang="cs-CZ" sz="1600" b="1" dirty="0"/>
          </a:p>
          <a:p>
            <a:r>
              <a:rPr lang="cs-CZ" sz="1600" b="1" dirty="0"/>
              <a:t>o)</a:t>
            </a:r>
            <a:r>
              <a:rPr lang="cs-CZ" sz="1600" dirty="0"/>
              <a:t> stanovit paušální částku náhrady výdělku ušlého v souvislosti s výkonem funkce podle § 71 odst. 3 zákona o obcích, rozhodovat o mimořádných odměnách podle § 76 zákona o obcích, o plněních pro členy zastupitelstva obce podle § 80 a o poskytnutí náhrady za nevyčerpanou dovolenou uvolněným členům zastupitelstva obce podle § 81a odst. 6,</a:t>
            </a:r>
          </a:p>
          <a:p>
            <a:r>
              <a:rPr lang="cs-CZ" sz="1600" b="1" dirty="0"/>
              <a:t>p)</a:t>
            </a:r>
            <a:r>
              <a:rPr lang="cs-CZ" sz="1600" dirty="0"/>
              <a:t> vyslovovat souhlas se vznikem pracovněprávního vztahu mezi obcí a členem zastupitelstva obce,</a:t>
            </a:r>
          </a:p>
          <a:p>
            <a:r>
              <a:rPr lang="cs-CZ" sz="1600" b="1" dirty="0"/>
              <a:t>q)</a:t>
            </a:r>
            <a:r>
              <a:rPr lang="cs-CZ" sz="1600" dirty="0"/>
              <a:t> zřizovat a zrušovat obecní policii,</a:t>
            </a:r>
          </a:p>
          <a:p>
            <a:r>
              <a:rPr lang="cs-CZ" sz="1600" b="1" dirty="0"/>
              <a:t>r)</a:t>
            </a:r>
            <a:r>
              <a:rPr lang="cs-CZ" sz="1600" dirty="0"/>
              <a:t> rozhodovat o spolupráci obce s jinými obcemi a o formě této spolupráce,</a:t>
            </a:r>
          </a:p>
          <a:p>
            <a:r>
              <a:rPr lang="cs-CZ" sz="1600" b="1" dirty="0"/>
              <a:t>s)</a:t>
            </a:r>
            <a:r>
              <a:rPr lang="cs-CZ" sz="1600" dirty="0"/>
              <a:t> rozhodovat o zřízení a názvech částí obce, o názvech ulic a dalších veřejných prostranství,</a:t>
            </a:r>
          </a:p>
          <a:p>
            <a:r>
              <a:rPr lang="cs-CZ" sz="1600" b="1" dirty="0"/>
              <a:t>t)</a:t>
            </a:r>
            <a:r>
              <a:rPr lang="cs-CZ" sz="1600" dirty="0"/>
              <a:t> udělovat a odnímat čestné občanství obce a ceny obce,</a:t>
            </a:r>
          </a:p>
          <a:p>
            <a:r>
              <a:rPr lang="cs-CZ" sz="1600" b="1" dirty="0"/>
              <a:t>u)</a:t>
            </a:r>
            <a:r>
              <a:rPr lang="cs-CZ" sz="1600" dirty="0"/>
              <a:t> stanovit pravidla pro poskytování cestovních náhrad členům zastupitelstva obce,</a:t>
            </a:r>
          </a:p>
          <a:p>
            <a:r>
              <a:rPr lang="cs-CZ" sz="1600" b="1" dirty="0"/>
              <a:t>v)</a:t>
            </a:r>
            <a:r>
              <a:rPr lang="cs-CZ" sz="1600" dirty="0"/>
              <a:t> rozhodovat o peněžitých plněních poskytovaných fyzickým osobám, které nejsou členy zastupitelstva obce, za výkon funkce členů výborů, komisí a zvláštních orgánů obce,</a:t>
            </a:r>
          </a:p>
          <a:p>
            <a:r>
              <a:rPr lang="cs-CZ" sz="1600" b="1" dirty="0"/>
              <a:t>x)</a:t>
            </a:r>
            <a:r>
              <a:rPr lang="cs-CZ" sz="1600" dirty="0"/>
              <a:t> rozhodovat o zřízení, sloučení, splynutí, rozdělení a zrušení veřejného neziskového ústavního zdravotnického zařízení, navrhovat zástupce do jeho dozorčí rady a rozhodovat o převodu vlastnického práva k majetku, s nímž hospodaří veřejné neziskové ústavní zdravotnické zařízení nebo o jeho pronájmu v případech, kdy to stanoví zvláštní právní předpis,</a:t>
            </a:r>
          </a:p>
          <a:p>
            <a:r>
              <a:rPr lang="cs-CZ" sz="1600" b="1" dirty="0"/>
              <a:t>y)</a:t>
            </a:r>
            <a:r>
              <a:rPr lang="cs-CZ" sz="1600" dirty="0"/>
              <a:t> plnit úkoly stanovené zvláštním právním předpisem. – např. podle zákona č. 183/2006 Sb., stavební zákon</a:t>
            </a:r>
          </a:p>
        </p:txBody>
      </p:sp>
    </p:spTree>
    <p:extLst>
      <p:ext uri="{BB962C8B-B14F-4D97-AF65-F5344CB8AC3E}">
        <p14:creationId xmlns:p14="http://schemas.microsoft.com/office/powerpoint/2010/main" val="63204394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rgbClr val="0392C8"/>
                </a:solidFill>
              </a:rPr>
              <a:t>Pravomoci vyhrazené zastupitelstvu podle § 85 zákona o obcích – výčet (první část)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>
            <a:noAutofit/>
          </a:bodyPr>
          <a:lstStyle/>
          <a:p>
            <a:r>
              <a:rPr lang="cs-CZ" sz="1600" b="1" dirty="0"/>
              <a:t>a)</a:t>
            </a:r>
            <a:r>
              <a:rPr lang="cs-CZ" sz="1600" dirty="0"/>
              <a:t> nabytí a převod hmotných nemovitých věcí včetně vydání nemovitostí podle zvláštních zákonů, s výjimkou inženýrských sítí a pozemních komunikací, převod bytů a nebytových prostorů z majetku obce,</a:t>
            </a:r>
          </a:p>
          <a:p>
            <a:r>
              <a:rPr lang="cs-CZ" sz="1600" b="1" dirty="0"/>
              <a:t>b)</a:t>
            </a:r>
            <a:r>
              <a:rPr lang="cs-CZ" sz="1600" dirty="0"/>
              <a:t> poskytování věcných darů v hodnotě nad 20 000 Kč a peněžitých darů ve výši nad 20 000 Kč fyzické nebo právnické osobě v jednom kalendářním roce,</a:t>
            </a:r>
          </a:p>
          <a:p>
            <a:r>
              <a:rPr lang="cs-CZ" sz="1600" b="1" dirty="0"/>
              <a:t>c)</a:t>
            </a:r>
            <a:r>
              <a:rPr lang="cs-CZ" sz="1600" dirty="0"/>
              <a:t> poskytování dotací a návratných finančních výpomocí nad 50000 Kč v jednotlivém případě fyzickým nebo právnickým osobám a uzavření veřejnoprávních smluv o jejich poskytnutí,</a:t>
            </a:r>
          </a:p>
          <a:p>
            <a:r>
              <a:rPr lang="cs-CZ" sz="1600" b="1" dirty="0"/>
              <a:t>d)</a:t>
            </a:r>
            <a:r>
              <a:rPr lang="cs-CZ" sz="1600" dirty="0"/>
              <a:t> uzavření smlouvy o společnosti a poskytování majetkových hodnot podle smlouvy o společnosti, jejíž je obec společníkem,</a:t>
            </a:r>
          </a:p>
          <a:p>
            <a:r>
              <a:rPr lang="cs-CZ" sz="1600" b="1" dirty="0"/>
              <a:t>e)</a:t>
            </a:r>
            <a:r>
              <a:rPr lang="cs-CZ" sz="1600" dirty="0"/>
              <a:t> peněžité i nepeněžité vklady do právnických osob,</a:t>
            </a:r>
          </a:p>
          <a:p>
            <a:r>
              <a:rPr lang="cs-CZ" sz="1600" b="1" dirty="0"/>
              <a:t>f)</a:t>
            </a:r>
            <a:r>
              <a:rPr lang="cs-CZ" sz="1600" dirty="0"/>
              <a:t> vzdání se práva a prominutí dluhu vyšší než 20 000 Kč,</a:t>
            </a:r>
          </a:p>
          <a:p>
            <a:r>
              <a:rPr lang="cs-CZ" sz="1600" b="1" dirty="0"/>
              <a:t>g)</a:t>
            </a:r>
            <a:r>
              <a:rPr lang="cs-CZ" sz="1600" dirty="0"/>
              <a:t> zastavení movitých věcí nebo práv v hodnotě vyšší než 20 000 Kč,</a:t>
            </a:r>
          </a:p>
          <a:p>
            <a:r>
              <a:rPr lang="cs-CZ" sz="1600" b="1" dirty="0"/>
              <a:t>h)</a:t>
            </a:r>
            <a:r>
              <a:rPr lang="cs-CZ" sz="1600" dirty="0"/>
              <a:t> dohody o splátkách s lhůtou splatnosti delší než 18 měsíců,</a:t>
            </a:r>
          </a:p>
          <a:p>
            <a:r>
              <a:rPr lang="cs-CZ" sz="1600" b="1" dirty="0"/>
              <a:t>i)</a:t>
            </a:r>
            <a:r>
              <a:rPr lang="cs-CZ" sz="1600" dirty="0"/>
              <a:t> postoupení pohledávky vyšší než 20 000 Kč,</a:t>
            </a:r>
          </a:p>
          <a:p>
            <a:pPr lvl="1"/>
            <a:endParaRPr lang="cs-CZ" sz="1500" dirty="0"/>
          </a:p>
        </p:txBody>
      </p:sp>
    </p:spTree>
    <p:extLst>
      <p:ext uri="{BB962C8B-B14F-4D97-AF65-F5344CB8AC3E}">
        <p14:creationId xmlns:p14="http://schemas.microsoft.com/office/powerpoint/2010/main" val="246439566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504ED1C-2CD9-49CA-89B8-1812E20A18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rgbClr val="0392C8"/>
                </a:solidFill>
              </a:rPr>
              <a:t>Pravomoci vyhrazené zastupitelstvu podle § 85 zákona o obcích – výčet (druhá část)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11FD5AF3-2EEB-41CA-BA6D-FC69F76C7D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600" b="1" dirty="0"/>
              <a:t>j)</a:t>
            </a:r>
            <a:r>
              <a:rPr lang="cs-CZ" sz="1600" dirty="0"/>
              <a:t> uzavření smlouvy o přijetí a poskytnutí úvěru nebo zápůjčky, o převzetí dluhu, o převzetí ručitelského závazku, o přistoupení k závazku a smlouvy o společnosti,</a:t>
            </a:r>
          </a:p>
          <a:p>
            <a:r>
              <a:rPr lang="cs-CZ" sz="1600" b="1" dirty="0"/>
              <a:t>k)</a:t>
            </a:r>
            <a:r>
              <a:rPr lang="cs-CZ" sz="1600" dirty="0"/>
              <a:t> zastavení nemovitých věcí,</a:t>
            </a:r>
          </a:p>
          <a:p>
            <a:r>
              <a:rPr lang="cs-CZ" sz="1600" b="1" dirty="0"/>
              <a:t>l)</a:t>
            </a:r>
            <a:r>
              <a:rPr lang="cs-CZ" sz="1600" dirty="0"/>
              <a:t> vydání komunálních dluhopisů,</a:t>
            </a:r>
          </a:p>
          <a:p>
            <a:r>
              <a:rPr lang="cs-CZ" sz="1600" b="1" dirty="0"/>
              <a:t>m)</a:t>
            </a:r>
            <a:r>
              <a:rPr lang="cs-CZ" sz="1600" dirty="0"/>
              <a:t> nabytí a převod práva stavby a smluvní zřízení práva stavby k pozemku ve vlastnictví obce,</a:t>
            </a:r>
          </a:p>
          <a:p>
            <a:r>
              <a:rPr lang="cs-CZ" sz="1600" b="1" dirty="0"/>
              <a:t>n)</a:t>
            </a:r>
            <a:r>
              <a:rPr lang="cs-CZ" sz="1600" dirty="0"/>
              <a:t> zpeněžení hmotné nemovité věci ve vlastnictví obce nebo práva stavby ve veřejné dražbě a nabytí hmotné nemovité věci nebo práva stavby obcí v dražbě, ve veřejné soutěži o nejvhodnější nabídku nebo jiným obdobným způsobem; tuto pravomoc může zastupitelstvo obce zcela nebo zčásti svěřit radě obce nebo starostovi</a:t>
            </a:r>
            <a:r>
              <a:rPr lang="cs-CZ" sz="1500" dirty="0"/>
              <a:t>.</a:t>
            </a:r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6410206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476AB2E-EDB3-44F8-8022-7267F18E2F4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rgbClr val="0392C8"/>
                </a:solidFill>
              </a:rPr>
              <a:t>Rada obce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07C90606-8000-40C0-8675-BFCB119E6C5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3853006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rgbClr val="0392C8"/>
                </a:solidFill>
              </a:rPr>
              <a:t>Rada obce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>
            <a:normAutofit fontScale="92500" lnSpcReduction="20000"/>
          </a:bodyPr>
          <a:lstStyle/>
          <a:p>
            <a:r>
              <a:rPr lang="cs-CZ" dirty="0"/>
              <a:t>Kolektivní orgán – volen zastupitelstvem obce</a:t>
            </a:r>
          </a:p>
          <a:p>
            <a:pPr lvl="1"/>
            <a:r>
              <a:rPr lang="cs-CZ" dirty="0"/>
              <a:t>Vždy lichý počet – nejméně 5, nejvíce 11 členů)</a:t>
            </a:r>
          </a:p>
          <a:p>
            <a:pPr lvl="1"/>
            <a:r>
              <a:rPr lang="cs-CZ" dirty="0"/>
              <a:t>Nevolí se v obcích, kde má zastupitelstvo méně než 15 členů – většinu jejích pravomocí poté vykonává starosta (některé zastupitelstvo obce)</a:t>
            </a:r>
          </a:p>
          <a:p>
            <a:r>
              <a:rPr lang="cs-CZ" dirty="0"/>
              <a:t>Tvoří ji starosta, místostarostové a další členové rady (voleni z řad zastupitelstva obce)</a:t>
            </a:r>
          </a:p>
          <a:p>
            <a:r>
              <a:rPr lang="cs-CZ" dirty="0"/>
              <a:t>Pokud počet členů klesne pod 5 (a není doplněn) – vykonává pravomoc zastupitelstvo obce (může svěřit starostovi)</a:t>
            </a:r>
          </a:p>
          <a:p>
            <a:r>
              <a:rPr lang="cs-CZ" dirty="0"/>
              <a:t>Pokud klesne počet zastupitelů pod 11 a není doplněn – končí činnost rady po 30 dnech (opět vykonává pravomoci zastupitelstvo, popř. starosta)</a:t>
            </a:r>
          </a:p>
          <a:p>
            <a:r>
              <a:rPr lang="cs-CZ" dirty="0"/>
              <a:t>I po ukončení funkčního období zastupitelstva obce vykonává rada obce své pravomoci až do zvolení nové rady</a:t>
            </a:r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6286085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rgbClr val="0392C8"/>
                </a:solidFill>
              </a:rPr>
              <a:t>Schůze rady obce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>
            <a:normAutofit/>
          </a:bodyPr>
          <a:lstStyle/>
          <a:p>
            <a:r>
              <a:rPr lang="cs-CZ" dirty="0"/>
              <a:t>Schází se podle potřeby</a:t>
            </a:r>
          </a:p>
          <a:p>
            <a:r>
              <a:rPr lang="cs-CZ" dirty="0"/>
              <a:t>Schůze jsou neveřejné – k jednotlivým bodům může být přizván další člen zastupitelstva obce nebo jiné osoby</a:t>
            </a:r>
          </a:p>
          <a:p>
            <a:r>
              <a:rPr lang="cs-CZ" dirty="0"/>
              <a:t>Schopnost usnášet se – přítomna nadpoloviční většina všech členů rady obce, platnost usnesení nebo rozhodnutí – souhlas nadpoloviční většiny všech členů</a:t>
            </a:r>
          </a:p>
          <a:p>
            <a:r>
              <a:rPr lang="cs-CZ" dirty="0"/>
              <a:t>Povinnost ze schůze pořídit zápis – do 7 dnů od konání</a:t>
            </a:r>
          </a:p>
          <a:p>
            <a:pPr lvl="1"/>
            <a:r>
              <a:rPr lang="cs-CZ" dirty="0"/>
              <a:t>Musí být uložen u obecního úřadu k nahlédnutí členům zastupitelstva obce</a:t>
            </a:r>
          </a:p>
          <a:p>
            <a:r>
              <a:rPr lang="cs-CZ" dirty="0"/>
              <a:t>Povinnost vydat jednací řád rady obce </a:t>
            </a:r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1000953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504ED1C-2CD9-49CA-89B8-1812E20A18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rgbClr val="0392C8"/>
                </a:solidFill>
              </a:rPr>
              <a:t>Rada obce - pravomoci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11FD5AF3-2EEB-41CA-BA6D-FC69F76C7D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09583"/>
            <a:ext cx="10515600" cy="4351338"/>
          </a:xfrm>
        </p:spPr>
        <p:txBody>
          <a:bodyPr>
            <a:normAutofit fontScale="92500" lnSpcReduction="10000"/>
          </a:bodyPr>
          <a:lstStyle/>
          <a:p>
            <a:r>
              <a:rPr lang="cs-CZ" dirty="0"/>
              <a:t>Výkonný orgán obce – pro samostatnou působnost (odpovídá zastupitelstvu)</a:t>
            </a:r>
          </a:p>
          <a:p>
            <a:r>
              <a:rPr lang="cs-CZ" dirty="0"/>
              <a:t>V přenesené působnosti rozhoduje jen stanoví-li tak zákon – vydává nařízení obce (§11 odst. 1 ve spojení s § 102 odst. 2 písm. d) zákona o obcích)</a:t>
            </a:r>
          </a:p>
          <a:p>
            <a:r>
              <a:rPr lang="cs-CZ" dirty="0"/>
              <a:t>Připravuje návrhy pro jednání zastupitelstva obce zabezpečuje plnění přijatých usnesení zastupitelstva (§ 102 odst. 1 zákona o obcích)</a:t>
            </a:r>
          </a:p>
          <a:p>
            <a:r>
              <a:rPr lang="cs-CZ" dirty="0"/>
              <a:t>Kromě záležitostí vyhrazených radě obce v § 102 odst. 2 zákona o obcích rozhoduje i ve všech dalších záležitostech patřících do samostatné působnosti obce (pokud nejsou vyhrazeny zastupitelstvu obce) - § 102 odst. 3 zákona o obcích</a:t>
            </a:r>
          </a:p>
        </p:txBody>
      </p:sp>
    </p:spTree>
    <p:extLst>
      <p:ext uri="{BB962C8B-B14F-4D97-AF65-F5344CB8AC3E}">
        <p14:creationId xmlns:p14="http://schemas.microsoft.com/office/powerpoint/2010/main" val="81851216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504ED1C-2CD9-49CA-89B8-1812E20A18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rgbClr val="0392C8"/>
                </a:solidFill>
              </a:rPr>
              <a:t>Rada obce - pravomoci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11FD5AF3-2EEB-41CA-BA6D-FC69F76C7D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09583"/>
            <a:ext cx="10515600" cy="4351338"/>
          </a:xfrm>
        </p:spPr>
        <p:txBody>
          <a:bodyPr>
            <a:normAutofit/>
          </a:bodyPr>
          <a:lstStyle/>
          <a:p>
            <a:r>
              <a:rPr lang="cs-CZ" dirty="0"/>
              <a:t>Zbytkové pravomoci (§ 102 odst. 3 zákona o obcích) lze svěřit starostovi, obecnímu úřadu a obecní policii (v záležitostech týkajících se obecní policie)</a:t>
            </a:r>
          </a:p>
          <a:p>
            <a:r>
              <a:rPr lang="cs-CZ" dirty="0"/>
              <a:t>V obcích, kde se rada obce nevolí (počet zastupitelů menší než 15) vykonává pravomoci rady obce starosta (kromě záležitostí svěřených v takovém případě zastupitelstvu obce § 102 odst. 4 zákona o obcích)</a:t>
            </a:r>
          </a:p>
          <a:p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7711344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504ED1C-2CD9-49CA-89B8-1812E20A18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rgbClr val="0392C8"/>
                </a:solidFill>
              </a:rPr>
              <a:t>Pravomoci vyhrazené radě obce podle § 102 odst. 2 zákona o obcích – výčet (první část)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11FD5AF3-2EEB-41CA-BA6D-FC69F76C7D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09583"/>
            <a:ext cx="10515600" cy="4351338"/>
          </a:xfrm>
        </p:spPr>
        <p:txBody>
          <a:bodyPr>
            <a:noAutofit/>
          </a:bodyPr>
          <a:lstStyle/>
          <a:p>
            <a:r>
              <a:rPr lang="cs-CZ" sz="1600" b="1" dirty="0"/>
              <a:t>a)</a:t>
            </a:r>
            <a:r>
              <a:rPr lang="cs-CZ" sz="1600" dirty="0"/>
              <a:t> zabezpečovat hospodaření obce podle schváleného rozpočtu, provádět rozpočtová opatření v rozsahu stanoveném zastupitelstvem obce,</a:t>
            </a:r>
          </a:p>
          <a:p>
            <a:r>
              <a:rPr lang="cs-CZ" sz="1600" b="1" dirty="0"/>
              <a:t>b)</a:t>
            </a:r>
            <a:r>
              <a:rPr lang="cs-CZ" sz="1600" dirty="0"/>
              <a:t> plnit vůči právnickým osobám a organizačním složkám založeným nebo zřízeným zastupitelstvem obce, s výjimkou obecní policie, úkoly zakladatele nebo zřizovatele podle zvláštních předpisů, nejsou-li vyhrazeny zastupitelstvu obce (§ 84 odst. 2 zákona o obcích),</a:t>
            </a:r>
          </a:p>
          <a:p>
            <a:r>
              <a:rPr lang="cs-CZ" sz="1600" b="1" dirty="0"/>
              <a:t>e)</a:t>
            </a:r>
            <a:r>
              <a:rPr lang="cs-CZ" sz="1600" dirty="0"/>
              <a:t> projednávat a řešit návrhy, připomínky a podněty předložené jí členy zastupitelstva obce nebo komisemi rady obce,</a:t>
            </a:r>
          </a:p>
          <a:p>
            <a:r>
              <a:rPr lang="cs-CZ" sz="1600" b="1" dirty="0"/>
              <a:t>g)</a:t>
            </a:r>
            <a:r>
              <a:rPr lang="cs-CZ" sz="1600" dirty="0"/>
              <a:t> na návrh tajemníka obecního úřadu jmenovat a odvolávat vedoucí odborů obecního úřadu v souladu se zvláštním zákonem,</a:t>
            </a:r>
          </a:p>
          <a:p>
            <a:r>
              <a:rPr lang="cs-CZ" sz="1600" b="1" dirty="0"/>
              <a:t>h)</a:t>
            </a:r>
            <a:r>
              <a:rPr lang="cs-CZ" sz="1600" dirty="0"/>
              <a:t> zřizovat a zrušovat podle potřeby, komise rady obce (dále jen "komise"), jmenovat a odvolávat z funkce jejich předsedy a členy,</a:t>
            </a:r>
          </a:p>
          <a:p>
            <a:r>
              <a:rPr lang="cs-CZ" sz="1600" b="1" dirty="0"/>
              <a:t>i)</a:t>
            </a:r>
            <a:r>
              <a:rPr lang="cs-CZ" sz="1600" dirty="0"/>
              <a:t> kontrolovat plnění úkolů obecním úřadem a komisemi v oblasti samostatné působnosti obce,</a:t>
            </a:r>
          </a:p>
          <a:p>
            <a:r>
              <a:rPr lang="cs-CZ" sz="1600" b="1" dirty="0"/>
              <a:t>k)</a:t>
            </a:r>
            <a:r>
              <a:rPr lang="cs-CZ" sz="1600" dirty="0"/>
              <a:t> přezkoumávat na základě podnětů opatření přijatá obecním úřadem v samostatné působnosti a komisemi,</a:t>
            </a:r>
          </a:p>
          <a:p>
            <a:r>
              <a:rPr lang="cs-CZ" sz="1600" b="1" dirty="0"/>
              <a:t>m)</a:t>
            </a:r>
            <a:r>
              <a:rPr lang="cs-CZ" sz="1600" dirty="0"/>
              <a:t> schvalovat organizační řád obecního úřadu,</a:t>
            </a:r>
          </a:p>
          <a:p>
            <a:r>
              <a:rPr lang="cs-CZ" sz="1600" b="1" dirty="0"/>
              <a:t>n)</a:t>
            </a:r>
            <a:r>
              <a:rPr lang="cs-CZ" sz="1600" dirty="0"/>
              <a:t> plnit úkoly stanovené zvláštním zákonem,</a:t>
            </a:r>
          </a:p>
          <a:p>
            <a:r>
              <a:rPr lang="cs-CZ" sz="1600" b="1" dirty="0"/>
              <a:t>o)</a:t>
            </a:r>
            <a:r>
              <a:rPr lang="cs-CZ" sz="1600" dirty="0"/>
              <a:t> schvalovat účetní závěrku obcí zřízené příspěvkové organizace sestavenou k rozvahovému dni.</a:t>
            </a:r>
          </a:p>
        </p:txBody>
      </p:sp>
    </p:spTree>
    <p:extLst>
      <p:ext uri="{BB962C8B-B14F-4D97-AF65-F5344CB8AC3E}">
        <p14:creationId xmlns:p14="http://schemas.microsoft.com/office/powerpoint/2010/main" val="264649407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504ED1C-2CD9-49CA-89B8-1812E20A18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rgbClr val="0392C8"/>
                </a:solidFill>
              </a:rPr>
              <a:t>Pravomoci vyhrazené radě obce podle § 102 odst. 2 zákona o obcích – výčet (druhá část)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11FD5AF3-2EEB-41CA-BA6D-FC69F76C7D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09583"/>
            <a:ext cx="10515600" cy="4351338"/>
          </a:xfrm>
        </p:spPr>
        <p:txBody>
          <a:bodyPr>
            <a:normAutofit/>
          </a:bodyPr>
          <a:lstStyle/>
          <a:p>
            <a:r>
              <a:rPr lang="cs-CZ" sz="2000" b="1" dirty="0"/>
              <a:t>c)</a:t>
            </a:r>
            <a:r>
              <a:rPr lang="cs-CZ" sz="2000" dirty="0"/>
              <a:t> rozhodovat ve věcech obce jako jediného společníka obchodní společnosti,</a:t>
            </a:r>
          </a:p>
          <a:p>
            <a:r>
              <a:rPr lang="cs-CZ" sz="2000" b="1" dirty="0"/>
              <a:t>d)</a:t>
            </a:r>
            <a:r>
              <a:rPr lang="cs-CZ" sz="2000" dirty="0"/>
              <a:t> vydávat nařízení obce,</a:t>
            </a:r>
          </a:p>
          <a:p>
            <a:r>
              <a:rPr lang="cs-CZ" sz="2000" b="1" dirty="0"/>
              <a:t>j)</a:t>
            </a:r>
            <a:r>
              <a:rPr lang="cs-CZ" sz="2000" dirty="0"/>
              <a:t> stanovit celkový počet zaměstnanců obce v obecním úřadu a v organizačních složkách obce,</a:t>
            </a:r>
          </a:p>
          <a:p>
            <a:r>
              <a:rPr lang="cs-CZ" sz="2000" b="1" dirty="0"/>
              <a:t>l)</a:t>
            </a:r>
            <a:r>
              <a:rPr lang="cs-CZ" sz="2000" dirty="0"/>
              <a:t> stanovit pravidla pro přijímání a vyřizování petic a stížností,</a:t>
            </a:r>
          </a:p>
          <a:p>
            <a:r>
              <a:rPr lang="cs-CZ" sz="2000" b="1" dirty="0"/>
              <a:t>f)</a:t>
            </a:r>
            <a:r>
              <a:rPr lang="cs-CZ" sz="2000" dirty="0"/>
              <a:t> stanovit rozdělení pravomocí v obecním úřadu, zřizovat a zrušovat odbory a oddělení obecního úřadu (§ 109 odst. 2 zákona o obcích),</a:t>
            </a:r>
          </a:p>
          <a:p>
            <a:r>
              <a:rPr lang="cs-CZ" dirty="0"/>
              <a:t>Tyto pravomoci vykonává v obcích, kde rada obce není volena zastupitelstvo obce (nikoliv starosta)</a:t>
            </a:r>
          </a:p>
        </p:txBody>
      </p:sp>
    </p:spTree>
    <p:extLst>
      <p:ext uri="{BB962C8B-B14F-4D97-AF65-F5344CB8AC3E}">
        <p14:creationId xmlns:p14="http://schemas.microsoft.com/office/powerpoint/2010/main" val="66395763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97F5EA0-80AD-4DE4-A988-35702D398B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392C8"/>
                </a:solidFill>
              </a:rPr>
              <a:t>Hospodaření obce</a:t>
            </a:r>
            <a:endParaRPr lang="cs-CZ" dirty="0"/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01882857-D10D-43E0-8764-FF36DB00BF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/>
              <a:t>Majetek obce musí být využíván účelně a hospodárně v souladu s jejími zájmy a úkoly vyplývajícími ze zákonem vymezené působnosti. Obec je povinna pečovat o zachování a rozvoj svého majetku. Porušením povinností stanovených ve větě první a druhé není takové nakládání s majetkem obce, které sleduje jiný důležitý zájem obce, který je řádně odůvodněn. Obec vede účetnictví podle zákona o účetnictví</a:t>
            </a:r>
          </a:p>
          <a:p>
            <a:r>
              <a:rPr lang="cs-CZ" dirty="0"/>
              <a:t> Majetek obce musí být chráněn před zničením, poškozením, odcizením nebo zneužitím. </a:t>
            </a:r>
          </a:p>
          <a:p>
            <a:r>
              <a:rPr lang="cs-CZ" dirty="0"/>
              <a:t>Obec je povinna chránit svůj majetek před neoprávněnými zásahy a včas uplatňovat právo na náhradu škody a právo na vydání bezdůvodného obohacení.</a:t>
            </a:r>
            <a:r>
              <a:rPr lang="cs-CZ" b="1" dirty="0"/>
              <a:t> </a:t>
            </a:r>
            <a:r>
              <a:rPr lang="cs-CZ" dirty="0"/>
              <a:t>Obec je povinna trvale sledovat, zda dlužníci včas a řádně plní své závazky, a zabezpečit, aby nedošlo k promlčení nebo zániku z nich vyplývajících práv.</a:t>
            </a:r>
          </a:p>
          <a:p>
            <a:endParaRPr lang="cs-CZ" b="1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3738811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634E706-B277-431D-8311-BA7C456656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392C8"/>
                </a:solidFill>
              </a:rPr>
              <a:t>Záměry obce</a:t>
            </a:r>
            <a:endParaRPr lang="cs-CZ" dirty="0"/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AB26C3B-E9B6-4C16-88EA-F9196BF745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Některá právní jednání obce musí být avizována předem formou záměru nejméně 15 dnů před jejich schválením zastupitelstvem</a:t>
            </a:r>
          </a:p>
          <a:p>
            <a:r>
              <a:rPr lang="cs-CZ" dirty="0"/>
              <a:t>Při úplatném </a:t>
            </a:r>
            <a:r>
              <a:rPr lang="cs-CZ" b="1" u="sng" dirty="0"/>
              <a:t>převodu</a:t>
            </a:r>
            <a:r>
              <a:rPr lang="cs-CZ" dirty="0"/>
              <a:t> majetku se cena sjednává </a:t>
            </a:r>
            <a:r>
              <a:rPr lang="cs-CZ" b="1" u="sng" dirty="0"/>
              <a:t>zpravidla</a:t>
            </a:r>
            <a:r>
              <a:rPr lang="cs-CZ" dirty="0"/>
              <a:t> ve výši, která je v daném místě a čase obvyklá, nejde-li o cenu regulovanou státem. </a:t>
            </a:r>
            <a:r>
              <a:rPr lang="cs-CZ" b="1" u="sng" dirty="0"/>
              <a:t>Odchylka od ceny obvyklé musí být zdůvodněna, jde-li o cenu nižší než obvyklou</a:t>
            </a:r>
            <a:r>
              <a:rPr lang="cs-CZ" dirty="0"/>
              <a:t>. Není-li odchylka od ceny obvyklé zdůvodněna, </a:t>
            </a:r>
            <a:r>
              <a:rPr lang="cs-CZ" b="1" u="sng" dirty="0"/>
              <a:t>je právní jednání neplatné</a:t>
            </a:r>
          </a:p>
        </p:txBody>
      </p:sp>
    </p:spTree>
    <p:extLst>
      <p:ext uri="{BB962C8B-B14F-4D97-AF65-F5344CB8AC3E}">
        <p14:creationId xmlns:p14="http://schemas.microsoft.com/office/powerpoint/2010/main" val="115665147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74B358-66EF-4393-B1D7-941FE9E1E2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392C8"/>
                </a:solidFill>
              </a:rPr>
              <a:t>Doložka schválení</a:t>
            </a:r>
            <a:endParaRPr lang="cs-CZ" dirty="0"/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14078E7C-4A3D-43E6-935A-967B37445C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Pokud je podle zákona podmínkou platného právního jednání jeho schválení příslušným orgánem, musí být právní jednání opatřeno doložkou o schválení</a:t>
            </a:r>
          </a:p>
        </p:txBody>
      </p:sp>
    </p:spTree>
    <p:extLst>
      <p:ext uri="{BB962C8B-B14F-4D97-AF65-F5344CB8AC3E}">
        <p14:creationId xmlns:p14="http://schemas.microsoft.com/office/powerpoint/2010/main" val="225500319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476AB2E-EDB3-44F8-8022-7267F18E2F4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rgbClr val="0392C8"/>
                </a:solidFill>
              </a:rPr>
              <a:t>Starosta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07C90606-8000-40C0-8675-BFCB119E6C5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6506133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504ED1C-2CD9-49CA-89B8-1812E20A18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rgbClr val="0392C8"/>
                </a:solidFill>
              </a:rPr>
              <a:t>Starosta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11FD5AF3-2EEB-41CA-BA6D-FC69F76C7D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Monokratický orgán – volen zastupitelstvem z řad členů zastupitelstva</a:t>
            </a:r>
          </a:p>
          <a:p>
            <a:pPr lvl="1"/>
            <a:r>
              <a:rPr lang="cs-CZ" dirty="0"/>
              <a:t>Starostu zastupuje místostarosta (také volen zastupitelstvem z řad členů zastupitelstva) – může být zvoleno více místostarostů</a:t>
            </a:r>
          </a:p>
          <a:p>
            <a:pPr lvl="1"/>
            <a:r>
              <a:rPr lang="cs-CZ" dirty="0"/>
              <a:t>Stejně jako místostarosta musí být občanem ČR</a:t>
            </a:r>
          </a:p>
          <a:p>
            <a:r>
              <a:rPr lang="cs-CZ" dirty="0"/>
              <a:t>Je ex lege členem rady obce </a:t>
            </a:r>
          </a:p>
          <a:p>
            <a:r>
              <a:rPr lang="cs-CZ" dirty="0"/>
              <a:t>Je-li starosta odvolán nebo se funkce vzdal – pravomoci vykonává místostarosta, popř. pověřený člen zastupitelstva</a:t>
            </a:r>
          </a:p>
          <a:p>
            <a:r>
              <a:rPr lang="cs-CZ" dirty="0"/>
              <a:t>Po skončení volebního období zastupitelstva vykonává pravomoci dosavadní starosta (stejně tak místostarosta) a to až do dne zvolení nového starosty nebo místostarosty</a:t>
            </a:r>
          </a:p>
          <a:p>
            <a:r>
              <a:rPr lang="cs-CZ" dirty="0"/>
              <a:t>Právo užívat při významných příležitostech závěsný odznak </a:t>
            </a:r>
          </a:p>
        </p:txBody>
      </p:sp>
    </p:spTree>
    <p:extLst>
      <p:ext uri="{BB962C8B-B14F-4D97-AF65-F5344CB8AC3E}">
        <p14:creationId xmlns:p14="http://schemas.microsoft.com/office/powerpoint/2010/main" val="218672255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504ED1C-2CD9-49CA-89B8-1812E20A18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rgbClr val="0392C8"/>
                </a:solidFill>
              </a:rPr>
              <a:t>Starosta - pravomoci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11FD5AF3-2EEB-41CA-BA6D-FC69F76C7D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825625"/>
            <a:ext cx="10760243" cy="4351338"/>
          </a:xfrm>
        </p:spPr>
        <p:txBody>
          <a:bodyPr>
            <a:normAutofit fontScale="70000" lnSpcReduction="20000"/>
          </a:bodyPr>
          <a:lstStyle/>
          <a:p>
            <a:r>
              <a:rPr lang="cs-CZ" dirty="0"/>
              <a:t>Zastupuje obec navenek (není ovšem statutárním orgánem obce, jak je chápán v soukromoprávních právnických osobách)</a:t>
            </a:r>
          </a:p>
          <a:p>
            <a:r>
              <a:rPr lang="cs-CZ" dirty="0"/>
              <a:t>Odpovídá zastupitelstvu obce – jehož zasedání svolává a zpravidla také řídí</a:t>
            </a:r>
          </a:p>
          <a:p>
            <a:r>
              <a:rPr lang="cs-CZ" dirty="0"/>
              <a:t>Podepisuje spolu s místostarostou právní předpisy obce</a:t>
            </a:r>
          </a:p>
          <a:p>
            <a:r>
              <a:rPr lang="cs-CZ" dirty="0"/>
              <a:t>Se souhlasem ředitele krajského úřadu jmenuje a odvolává tajemníka obecního úřadu a stanoví jeho plat</a:t>
            </a:r>
          </a:p>
          <a:p>
            <a:r>
              <a:rPr lang="cs-CZ" dirty="0"/>
              <a:t>Zřizuje zvláštní orgány obce stanoví-li tak zvláštní zákon</a:t>
            </a:r>
          </a:p>
          <a:p>
            <a:r>
              <a:rPr lang="cs-CZ" dirty="0"/>
              <a:t>Řídí obecní policii, pokud zastupitelstvo obce neurčí jiného zastupitele (§ 3 odst. 1 zákona o obecní policii)</a:t>
            </a:r>
          </a:p>
          <a:p>
            <a:r>
              <a:rPr lang="cs-CZ" dirty="0"/>
              <a:t>Může pozastavit výkon usnesení rady obce – věc poté předloží k rozhodnutí zastupitelstvu - § 105 zákona o obcích</a:t>
            </a:r>
          </a:p>
          <a:p>
            <a:r>
              <a:rPr lang="cs-CZ" dirty="0"/>
              <a:t>V přenesené působnosti vykonává např. úkoly</a:t>
            </a:r>
          </a:p>
          <a:p>
            <a:pPr lvl="1"/>
            <a:r>
              <a:rPr lang="cs-CZ" dirty="0"/>
              <a:t>V oblasti organizace voleb</a:t>
            </a:r>
          </a:p>
          <a:p>
            <a:pPr lvl="1"/>
            <a:r>
              <a:rPr lang="cs-CZ" dirty="0"/>
              <a:t>krizového řízení – např. zřizuje krizový štáb, nařizuje a organizuje evakuaci osob, zajišťuje provedení stanovených krizových opatření - § 21 zákona 240/2000 Sb., krizový zákon</a:t>
            </a:r>
          </a:p>
        </p:txBody>
      </p:sp>
    </p:spTree>
    <p:extLst>
      <p:ext uri="{BB962C8B-B14F-4D97-AF65-F5344CB8AC3E}">
        <p14:creationId xmlns:p14="http://schemas.microsoft.com/office/powerpoint/2010/main" val="309699807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504ED1C-2CD9-49CA-89B8-1812E20A18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392C8"/>
                </a:solidFill>
              </a:rPr>
              <a:t>Výčet dalších pravomocí starosty podle § 103 odst. 4 zákona o obcích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11FD5AF3-2EEB-41CA-BA6D-FC69F76C7D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cs-CZ" b="1" dirty="0"/>
              <a:t>a)</a:t>
            </a:r>
            <a:r>
              <a:rPr lang="cs-CZ" dirty="0"/>
              <a:t> odpovídá za včasné objednání přezkoumání hospodaření obce za uplynulý kalendářní rok (§ 42 zákona o obcích),</a:t>
            </a:r>
          </a:p>
          <a:p>
            <a:r>
              <a:rPr lang="cs-CZ" b="1" dirty="0"/>
              <a:t>b)</a:t>
            </a:r>
            <a:r>
              <a:rPr lang="cs-CZ" dirty="0"/>
              <a:t> plní úkoly zaměstnavatele podle zvláštních předpisů, uzavírá a ukončuje pracovní poměr se zaměstnanci obce a stanoví jim plat podle zvláštních předpisů, pokud není v obci tajemník obecního úřadu; vedoucí odboru jmenuje, odvolává a stanoví jim plat, jen není-li zřízena rada obce,</a:t>
            </a:r>
          </a:p>
          <a:p>
            <a:r>
              <a:rPr lang="cs-CZ" b="1" dirty="0"/>
              <a:t>c)</a:t>
            </a:r>
            <a:r>
              <a:rPr lang="cs-CZ" dirty="0"/>
              <a:t> může po projednání s ředitelem krajského úřadu svěřit komisi výkon přenesené působnosti v určitých věcech,</a:t>
            </a:r>
          </a:p>
          <a:p>
            <a:r>
              <a:rPr lang="cs-CZ" b="1" dirty="0"/>
              <a:t>d)</a:t>
            </a:r>
            <a:r>
              <a:rPr lang="cs-CZ" dirty="0"/>
              <a:t> může požadovat po Policii České republiky spolupráci při zabezpečení místních záležitostí veřejného pořádku,</a:t>
            </a:r>
          </a:p>
          <a:p>
            <a:r>
              <a:rPr lang="cs-CZ" b="1" dirty="0"/>
              <a:t>e)</a:t>
            </a:r>
            <a:r>
              <a:rPr lang="cs-CZ" dirty="0"/>
              <a:t> odpovídá za informování veřejnosti o činnosti obce,</a:t>
            </a:r>
          </a:p>
          <a:p>
            <a:r>
              <a:rPr lang="cs-CZ" b="1" dirty="0"/>
              <a:t>f)</a:t>
            </a:r>
            <a:r>
              <a:rPr lang="cs-CZ" dirty="0"/>
              <a:t> zabezpečuje výkon přenesené působnosti v obcích, kde není tajemník obecního úřadu,</a:t>
            </a:r>
          </a:p>
          <a:p>
            <a:r>
              <a:rPr lang="cs-CZ" b="1" dirty="0"/>
              <a:t>g)</a:t>
            </a:r>
            <a:r>
              <a:rPr lang="cs-CZ" dirty="0"/>
              <a:t> rozhoduje o záležitostech samostatné působnosti obce svěřených mu radou obce,</a:t>
            </a:r>
          </a:p>
          <a:p>
            <a:r>
              <a:rPr lang="cs-CZ" b="1" dirty="0"/>
              <a:t>h)</a:t>
            </a:r>
            <a:r>
              <a:rPr lang="cs-CZ" dirty="0"/>
              <a:t> plní další úkoly stanovené tímto zákonem a zvláštními zákony – např. vydává vymezení zastavěného území podle § 6 odst. 6 písm. a) zákona č. 183/2006 Sb., stavební zákon,</a:t>
            </a:r>
          </a:p>
          <a:p>
            <a:r>
              <a:rPr lang="cs-CZ" b="1" dirty="0"/>
              <a:t>i)</a:t>
            </a:r>
            <a:r>
              <a:rPr lang="cs-CZ" dirty="0"/>
              <a:t> plní obdobné úkoly jako statutární orgán zaměstnavatele podle zvláštních právních předpisů vůči uvolněným členům zastupitelstva a tajemníkovi obecního úřadu.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7508276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476AB2E-EDB3-44F8-8022-7267F18E2F4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rgbClr val="0392C8"/>
                </a:solidFill>
              </a:rPr>
              <a:t>Obecní úřad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07C90606-8000-40C0-8675-BFCB119E6C5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5465353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4CCA853-D678-40C9-9080-BD42E1F77F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392C8"/>
                </a:solidFill>
              </a:rPr>
              <a:t>Obecní úřad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533C33A5-9EDF-4CF2-9BF5-21D9815836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Tvoří ho starosta, místostarosta, tajemník obecního úřadu a zaměstnanci obce do obecního úřadu zařazení – v čele je starosta</a:t>
            </a:r>
          </a:p>
          <a:p>
            <a:r>
              <a:rPr lang="cs-CZ" dirty="0"/>
              <a:t>V samostatné působnosti</a:t>
            </a:r>
          </a:p>
          <a:p>
            <a:pPr lvl="1"/>
            <a:r>
              <a:rPr lang="cs-CZ" dirty="0"/>
              <a:t>Plní úkoly, které mu uložilo zastupitelstvo obce nebo rada obce</a:t>
            </a:r>
          </a:p>
          <a:p>
            <a:pPr lvl="1"/>
            <a:r>
              <a:rPr lang="cs-CZ" dirty="0"/>
              <a:t>Pomáhá výborům a komisím v jejich činnosti (nesmí zaměstnance úkolovat)</a:t>
            </a:r>
          </a:p>
          <a:p>
            <a:pPr lvl="1"/>
            <a:r>
              <a:rPr lang="cs-CZ" dirty="0"/>
              <a:t>Rozhoduje v případech stanovených tímto nebo zvláštním zákonem</a:t>
            </a:r>
          </a:p>
          <a:p>
            <a:r>
              <a:rPr lang="cs-CZ" dirty="0"/>
              <a:t>V přenesené působnosti</a:t>
            </a:r>
          </a:p>
          <a:p>
            <a:pPr lvl="1"/>
            <a:r>
              <a:rPr lang="cs-CZ" dirty="0"/>
              <a:t>Zbytková klauzule (vše, co nepatří do působnosti jiného orgánu)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672978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4CCA853-D678-40C9-9080-BD42E1F77F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392C8"/>
                </a:solidFill>
              </a:rPr>
              <a:t>Obecní úřad –  příklady výkonu přenesené působnosti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533C33A5-9EDF-4CF2-9BF5-21D9815836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825624"/>
            <a:ext cx="10872537" cy="4863933"/>
          </a:xfrm>
        </p:spPr>
        <p:txBody>
          <a:bodyPr>
            <a:noAutofit/>
          </a:bodyPr>
          <a:lstStyle/>
          <a:p>
            <a:r>
              <a:rPr lang="cs-CZ" sz="1800" dirty="0"/>
              <a:t>§ 12 zákona č. 133/2000 Sb., o evidenci obyvatel – obecní úřad rozhoduje o zrušení údaje o místu trvalého pobytu </a:t>
            </a:r>
          </a:p>
          <a:p>
            <a:r>
              <a:rPr lang="cs-CZ" sz="1800" dirty="0"/>
              <a:t>§ 21a zákona č. 240/2000 Sb., krizový zákon – obecní úřad organizuje přípravu obce na krizové situace</a:t>
            </a:r>
          </a:p>
          <a:p>
            <a:r>
              <a:rPr lang="cs-CZ" sz="1800" dirty="0"/>
              <a:t>§ 76 odst. 1 zákona č. 114/1992 Sb., o ochraně přírody a krajiny – obecní úřady povolují kácení dřevin a ukládají náhradní výsadbu</a:t>
            </a:r>
          </a:p>
          <a:p>
            <a:r>
              <a:rPr lang="cs-CZ" sz="1800" dirty="0"/>
              <a:t>§ 8 zákona č. 84/1990 Sb., o právu shromažďovacím – obecní úřad může stanovit podmínky konání shromáždění</a:t>
            </a:r>
          </a:p>
          <a:p>
            <a:r>
              <a:rPr lang="cs-CZ" sz="1800" dirty="0"/>
              <a:t>§ 97 zákona č. 186/2016 Sb., o hazardních hrách – obecní úřad uděluje povolení k umístění herního prostoru</a:t>
            </a:r>
          </a:p>
          <a:p>
            <a:r>
              <a:rPr lang="cs-CZ" sz="1800" dirty="0"/>
              <a:t>§ 105 zákona č. 254/2001 Sb., vodního zákona – obecní úřad upravuje, omezuje, popř. zakazuje obecné nakládání s povrchovými vodami</a:t>
            </a:r>
          </a:p>
          <a:p>
            <a:r>
              <a:rPr lang="cs-CZ" sz="1800" dirty="0"/>
              <a:t>§ 10 zákona č. 582/1991 Sb., o provádění sociálního zabezpečení – obecní úřad rozhoduje o ustanovení zvláštního příjemce dávky důchodového pojištění</a:t>
            </a:r>
          </a:p>
          <a:p>
            <a:r>
              <a:rPr lang="cs-CZ" sz="1800" dirty="0"/>
              <a:t>§ 60 zákona č. 250/2016 Sb., o odpovědnosti za přestupky a řízení o nich – obecní úřad je příslušný k řízení o přestupcích proti veřejnému pořádku, proti pořádku v územní samosprávě</a:t>
            </a:r>
          </a:p>
          <a:p>
            <a:r>
              <a:rPr lang="cs-CZ" sz="1800" b="1" dirty="0"/>
              <a:t>Výčet samozřejmě není finální – obecním úřadům jsou v nejrůznějších zákonech stanoveny různé pravomoci – jedná se pouze o příklady</a:t>
            </a:r>
          </a:p>
          <a:p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262098850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4CCA853-D678-40C9-9080-BD42E1F77F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392C8"/>
                </a:solidFill>
              </a:rPr>
              <a:t>Tajemník obecního úřadu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533C33A5-9EDF-4CF2-9BF5-21D9815836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Není orgánem obce</a:t>
            </a:r>
          </a:p>
          <a:p>
            <a:r>
              <a:rPr lang="cs-CZ" dirty="0"/>
              <a:t>Pro obce prvního typu není povinností zřídit funkci tajemníka (v takovém případě jeho úkoly plní starosta)</a:t>
            </a:r>
          </a:p>
          <a:p>
            <a:r>
              <a:rPr lang="cs-CZ" dirty="0"/>
              <a:t>Pravomoci tajemníka obecního úřadu:</a:t>
            </a:r>
          </a:p>
          <a:p>
            <a:pPr lvl="1"/>
            <a:r>
              <a:rPr lang="cs-CZ" b="1" dirty="0"/>
              <a:t>a)</a:t>
            </a:r>
            <a:r>
              <a:rPr lang="cs-CZ" dirty="0"/>
              <a:t> zajišťuje výkon přenesené působnosti s výjimkou věcí, které jsou zákonem svěřeny radě obce nebo zvláštnímu orgánu obce,</a:t>
            </a:r>
          </a:p>
          <a:p>
            <a:pPr lvl="1"/>
            <a:r>
              <a:rPr lang="cs-CZ" b="1" dirty="0"/>
              <a:t>b)</a:t>
            </a:r>
            <a:r>
              <a:rPr lang="cs-CZ" dirty="0"/>
              <a:t> plní úkoly uložené mu zastupitelstvem obce, radou obce nebo starostou,</a:t>
            </a:r>
          </a:p>
          <a:p>
            <a:pPr lvl="1"/>
            <a:r>
              <a:rPr lang="cs-CZ" b="1" dirty="0"/>
              <a:t>c)</a:t>
            </a:r>
            <a:r>
              <a:rPr lang="cs-CZ" dirty="0"/>
              <a:t> stanoví podle zvláštních právních předpisů platy všem zaměstnancům obce zařazeným do obecního úřadu,</a:t>
            </a:r>
          </a:p>
          <a:p>
            <a:pPr lvl="1"/>
            <a:r>
              <a:rPr lang="cs-CZ" b="1" dirty="0"/>
              <a:t>d)</a:t>
            </a:r>
            <a:r>
              <a:rPr lang="cs-CZ" dirty="0"/>
              <a:t> plní úkoly statutárního orgánu zaměstnavatele podle zvláštních právních předpisů vůči zaměstnancům obce zařazeným do obecního úřadu,</a:t>
            </a:r>
          </a:p>
          <a:p>
            <a:pPr lvl="1"/>
            <a:r>
              <a:rPr lang="cs-CZ" b="1" dirty="0"/>
              <a:t>e)</a:t>
            </a:r>
            <a:r>
              <a:rPr lang="cs-CZ" dirty="0"/>
              <a:t> vydává spisový řád, skartační řád a pracovní řád obecního úřadu a další vnitřní směrnice obecního úřadu, nevydává-li je rada obce.</a:t>
            </a:r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8747896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476AB2E-EDB3-44F8-8022-7267F18E2F4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rgbClr val="0392C8"/>
                </a:solidFill>
              </a:rPr>
              <a:t>Další orgány obce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07C90606-8000-40C0-8675-BFCB119E6C5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502864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4CCA853-D678-40C9-9080-BD42E1F77F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rgbClr val="0392C8"/>
                </a:solidFill>
              </a:rPr>
              <a:t>Zvláštní orgány obce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533C33A5-9EDF-4CF2-9BF5-21D9815836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/>
              <a:t>Zřizuje starosta pro výkon přenesené působnosti, pokud tak stanoví zvláštní zákon + jmenuje a odvolává jejich členy</a:t>
            </a:r>
          </a:p>
          <a:p>
            <a:r>
              <a:rPr lang="cs-CZ" dirty="0"/>
              <a:t>Třeba neplést s komisemi rady obce, které zřizuje rada –a to i v případě, že na ně starosta převede výkon přenesené působnosti v určité oblasti podle § 106 zákona o obcích</a:t>
            </a:r>
          </a:p>
          <a:p>
            <a:r>
              <a:rPr lang="cs-CZ" dirty="0"/>
              <a:t>Příklady:</a:t>
            </a:r>
          </a:p>
          <a:p>
            <a:pPr lvl="1"/>
            <a:r>
              <a:rPr lang="cs-CZ" dirty="0"/>
              <a:t>Povodňová komise</a:t>
            </a:r>
          </a:p>
          <a:p>
            <a:pPr lvl="2"/>
            <a:r>
              <a:rPr lang="cs-CZ" sz="2200" dirty="0"/>
              <a:t>Upravuje § 78 vodního zákona</a:t>
            </a:r>
          </a:p>
          <a:p>
            <a:pPr lvl="2"/>
            <a:r>
              <a:rPr lang="cs-CZ" sz="2200" b="1" dirty="0"/>
              <a:t>Výjimka </a:t>
            </a:r>
            <a:r>
              <a:rPr lang="cs-CZ" sz="2200" dirty="0"/>
              <a:t>– zřizuje rada obce, nikoliv starosta – starosta je jejím předsedou</a:t>
            </a:r>
          </a:p>
          <a:p>
            <a:pPr lvl="2"/>
            <a:r>
              <a:rPr lang="cs-CZ" sz="2200" dirty="0"/>
              <a:t>Pravomoci – např.: zpracovává povodňový plán obce, provádí povodňové prohlídky, organizují a zabezpečují hlásnou povodňovou službu a hlídkovou službu, vyhlašují a odvolávají stupně povodňové aktivity,…</a:t>
            </a:r>
          </a:p>
          <a:p>
            <a:pPr lvl="2"/>
            <a:r>
              <a:rPr lang="cs-CZ" sz="2200" dirty="0"/>
              <a:t>Podřízena povodňovému orgánu obce s rozšířenou působností</a:t>
            </a:r>
          </a:p>
          <a:p>
            <a:pPr lvl="2"/>
            <a:r>
              <a:rPr lang="cs-CZ" sz="2200" dirty="0"/>
              <a:t>Může být zřízena – není povinnost</a:t>
            </a:r>
            <a:br>
              <a:rPr lang="cs-CZ" dirty="0"/>
            </a:br>
            <a:endParaRPr lang="cs-CZ" dirty="0"/>
          </a:p>
          <a:p>
            <a:endParaRPr lang="cs-CZ" dirty="0"/>
          </a:p>
          <a:p>
            <a:pPr lvl="1"/>
            <a:endParaRPr lang="cs-CZ" dirty="0"/>
          </a:p>
          <a:p>
            <a:pPr lvl="1">
              <a:buFont typeface="Courier New" panose="02070309020205020404" pitchFamily="49" charset="0"/>
              <a:buChar char="o"/>
            </a:pPr>
            <a:endParaRPr lang="cs-CZ" dirty="0"/>
          </a:p>
          <a:p>
            <a:pPr>
              <a:buFont typeface="Courier New" panose="02070309020205020404" pitchFamily="49" charset="0"/>
              <a:buChar char="o"/>
            </a:pP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2608372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ECB3B39-B286-477B-9AC1-95D3671F98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392C8"/>
                </a:solidFill>
              </a:rPr>
              <a:t>Zvláštní orgány obce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BDE4B69-57B8-40B7-9AF1-D8DCAEC6D4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/>
            <a:r>
              <a:rPr lang="cs-CZ" dirty="0"/>
              <a:t>Komise pro projednávání přestupků</a:t>
            </a:r>
          </a:p>
          <a:p>
            <a:pPr lvl="2"/>
            <a:r>
              <a:rPr lang="cs-CZ" sz="2200" dirty="0"/>
              <a:t>Upravuje § 61 zákona o odpovědnosti za přestupky</a:t>
            </a:r>
          </a:p>
          <a:p>
            <a:pPr lvl="2"/>
            <a:r>
              <a:rPr lang="cs-CZ" sz="2200" dirty="0"/>
              <a:t>Může projednávat přestupky proti pořádku ve státní správě, proti pořádku v územní samosprávě, proti veřejnému pořádku, proti občanskému soužití, proti majetku,… - které z těchto projednává namísto obecního úřadu určí starosta</a:t>
            </a:r>
          </a:p>
          <a:p>
            <a:pPr lvl="2"/>
            <a:r>
              <a:rPr lang="cs-CZ" sz="2200" dirty="0"/>
              <a:t>Může být zřízena – není povinnosti</a:t>
            </a:r>
            <a:endParaRPr lang="cs-CZ" dirty="0">
              <a:solidFill>
                <a:schemeClr val="tx1"/>
              </a:solidFill>
            </a:endParaRPr>
          </a:p>
          <a:p>
            <a:pPr lvl="1"/>
            <a:r>
              <a:rPr lang="cs-CZ" dirty="0">
                <a:solidFill>
                  <a:schemeClr val="tx1"/>
                </a:solidFill>
              </a:rPr>
              <a:t>Komise pro sociálně právní ochranu dětí</a:t>
            </a:r>
          </a:p>
          <a:p>
            <a:pPr lvl="2"/>
            <a:r>
              <a:rPr lang="cs-CZ" dirty="0"/>
              <a:t>Upravuje § 38 zákona o sociálně-právní ochraně dětí</a:t>
            </a:r>
          </a:p>
          <a:p>
            <a:pPr lvl="2"/>
            <a:r>
              <a:rPr lang="cs-CZ" dirty="0"/>
              <a:t>Zřizuje povinně starosta - pouze v obcích s rozšířenou působností</a:t>
            </a:r>
          </a:p>
          <a:p>
            <a:pPr lvl="2"/>
            <a:r>
              <a:rPr lang="cs-CZ" dirty="0">
                <a:solidFill>
                  <a:schemeClr val="tx1"/>
                </a:solidFill>
              </a:rPr>
              <a:t>Rozhoduje o vydání pověření k výkonu sociálně-právní ochrany, doporučuje provést opatření, posuzuje jednotlivé případy provádění sociálně-právní ochrany, koordinuje výkon sociálně-právní ochrany</a:t>
            </a:r>
          </a:p>
        </p:txBody>
      </p:sp>
    </p:spTree>
    <p:extLst>
      <p:ext uri="{BB962C8B-B14F-4D97-AF65-F5344CB8AC3E}">
        <p14:creationId xmlns:p14="http://schemas.microsoft.com/office/powerpoint/2010/main" val="427131546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ECB3B39-B286-477B-9AC1-95D3671F98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392C8"/>
                </a:solidFill>
              </a:rPr>
              <a:t>Obecní policie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BDE4B69-57B8-40B7-9AF1-D8DCAEC6D4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>
                <a:solidFill>
                  <a:schemeClr val="tx1"/>
                </a:solidFill>
              </a:rPr>
              <a:t>Není vymezena jako orgán obce v § 5 zákona o obcích, ale v § 1 odst. 1 zákona o obecní policii</a:t>
            </a:r>
          </a:p>
          <a:p>
            <a:r>
              <a:rPr lang="cs-CZ" dirty="0">
                <a:solidFill>
                  <a:schemeClr val="tx1"/>
                </a:solidFill>
              </a:rPr>
              <a:t>Zabezpečuje místní záležitosti veřejného pořádku (v rámci působnosti obce) – zejména:</a:t>
            </a:r>
          </a:p>
          <a:p>
            <a:pPr lvl="1"/>
            <a:r>
              <a:rPr lang="cs-CZ" dirty="0"/>
              <a:t>Přispívá k ochraně a bezpečnosti osob a majetku</a:t>
            </a:r>
          </a:p>
          <a:p>
            <a:pPr lvl="1"/>
            <a:r>
              <a:rPr lang="cs-CZ" dirty="0">
                <a:solidFill>
                  <a:schemeClr val="tx1"/>
                </a:solidFill>
              </a:rPr>
              <a:t>Dohlíží na dodržování vyhlášek a nařízení obce</a:t>
            </a:r>
          </a:p>
          <a:p>
            <a:pPr lvl="1"/>
            <a:r>
              <a:rPr lang="cs-CZ" dirty="0">
                <a:solidFill>
                  <a:schemeClr val="tx1"/>
                </a:solidFill>
              </a:rPr>
              <a:t>Dohled na bezpečnost a plynulost provozu na pozemních komunikacích</a:t>
            </a:r>
          </a:p>
          <a:p>
            <a:pPr lvl="1"/>
            <a:r>
              <a:rPr lang="cs-CZ" dirty="0"/>
              <a:t>A další</a:t>
            </a:r>
            <a:endParaRPr lang="cs-CZ" dirty="0">
              <a:solidFill>
                <a:schemeClr val="tx1"/>
              </a:solidFill>
            </a:endParaRPr>
          </a:p>
          <a:p>
            <a:r>
              <a:rPr lang="cs-CZ" dirty="0"/>
              <a:t>Řídí ji starosta, pokud není řízením pověřen jiný zastupitel, některými úkoly při řízení může být pověřen i určený strážník</a:t>
            </a:r>
          </a:p>
          <a:p>
            <a:r>
              <a:rPr lang="cs-CZ" dirty="0"/>
              <a:t>Rada obce může obecní policii svěřit rozhodování o právních jednáních souvisejících s činností obecní policie - § 102 odst. 3 zákona o obcích</a:t>
            </a:r>
          </a:p>
          <a:p>
            <a:endParaRPr lang="cs-CZ" dirty="0"/>
          </a:p>
          <a:p>
            <a:endParaRPr lang="cs-CZ" dirty="0"/>
          </a:p>
          <a:p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901465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ECB3B39-B286-477B-9AC1-95D3671F98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81167"/>
            <a:ext cx="10515600" cy="1325563"/>
          </a:xfrm>
        </p:spPr>
        <p:txBody>
          <a:bodyPr/>
          <a:lstStyle/>
          <a:p>
            <a:r>
              <a:rPr lang="cs-CZ" b="1" dirty="0">
                <a:solidFill>
                  <a:srgbClr val="0392C8"/>
                </a:solidFill>
              </a:rPr>
              <a:t>Obecní policie - pravomoci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BDE4B69-57B8-40B7-9AF1-D8DCAEC6D4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>
                <a:solidFill>
                  <a:schemeClr val="tx1"/>
                </a:solidFill>
              </a:rPr>
              <a:t>Mohou být vykonávány pouze na území obce, která obecní policii zřídila (popř. jiné obce na základě veřejnoprávní smlouvy mezi obcemi)</a:t>
            </a:r>
          </a:p>
          <a:p>
            <a:r>
              <a:rPr lang="cs-CZ" dirty="0"/>
              <a:t>Oprávnění strážníků obecní policie – upraveny v § 11 a následujících zákona o obecní policii</a:t>
            </a:r>
          </a:p>
          <a:p>
            <a:pPr lvl="1"/>
            <a:r>
              <a:rPr lang="cs-CZ" dirty="0"/>
              <a:t>Požadovat vysvětlení</a:t>
            </a:r>
          </a:p>
          <a:p>
            <a:pPr lvl="1"/>
            <a:r>
              <a:rPr lang="cs-CZ" dirty="0"/>
              <a:t>Požadovat prokázání totožnosti</a:t>
            </a:r>
          </a:p>
          <a:p>
            <a:pPr lvl="1"/>
            <a:r>
              <a:rPr lang="cs-CZ" dirty="0"/>
              <a:t>Předvést osobu</a:t>
            </a:r>
          </a:p>
          <a:p>
            <a:pPr lvl="1"/>
            <a:r>
              <a:rPr lang="cs-CZ" dirty="0"/>
              <a:t>Odebrat zbraň</a:t>
            </a:r>
          </a:p>
          <a:p>
            <a:pPr lvl="1"/>
            <a:r>
              <a:rPr lang="cs-CZ" dirty="0"/>
              <a:t>Zakázat vstup na určená místa</a:t>
            </a:r>
          </a:p>
          <a:p>
            <a:pPr lvl="1"/>
            <a:r>
              <a:rPr lang="cs-CZ" dirty="0"/>
              <a:t>Otevřít byt nebo jiný uzavřený prostor</a:t>
            </a:r>
          </a:p>
          <a:p>
            <a:pPr lvl="1"/>
            <a:r>
              <a:rPr lang="cs-CZ" dirty="0"/>
              <a:t>Odejmout věc</a:t>
            </a:r>
          </a:p>
          <a:p>
            <a:pPr lvl="1"/>
            <a:r>
              <a:rPr lang="cs-CZ" dirty="0"/>
              <a:t>Ke vstupu</a:t>
            </a:r>
          </a:p>
          <a:p>
            <a:pPr lvl="1"/>
            <a:r>
              <a:rPr lang="cs-CZ" dirty="0"/>
              <a:t>Použití donucovacích prostředků</a:t>
            </a:r>
          </a:p>
          <a:p>
            <a:pPr lvl="1"/>
            <a:r>
              <a:rPr lang="cs-CZ" dirty="0"/>
              <a:t>Další oprávnění stanovené zvláštními zákony – např. zákonem č. 361/2000 Sb., o provozu na pozemních komunikacích nebo zákona o odpovědnosti za přestupky</a:t>
            </a:r>
          </a:p>
          <a:p>
            <a:pPr lvl="1"/>
            <a:endParaRPr lang="cs-CZ" dirty="0"/>
          </a:p>
          <a:p>
            <a:pPr lvl="1"/>
            <a:endParaRPr lang="cs-CZ" dirty="0">
              <a:solidFill>
                <a:schemeClr val="tx1"/>
              </a:solidFill>
            </a:endParaRPr>
          </a:p>
          <a:p>
            <a:endParaRPr lang="cs-CZ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715362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476AB2E-EDB3-44F8-8022-7267F18E2F4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rgbClr val="0392C8"/>
                </a:solidFill>
              </a:rPr>
              <a:t>Orgány rady obce a zastupitelstva obce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07C90606-8000-40C0-8675-BFCB119E6C5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>
              <a:spcBef>
                <a:spcPct val="0"/>
              </a:spcBef>
            </a:pPr>
            <a:endParaRPr lang="cs-CZ" sz="2000" dirty="0"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41873768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ECB3B39-B286-477B-9AC1-95D3671F98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392C8"/>
                </a:solidFill>
              </a:rPr>
              <a:t>Orgány rady obce a zastupitelstva obce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BDE4B69-57B8-40B7-9AF1-D8DCAEC6D4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>
                <a:solidFill>
                  <a:schemeClr val="tx1"/>
                </a:solidFill>
              </a:rPr>
              <a:t>Nejedná se o orgány obce</a:t>
            </a:r>
          </a:p>
          <a:p>
            <a:r>
              <a:rPr lang="cs-CZ" dirty="0">
                <a:solidFill>
                  <a:schemeClr val="tx1"/>
                </a:solidFill>
              </a:rPr>
              <a:t>jedná se pouze o iniciativní, poradní a kontrolní orgány rady obce a zastupitelstva obce</a:t>
            </a:r>
          </a:p>
          <a:p>
            <a:r>
              <a:rPr lang="cs-CZ" dirty="0">
                <a:solidFill>
                  <a:schemeClr val="tx1"/>
                </a:solidFill>
              </a:rPr>
              <a:t>Výbory zastupitelstva a komise rady</a:t>
            </a:r>
          </a:p>
          <a:p>
            <a:pPr lvl="1"/>
            <a:r>
              <a:rPr lang="cs-CZ" dirty="0"/>
              <a:t>Některé výbory zřizovány obligatorně (musí být zřízeny vždy), jiné fakultativně</a:t>
            </a:r>
          </a:p>
          <a:p>
            <a:pPr lvl="1"/>
            <a:r>
              <a:rPr lang="cs-CZ" dirty="0"/>
              <a:t>Komise vždy zřizovány fakultativně</a:t>
            </a:r>
          </a:p>
          <a:p>
            <a:r>
              <a:rPr lang="cs-CZ" dirty="0"/>
              <a:t>Neexistuje přesný výčet komisí a výborů – rada a zastupitelstvo tedy může zřídit výbory a komise podle svého uvážení – o jakých otázkách uzná za vhodné 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246767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ECB3B39-B286-477B-9AC1-95D3671F98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392C8"/>
                </a:solidFill>
              </a:rPr>
              <a:t>Výbory zastupitelstva obce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BDE4B69-57B8-40B7-9AF1-D8DCAEC6D4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>
                <a:solidFill>
                  <a:schemeClr val="tx1"/>
                </a:solidFill>
              </a:rPr>
              <a:t>Iniciativní a kontrolní orgány – předkládají stanoviska a návrhy zastupitelstvu – to je poté vyhodnocuje, popř</a:t>
            </a:r>
            <a:r>
              <a:rPr lang="cs-CZ" dirty="0"/>
              <a:t>. učiní opatření a závěry</a:t>
            </a:r>
            <a:endParaRPr lang="cs-CZ" dirty="0">
              <a:solidFill>
                <a:schemeClr val="tx1"/>
              </a:solidFill>
            </a:endParaRPr>
          </a:p>
          <a:p>
            <a:r>
              <a:rPr lang="cs-CZ" dirty="0"/>
              <a:t>Předsedou výboru je vždy člen zastupitelstva (s výjimkou výboru osadního)</a:t>
            </a:r>
          </a:p>
          <a:p>
            <a:r>
              <a:rPr lang="cs-CZ" dirty="0"/>
              <a:t>Výbor je odpovědný zastupitelstvu – plní úkoly, kterými ho zastupitelstvo pověří (popř. úkoly stanovené zákonem)</a:t>
            </a:r>
          </a:p>
          <a:p>
            <a:r>
              <a:rPr lang="cs-CZ" dirty="0"/>
              <a:t>Výbor musí mít vždy lichý počet členů</a:t>
            </a:r>
          </a:p>
          <a:p>
            <a:r>
              <a:rPr lang="cs-CZ" dirty="0"/>
              <a:t>Schází se dle potřeby – svolává předseda výboru</a:t>
            </a:r>
          </a:p>
          <a:p>
            <a:r>
              <a:rPr lang="cs-CZ" dirty="0"/>
              <a:t>Je možné schválit výborům jednací řád (může ho schválit výboru nebo výborům jak zastupitelstvo, tak si ho výbor může schválit sám, popř. může být součástí jednacího řádu zastupitelstva)</a:t>
            </a:r>
          </a:p>
          <a:p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816856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ECB3B39-B286-477B-9AC1-95D3671F98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392C8"/>
                </a:solidFill>
              </a:rPr>
              <a:t>Výbory zastupitelstva zřizované obligatorně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BDE4B69-57B8-40B7-9AF1-D8DCAEC6D4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Finanční a kontrolní výbor</a:t>
            </a:r>
          </a:p>
          <a:p>
            <a:r>
              <a:rPr lang="cs-CZ" dirty="0"/>
              <a:t>Nejméně tříčlenné, členem nemůže být starosta, místostarosta, tajemník, osoby zabezpečující rozpočtové a účetní práce na obecním úřadu</a:t>
            </a:r>
          </a:p>
          <a:p>
            <a:r>
              <a:rPr lang="cs-CZ" dirty="0"/>
              <a:t>Finanční výbor – přímo ze zákona (§ 119 odst. 2 zákona o obcích):</a:t>
            </a:r>
          </a:p>
          <a:p>
            <a:pPr lvl="1"/>
            <a:r>
              <a:rPr lang="cs-CZ" dirty="0"/>
              <a:t>Provádí kontrolu hospodaření s majetkem a finančními prostředky obce</a:t>
            </a:r>
          </a:p>
          <a:p>
            <a:pPr lvl="1"/>
            <a:r>
              <a:rPr lang="cs-CZ" dirty="0"/>
              <a:t>Plní další úkoly, jimiž jej pověřilo zastupitelstvo obce</a:t>
            </a:r>
          </a:p>
          <a:p>
            <a:r>
              <a:rPr lang="cs-CZ" dirty="0"/>
              <a:t>Kontrolní výbor – přímo ze zákona (§ 119 odst. 3 zákona o obcích):</a:t>
            </a:r>
          </a:p>
          <a:p>
            <a:pPr lvl="1"/>
            <a:r>
              <a:rPr lang="cs-CZ" dirty="0"/>
              <a:t>Kontroluje plnění usnesení zastupitelstva obce a rady obce</a:t>
            </a:r>
          </a:p>
          <a:p>
            <a:pPr lvl="1"/>
            <a:r>
              <a:rPr lang="cs-CZ" dirty="0"/>
              <a:t>Kontroluje dodržování právních předpisů ostatními výbory a obecním úřadem na úseku samostatné působnosti</a:t>
            </a:r>
          </a:p>
          <a:p>
            <a:pPr lvl="1"/>
            <a:r>
              <a:rPr lang="cs-CZ" dirty="0"/>
              <a:t>plní další kontrolní úkoly, jimiž jej pověřilo zastupitelstvo obce</a:t>
            </a:r>
          </a:p>
          <a:p>
            <a:endParaRPr lang="cs-CZ" dirty="0"/>
          </a:p>
          <a:p>
            <a:pPr marL="457200" lvl="1" indent="0">
              <a:buNone/>
            </a:pPr>
            <a:endParaRPr lang="cs-CZ" dirty="0"/>
          </a:p>
          <a:p>
            <a:pPr lvl="1"/>
            <a:endParaRPr lang="cs-CZ" dirty="0"/>
          </a:p>
          <a:p>
            <a:endParaRPr lang="cs-CZ" dirty="0"/>
          </a:p>
          <a:p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671406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ECB3B39-B286-477B-9AC1-95D3671F98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392C8"/>
                </a:solidFill>
              </a:rPr>
              <a:t>Výbory zastupitelstva zřizované obligatorně za splnění určité podmínky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BDE4B69-57B8-40B7-9AF1-D8DCAEC6D4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Zřizovány obligatorně v případě, že je splněna zákonem předpokládaná podmínka</a:t>
            </a:r>
          </a:p>
          <a:p>
            <a:r>
              <a:rPr lang="cs-CZ" dirty="0">
                <a:solidFill>
                  <a:schemeClr val="tx1"/>
                </a:solidFill>
              </a:rPr>
              <a:t>Výbor pro národnostní menšiny</a:t>
            </a:r>
          </a:p>
          <a:p>
            <a:pPr lvl="1"/>
            <a:r>
              <a:rPr lang="cs-CZ" dirty="0"/>
              <a:t>Každá obec, v jejímž územním obvodu žije podle poslednímu sčítání lidu alespoň 10 % občanů hlásící se k národnosti jiné než české, pokud o to písemně požádá spolek zastupující zájmy národnostních menšin</a:t>
            </a:r>
          </a:p>
          <a:p>
            <a:pPr lvl="1"/>
            <a:r>
              <a:rPr lang="cs-CZ" dirty="0">
                <a:solidFill>
                  <a:schemeClr val="tx1"/>
                </a:solidFill>
              </a:rPr>
              <a:t>Nejméně polovinu členů tvoří příslušníci národnostních menšin (výjimka v případě, že nelze splnit pro nedostatek kandidátů z řad národnostních menšin</a:t>
            </a:r>
          </a:p>
          <a:p>
            <a:pPr lvl="1"/>
            <a:r>
              <a:rPr lang="cs-CZ" dirty="0"/>
              <a:t>Může např. žádat o přeložení názvů ulic do jazyka národnostní menšiny za splnění podmínek v § 29 zákona o obcích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012863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ECB3B39-B286-477B-9AC1-95D3671F98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392C8"/>
                </a:solidFill>
              </a:rPr>
              <a:t>Osadní výbor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BDE4B69-57B8-40B7-9AF1-D8DCAEC6D4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/>
              <a:t>Osadní (místní) výbor není obligatorně zřizovaným výborem, ale zákon o obcích obsahuje jeho úpravu</a:t>
            </a:r>
          </a:p>
          <a:p>
            <a:r>
              <a:rPr lang="cs-CZ" dirty="0">
                <a:solidFill>
                  <a:schemeClr val="tx1"/>
                </a:solidFill>
              </a:rPr>
              <a:t>Zřizuje se v částech obce</a:t>
            </a:r>
          </a:p>
          <a:p>
            <a:r>
              <a:rPr lang="cs-CZ" dirty="0"/>
              <a:t>Minimálně tříčlenný, členy určuje zastupitelstvo - občané obce, kteří jsou přihlášeni k trvalému pobytu v dané části obce</a:t>
            </a:r>
          </a:p>
          <a:p>
            <a:pPr lvl="1"/>
            <a:r>
              <a:rPr lang="cs-CZ" dirty="0">
                <a:solidFill>
                  <a:schemeClr val="tx1"/>
                </a:solidFill>
              </a:rPr>
              <a:t>Předsedou nemusí být člen zastupitelstva</a:t>
            </a:r>
            <a:r>
              <a:rPr lang="cs-CZ" dirty="0"/>
              <a:t>, ale volí ho zastupitelstvo ze členů osadního výboru</a:t>
            </a:r>
          </a:p>
          <a:p>
            <a:r>
              <a:rPr lang="cs-CZ" dirty="0">
                <a:solidFill>
                  <a:schemeClr val="tx1"/>
                </a:solidFill>
              </a:rPr>
              <a:t>Oprávnění:</a:t>
            </a:r>
          </a:p>
          <a:p>
            <a:pPr lvl="1"/>
            <a:r>
              <a:rPr lang="cs-CZ" dirty="0">
                <a:solidFill>
                  <a:schemeClr val="tx1"/>
                </a:solidFill>
              </a:rPr>
              <a:t>Předkládat zastupitelstvu obce, radě a výborům návrhy týkající se rozvoje části obce a rozpočtu obce</a:t>
            </a:r>
          </a:p>
          <a:p>
            <a:pPr lvl="1"/>
            <a:r>
              <a:rPr lang="cs-CZ" dirty="0"/>
              <a:t>Vyjadřovat se k návrhům předkládaným zastupitelstvu obce a radě obce k rozhodnutí, pokud se týkají části obce</a:t>
            </a:r>
          </a:p>
          <a:p>
            <a:pPr lvl="1"/>
            <a:r>
              <a:rPr lang="cs-CZ" dirty="0">
                <a:solidFill>
                  <a:schemeClr val="tx1"/>
                </a:solidFill>
              </a:rPr>
              <a:t>Vyjadřovat se k připomínkám a podnětům předkládaným občany obce, kteří jsou hlášeni k trvalému pobytu v části obce, orgánům obce</a:t>
            </a:r>
          </a:p>
          <a:p>
            <a:pPr lvl="1"/>
            <a:r>
              <a:rPr lang="cs-CZ" dirty="0"/>
              <a:t>Předseda osadního výboru může na jednání zastupitelstva požádat o slovo – to mu musí být uděleno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606708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ECB3B39-B286-477B-9AC1-95D3671F98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cs-CZ" b="1" dirty="0">
                <a:solidFill>
                  <a:srgbClr val="0392C8"/>
                </a:solidFill>
              </a:rPr>
              <a:t>Komise rady obce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BDE4B69-57B8-40B7-9AF1-D8DCAEC6D4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Iniciativní a poradní orgány rady obce</a:t>
            </a:r>
          </a:p>
          <a:p>
            <a:r>
              <a:rPr lang="cs-CZ" dirty="0">
                <a:solidFill>
                  <a:schemeClr val="tx1"/>
                </a:solidFill>
              </a:rPr>
              <a:t>Odpovědné radě obce – předkládají j</a:t>
            </a:r>
            <a:r>
              <a:rPr lang="cs-CZ" dirty="0"/>
              <a:t>í svá stanoviska a náměty (kromě situace, kdy je komisi rozhodnutím starosty svěřen výkon přenesené působnosti)</a:t>
            </a:r>
          </a:p>
          <a:p>
            <a:r>
              <a:rPr lang="cs-CZ" dirty="0"/>
              <a:t>Kdokoliv může být členem komise rady obce</a:t>
            </a:r>
          </a:p>
          <a:p>
            <a:r>
              <a:rPr lang="cs-CZ" dirty="0"/>
              <a:t>Počet členů nemusí být lichý</a:t>
            </a:r>
          </a:p>
          <a:p>
            <a:r>
              <a:rPr lang="cs-CZ" dirty="0"/>
              <a:t>Může být vydán jednací řád (schválit ho může rada obce nebo i sama komise, popř. může být součástí jednacího řádu rady obce)</a:t>
            </a:r>
          </a:p>
          <a:p>
            <a:r>
              <a:rPr lang="cs-CZ" dirty="0"/>
              <a:t>Schází se dle potřeby – svolává předseda komise</a:t>
            </a:r>
          </a:p>
        </p:txBody>
      </p:sp>
    </p:spTree>
    <p:extLst>
      <p:ext uri="{BB962C8B-B14F-4D97-AF65-F5344CB8AC3E}">
        <p14:creationId xmlns:p14="http://schemas.microsoft.com/office/powerpoint/2010/main" val="50771106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ECB3B39-B286-477B-9AC1-95D3671F98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392C8"/>
                </a:solidFill>
              </a:rPr>
              <a:t>Komise rady obce, jíž byl svěřen výkon přenesené působnosti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BDE4B69-57B8-40B7-9AF1-D8DCAEC6D4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Starosta může (po projednání s ředitelem krajského úřadu) svěřit komisi rady obce výkon přenesené působnosti v určitých věcech (§ 122 odst. 2 ve spojení s § 103 odst. 4 písm. c) zákona o obcích)</a:t>
            </a:r>
          </a:p>
          <a:p>
            <a:r>
              <a:rPr lang="cs-CZ" dirty="0"/>
              <a:t>Komise rady obce se poté stává výkonným orgánem a řadí se mezi orgány obce (nikoliv už mezi pouhé orgány rady obce)</a:t>
            </a:r>
          </a:p>
          <a:p>
            <a:r>
              <a:rPr lang="cs-CZ" dirty="0"/>
              <a:t>V takovém případě je ve věcech, ve kterých byla komisi svěřena přenesená působnost odpovědná přímo starostovi</a:t>
            </a:r>
          </a:p>
          <a:p>
            <a:r>
              <a:rPr lang="cs-CZ" dirty="0"/>
              <a:t>Předsedou takové komise poté musí být člověk, který prokázal zvláštní odbornou způsobilost</a:t>
            </a:r>
          </a:p>
        </p:txBody>
      </p:sp>
    </p:spTree>
    <p:extLst>
      <p:ext uri="{BB962C8B-B14F-4D97-AF65-F5344CB8AC3E}">
        <p14:creationId xmlns:p14="http://schemas.microsoft.com/office/powerpoint/2010/main" val="20455224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E7E9BDE-FC2A-4155-995C-AC9763F8A7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96066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cs-CZ" sz="6000" b="1" dirty="0">
                <a:solidFill>
                  <a:srgbClr val="0392C8"/>
                </a:solidFill>
              </a:rPr>
              <a:t>DĚKUJI ZA POZORNOST</a:t>
            </a:r>
          </a:p>
        </p:txBody>
      </p:sp>
    </p:spTree>
    <p:extLst>
      <p:ext uri="{BB962C8B-B14F-4D97-AF65-F5344CB8AC3E}">
        <p14:creationId xmlns:p14="http://schemas.microsoft.com/office/powerpoint/2010/main" val="3866275667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392C8"/>
                </a:solidFill>
              </a:rPr>
              <a:t>Advokátní kancelář JUDr. Jakuba Blažka</a:t>
            </a:r>
            <a:endParaRPr lang="en-US" b="1" dirty="0">
              <a:solidFill>
                <a:srgbClr val="0392C8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dirty="0">
              <a:solidFill>
                <a:srgbClr val="0070C0"/>
              </a:solidFill>
              <a:latin typeface="Calibri" panose="020F0502020204030204" pitchFamily="34" charset="0"/>
              <a:hlinkClick r:id="" action="ppaction://noaction"/>
            </a:endParaRPr>
          </a:p>
          <a:p>
            <a:pPr>
              <a:spcBef>
                <a:spcPct val="0"/>
              </a:spcBef>
            </a:pPr>
            <a:r>
              <a:rPr lang="cs-CZ" dirty="0">
                <a:solidFill>
                  <a:srgbClr val="0392C8"/>
                </a:solidFill>
                <a:latin typeface="+mj-lt"/>
                <a:ea typeface="+mj-ea"/>
                <a:cs typeface="+mj-cs"/>
                <a:hlinkClick r:id="" action="ppaction://noaction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www.blazekpartners.cz</a:t>
            </a:r>
          </a:p>
          <a:p>
            <a:pPr>
              <a:spcBef>
                <a:spcPct val="0"/>
              </a:spcBef>
            </a:pPr>
            <a:r>
              <a:rPr lang="cs-CZ" dirty="0">
                <a:solidFill>
                  <a:srgbClr val="0392C8"/>
                </a:solidFill>
                <a:latin typeface="+mj-lt"/>
                <a:ea typeface="+mj-ea"/>
                <a:cs typeface="+mj-cs"/>
                <a:hlinkClick r:id="" action="ppaction://noaction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blazek@blazekpartners.cz</a:t>
            </a:r>
            <a:endParaRPr lang="cs-CZ" dirty="0">
              <a:solidFill>
                <a:srgbClr val="0392C8"/>
              </a:solidFill>
              <a:latin typeface="+mj-lt"/>
              <a:ea typeface="+mj-ea"/>
              <a:cs typeface="+mj-cs"/>
            </a:endParaRPr>
          </a:p>
          <a:p>
            <a:pPr>
              <a:spcBef>
                <a:spcPct val="0"/>
              </a:spcBef>
            </a:pPr>
            <a:r>
              <a:rPr lang="cs-CZ" dirty="0">
                <a:solidFill>
                  <a:srgbClr val="0392C8"/>
                </a:solidFill>
                <a:latin typeface="+mj-lt"/>
                <a:ea typeface="+mj-ea"/>
                <a:cs typeface="+mj-cs"/>
              </a:rPr>
              <a:t>+ 420 721 886 021</a:t>
            </a:r>
          </a:p>
          <a:p>
            <a:pPr>
              <a:spcBef>
                <a:spcPct val="0"/>
              </a:spcBef>
            </a:pPr>
            <a:r>
              <a:rPr lang="cs-CZ" dirty="0">
                <a:solidFill>
                  <a:srgbClr val="0392C8"/>
                </a:solidFill>
                <a:latin typeface="+mj-lt"/>
                <a:ea typeface="+mj-ea"/>
                <a:cs typeface="+mj-cs"/>
              </a:rPr>
              <a:t>Na Březince 1232/16, Praha 5, 150 00</a:t>
            </a:r>
          </a:p>
          <a:p>
            <a:endParaRPr lang="cs-CZ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47119618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5439</TotalTime>
  <Words>3504</Words>
  <Application>Microsoft Office PowerPoint</Application>
  <PresentationFormat>Širokoúhlá obrazovka</PresentationFormat>
  <Paragraphs>3710</Paragraphs>
  <Slides>49</Slides>
  <Notes>36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49</vt:i4>
      </vt:variant>
    </vt:vector>
  </HeadingPairs>
  <TitlesOfParts>
    <vt:vector size="54" baseType="lpstr">
      <vt:lpstr>Arial</vt:lpstr>
      <vt:lpstr>Calibri</vt:lpstr>
      <vt:lpstr>Calibri Light</vt:lpstr>
      <vt:lpstr>Courier New</vt:lpstr>
      <vt:lpstr>Motiv Office</vt:lpstr>
      <vt:lpstr>Projekt „Podpora vzdělávání volených zástupců obcí I. typu“ reg. č. CZ.03.4.74/0.0/0.0/16_033/0002997 je spolufinancován z EU.</vt:lpstr>
      <vt:lpstr>Orgány obce a jejich pravomoci</vt:lpstr>
      <vt:lpstr>Právní předpisy</vt:lpstr>
      <vt:lpstr>Základní členění orgánů a pravomocí</vt:lpstr>
      <vt:lpstr>Orgány obce - výčet</vt:lpstr>
      <vt:lpstr>Pravomoci orgánů obce - členění</vt:lpstr>
      <vt:lpstr>Orgány obce</vt:lpstr>
      <vt:lpstr>Zastupitelstvo obce</vt:lpstr>
      <vt:lpstr>Zastupitelstvo obce</vt:lpstr>
      <vt:lpstr>Práva a povinnosti zastupitelů</vt:lpstr>
      <vt:lpstr>Zasedání zastupitelstva</vt:lpstr>
      <vt:lpstr>Zastupitelstvo obce - pravomoci</vt:lpstr>
      <vt:lpstr>Pravomoci vyhrazené zastupitelstvu podle § 84 odst. 2 zákona o obcích – výčet (první část)</vt:lpstr>
      <vt:lpstr>Pravomoci vyhrazené zastupitelstvu podle § 84 odst. 2 zákona o obcích – výčet (druhá část)</vt:lpstr>
      <vt:lpstr>Pravomoci vyhrazené zastupitelstvu podle § 85 zákona o obcích – výčet (první část)</vt:lpstr>
      <vt:lpstr>Pravomoci vyhrazené zastupitelstvu podle § 85 zákona o obcích – výčet (druhá část)</vt:lpstr>
      <vt:lpstr>Rada obce</vt:lpstr>
      <vt:lpstr>Rada obce</vt:lpstr>
      <vt:lpstr>Schůze rady obce</vt:lpstr>
      <vt:lpstr>Rada obce - pravomoci</vt:lpstr>
      <vt:lpstr>Rada obce - pravomoci</vt:lpstr>
      <vt:lpstr>Pravomoci vyhrazené radě obce podle § 102 odst. 2 zákona o obcích – výčet (první část)</vt:lpstr>
      <vt:lpstr>Pravomoci vyhrazené radě obce podle § 102 odst. 2 zákona o obcích – výčet (druhá část)</vt:lpstr>
      <vt:lpstr>Hospodaření obce</vt:lpstr>
      <vt:lpstr>Záměry obce</vt:lpstr>
      <vt:lpstr>Doložka schválení</vt:lpstr>
      <vt:lpstr>Starosta</vt:lpstr>
      <vt:lpstr>Starosta</vt:lpstr>
      <vt:lpstr>Starosta - pravomoci</vt:lpstr>
      <vt:lpstr>Výčet dalších pravomocí starosty podle § 103 odst. 4 zákona o obcích</vt:lpstr>
      <vt:lpstr>Obecní úřad</vt:lpstr>
      <vt:lpstr>Obecní úřad</vt:lpstr>
      <vt:lpstr>Obecní úřad –  příklady výkonu přenesené působnosti</vt:lpstr>
      <vt:lpstr>Tajemník obecního úřadu</vt:lpstr>
      <vt:lpstr>Další orgány obce</vt:lpstr>
      <vt:lpstr>Zvláštní orgány obce</vt:lpstr>
      <vt:lpstr>Zvláštní orgány obce</vt:lpstr>
      <vt:lpstr>Obecní policie</vt:lpstr>
      <vt:lpstr>Obecní policie - pravomoci</vt:lpstr>
      <vt:lpstr>Orgány rady obce a zastupitelstva obce</vt:lpstr>
      <vt:lpstr>Orgány rady obce a zastupitelstva obce</vt:lpstr>
      <vt:lpstr>Výbory zastupitelstva obce</vt:lpstr>
      <vt:lpstr>Výbory zastupitelstva zřizované obligatorně</vt:lpstr>
      <vt:lpstr>Výbory zastupitelstva zřizované obligatorně za splnění určité podmínky</vt:lpstr>
      <vt:lpstr>Osadní výbor</vt:lpstr>
      <vt:lpstr>Komise rady obce</vt:lpstr>
      <vt:lpstr>Komise rady obce, jíž byl svěřen výkon přenesené působnosti</vt:lpstr>
      <vt:lpstr>DĚKUJI ZA POZORNOST</vt:lpstr>
      <vt:lpstr>Advokátní kancelář JUDr. Jakuba Blažka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Projekt „Podpora vzdělávání volených zástupců obcí I. typu“ reg. č. CZ.03.4.74/0.0/0.0/16_033/0002997 je spolufinancován z EU.</dc:title>
  <dc:creator>Studenti</dc:creator>
  <cp:lastModifiedBy>JUDr. Jakub Blažek</cp:lastModifiedBy>
  <cp:revision>371</cp:revision>
  <dcterms:created xsi:type="dcterms:W3CDTF">2018-03-08T20:43:18Z</dcterms:created>
  <dcterms:modified xsi:type="dcterms:W3CDTF">2018-09-10T06:16:53Z</dcterms:modified>
</cp:coreProperties>
</file>