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8"/>
  </p:notesMasterIdLst>
  <p:sldIdLst>
    <p:sldId id="337" r:id="rId2"/>
    <p:sldId id="338" r:id="rId3"/>
    <p:sldId id="339" r:id="rId4"/>
    <p:sldId id="374" r:id="rId5"/>
    <p:sldId id="380" r:id="rId6"/>
    <p:sldId id="388" r:id="rId7"/>
    <p:sldId id="407" r:id="rId8"/>
    <p:sldId id="370" r:id="rId9"/>
    <p:sldId id="383" r:id="rId10"/>
    <p:sldId id="371" r:id="rId11"/>
    <p:sldId id="372" r:id="rId12"/>
    <p:sldId id="386" r:id="rId13"/>
    <p:sldId id="387" r:id="rId14"/>
    <p:sldId id="392" r:id="rId15"/>
    <p:sldId id="393" r:id="rId16"/>
    <p:sldId id="395" r:id="rId17"/>
    <p:sldId id="420" r:id="rId18"/>
    <p:sldId id="421" r:id="rId19"/>
    <p:sldId id="424" r:id="rId20"/>
    <p:sldId id="414" r:id="rId21"/>
    <p:sldId id="411" r:id="rId22"/>
    <p:sldId id="412" r:id="rId23"/>
    <p:sldId id="415" r:id="rId24"/>
    <p:sldId id="425" r:id="rId25"/>
    <p:sldId id="426" r:id="rId26"/>
    <p:sldId id="431" r:id="rId27"/>
    <p:sldId id="427" r:id="rId28"/>
    <p:sldId id="428" r:id="rId29"/>
    <p:sldId id="419" r:id="rId30"/>
    <p:sldId id="417" r:id="rId31"/>
    <p:sldId id="429" r:id="rId32"/>
    <p:sldId id="430" r:id="rId33"/>
    <p:sldId id="418" r:id="rId34"/>
    <p:sldId id="416" r:id="rId35"/>
    <p:sldId id="368" r:id="rId36"/>
    <p:sldId id="369" r:id="rId3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5D450B93-78BE-E74C-9C12-B2687FB28146}">
          <p14:sldIdLst>
            <p14:sldId id="337"/>
            <p14:sldId id="338"/>
            <p14:sldId id="339"/>
            <p14:sldId id="374"/>
            <p14:sldId id="380"/>
            <p14:sldId id="388"/>
            <p14:sldId id="407"/>
            <p14:sldId id="370"/>
            <p14:sldId id="383"/>
            <p14:sldId id="371"/>
            <p14:sldId id="372"/>
            <p14:sldId id="386"/>
            <p14:sldId id="387"/>
            <p14:sldId id="392"/>
            <p14:sldId id="393"/>
            <p14:sldId id="395"/>
            <p14:sldId id="420"/>
            <p14:sldId id="421"/>
            <p14:sldId id="424"/>
            <p14:sldId id="414"/>
            <p14:sldId id="411"/>
            <p14:sldId id="412"/>
            <p14:sldId id="415"/>
            <p14:sldId id="425"/>
            <p14:sldId id="426"/>
            <p14:sldId id="431"/>
            <p14:sldId id="427"/>
            <p14:sldId id="428"/>
            <p14:sldId id="419"/>
            <p14:sldId id="417"/>
            <p14:sldId id="429"/>
            <p14:sldId id="430"/>
            <p14:sldId id="418"/>
            <p14:sldId id="416"/>
            <p14:sldId id="368"/>
            <p14:sldId id="3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2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5321"/>
  </p:normalViewPr>
  <p:slideViewPr>
    <p:cSldViewPr snapToGrid="0" snapToObjects="1">
      <p:cViewPr varScale="1">
        <p:scale>
          <a:sx n="70" d="100"/>
          <a:sy n="70" d="100"/>
        </p:scale>
        <p:origin x="7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E1B54-012A-0446-8E44-AA7995121DE3}" type="datetimeFigureOut">
              <a:rPr lang="en-US" smtClean="0"/>
              <a:t>2/7/2018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A83E7-03C7-E941-A025-3BF86B114C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172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835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73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C2504948-7C78-475D-A0B5-3C0A7827051A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4397AF1-911E-4DE1-AE65-F452735E25E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58232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5427E3B-3DDE-4386-89BC-1FB983789EBB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5AB7D3C-FFD4-4BD4-B79E-938598B3A21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0756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AE63823B-585B-4862-81AA-02B1C8E25B3F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CA547EC-0A2A-46E1-B407-6B2DBADBDED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7014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8ECDBA31-E1A3-4C40-AFFE-AA2D2D17E0F3}" type="datetime1">
              <a:rPr lang="cs-CZ"/>
              <a:pPr/>
              <a:t>7. 2. 2018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466EE9B-0B84-4630-A8B2-78F3F592B68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498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E6B2C3E1-E2F1-42E5-A186-05CD5157EF5A}" type="datetime1">
              <a:rPr lang="cs-CZ"/>
              <a:pPr/>
              <a:t>7. 2. 2018</a:t>
            </a:fld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3790388-E7A2-4C1B-ADE5-EDFEF2205EC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98660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D7C830DB-12B3-4EF3-AF81-97C12277B4AD}" type="datetime1">
              <a:rPr lang="cs-CZ"/>
              <a:pPr/>
              <a:t>7. 2. 2018</a:t>
            </a:fld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559FAC4-F102-47A6-9F3A-91F1C3C0574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979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42FDF54-7D8A-47DA-B051-E6BF8171DD4D}" type="datetime1">
              <a:rPr lang="cs-CZ"/>
              <a:pPr/>
              <a:t>7. 2. 2018</a:t>
            </a:fld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79C5256-04F0-4E5B-BB2B-23493FC2012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3080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FCDE71B-BF57-41F1-8C55-2AE1EEFFCCAA}" type="datetime1">
              <a:rPr lang="cs-CZ"/>
              <a:pPr/>
              <a:t>7. 2. 2018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F8ABD80-2545-4634-AC38-80908E5EE7E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47232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04B125E6-80D0-4D13-9705-3B1B95AEC0A1}" type="datetime1">
              <a:rPr lang="cs-CZ"/>
              <a:pPr/>
              <a:t>7. 2. 2018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A4AFEED-79AF-45AC-9A33-8B5F40AB813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81830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081F347-9D06-460B-9035-BEC6C417717C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F04309A-5633-4EFC-BBE0-D781EAD60B1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9446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FD3E48F9-8229-43F0-BC82-6E00420800C1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A47EC3C-A2F6-4959-A496-60B76F625E8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1196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124A306A-BC34-4D63-89AE-7706040DDC10}" type="datetime1">
              <a:rPr lang="cs-CZ" smtClean="0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3AD766A9-51B8-486F-BB66-479BFF86D521}" type="slidenum">
              <a:rPr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321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eck-online.cz/bo/document-view.seam?documentId=onrf6mjzhe3v6mjqgqwtcmy&amp;tocid=onrf6mjzhe3v6mjqgqwtcmy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/>
              <a:t>Projekt „Podpora vzdělávání volených zástupců obcí I. typu“ reg.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„</a:t>
            </a:r>
            <a:r>
              <a:rPr lang="cs-CZ" b="1" dirty="0"/>
              <a:t>Náhrada škody a bezdůvodné obohacení - odpovědnost obce za škodu a vydání bezdůvodného obohacení </a:t>
            </a:r>
            <a:r>
              <a:rPr lang="cs-CZ" sz="3500" dirty="0"/>
              <a:t>“ </a:t>
            </a:r>
          </a:p>
          <a:p>
            <a:pPr lvl="0">
              <a:lnSpc>
                <a:spcPct val="80000"/>
              </a:lnSpc>
            </a:pPr>
            <a:endParaRPr lang="cs-CZ" sz="1500" dirty="0"/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25901"/>
          </a:xfrm>
        </p:spPr>
        <p:txBody>
          <a:bodyPr anchor="ctr">
            <a:normAutofit/>
          </a:bodyPr>
          <a:lstStyle/>
          <a:p>
            <a:r>
              <a:rPr lang="cs-CZ" cap="small" dirty="0"/>
              <a:t>NÁHRADA ŠKODY A BEZDŮVODNÉ OBOHACENÍ</a:t>
            </a:r>
            <a:br>
              <a:rPr lang="cs-CZ" cap="small" dirty="0"/>
            </a:br>
            <a:r>
              <a:rPr lang="cs-CZ" sz="4400" cap="small" dirty="0"/>
              <a:t>odpovědnost obce za škodu a vydání bezdůvodného obohacení</a:t>
            </a:r>
            <a:endParaRPr lang="en-US" sz="4400" cap="small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524000" y="4574804"/>
            <a:ext cx="9144000" cy="1655762"/>
          </a:xfrm>
        </p:spPr>
        <p:txBody>
          <a:bodyPr/>
          <a:lstStyle/>
          <a:p>
            <a:r>
              <a:rPr lang="cs-CZ" sz="3600" dirty="0">
                <a:solidFill>
                  <a:schemeClr val="tx1"/>
                </a:solidFill>
                <a:latin typeface="Calibri" panose="020F0502020204030204" pitchFamily="34" charset="0"/>
              </a:rPr>
              <a:t>JUDr. Jakub Blažek, advokát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66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Právní předpisy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zákon č. 89/2012 Sb., občanský zákoník (OZ)</a:t>
            </a:r>
          </a:p>
          <a:p>
            <a:r>
              <a:rPr lang="cs-CZ" dirty="0"/>
              <a:t>zákon č. 128/2000 Sb., zákon o obcích (</a:t>
            </a:r>
            <a:r>
              <a:rPr lang="cs-CZ" dirty="0" err="1"/>
              <a:t>OZř</a:t>
            </a:r>
            <a:r>
              <a:rPr lang="cs-CZ" dirty="0"/>
              <a:t>)</a:t>
            </a:r>
          </a:p>
          <a:p>
            <a:r>
              <a:rPr lang="cs-CZ" dirty="0"/>
              <a:t>zákon č. 82/1998 Sb., o odpovědnosti za škodu způsobenou při výkonu veřejné moci rozhodnutím nebo nesprávným úředním postupem (ZOŠ)</a:t>
            </a:r>
          </a:p>
          <a:p>
            <a:r>
              <a:rPr lang="cs-CZ" dirty="0"/>
              <a:t>zákon č. 262/2006 Sb., zákoník práce</a:t>
            </a:r>
          </a:p>
          <a:p>
            <a:r>
              <a:rPr lang="cs-CZ" dirty="0"/>
              <a:t>zákon č. 13/1997 Sb., o pozemních komunikacích</a:t>
            </a:r>
          </a:p>
          <a:p>
            <a:r>
              <a:rPr lang="cs-CZ" dirty="0"/>
              <a:t>zákon č. 183/2006 Sb., územním plánování a stavebním řádu (stavební zákon)</a:t>
            </a:r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023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="" xmlns:a16="http://schemas.microsoft.com/office/drawing/2014/main" id="{D99CBD5A-DA15-4D82-A4AC-68C08303C9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ODPOVĚDNOST ZA ŠKODU/ÚJMU</a:t>
            </a:r>
          </a:p>
        </p:txBody>
      </p:sp>
      <p:sp>
        <p:nvSpPr>
          <p:cNvPr id="5" name="Podnadpis 4">
            <a:extLst>
              <a:ext uri="{FF2B5EF4-FFF2-40B4-BE49-F238E27FC236}">
                <a16:creationId xmlns="" xmlns:a16="http://schemas.microsoft.com/office/drawing/2014/main" id="{F37A40F2-62B9-4561-8E23-9DD2922593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185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A2DF6A6-3D6D-40C2-ADF8-E9F4C1EF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Újma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C0C8B18B-9A8A-40DB-83F0-94B137C0F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Majetková újma = škoda (materiální)</a:t>
            </a:r>
          </a:p>
          <a:p>
            <a:pPr lvl="1"/>
            <a:r>
              <a:rPr lang="cs-CZ" dirty="0"/>
              <a:t>Újma objektivně ocenitelná, přesně vyčíslitelná v penězích </a:t>
            </a:r>
          </a:p>
          <a:p>
            <a:pPr lvl="1"/>
            <a:r>
              <a:rPr lang="cs-CZ" dirty="0"/>
              <a:t>Výše škody na věci se určuje podle obvyklé ceny v době poškození</a:t>
            </a:r>
          </a:p>
          <a:p>
            <a:pPr lvl="1"/>
            <a:r>
              <a:rPr lang="cs-CZ" dirty="0"/>
              <a:t>Majetková újma se odčiňuje vždy</a:t>
            </a:r>
          </a:p>
          <a:p>
            <a:pPr lvl="1"/>
            <a:endParaRPr lang="cs-CZ" dirty="0"/>
          </a:p>
          <a:p>
            <a:r>
              <a:rPr lang="cs-CZ" dirty="0"/>
              <a:t>Nemajetková (imateriální)</a:t>
            </a:r>
          </a:p>
          <a:p>
            <a:pPr lvl="1"/>
            <a:r>
              <a:rPr lang="cs-CZ" dirty="0"/>
              <a:t>Např. poškození dobrého jména, zdraví (bolestné), život</a:t>
            </a:r>
          </a:p>
          <a:p>
            <a:pPr lvl="1"/>
            <a:r>
              <a:rPr lang="cs-CZ" dirty="0"/>
              <a:t>Odčinění např. omluva, peněžité zadostiučinění</a:t>
            </a:r>
          </a:p>
          <a:p>
            <a:pPr lvl="1"/>
            <a:r>
              <a:rPr lang="cs-CZ" dirty="0"/>
              <a:t>Odčinění nemajetkové újmy jen stanoví-li to výslovně zákon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273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Povinnost prevence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Každý je povinen si počínat tak, aby nedošlo k nedůvodné újmě</a:t>
            </a:r>
          </a:p>
          <a:p>
            <a:pPr lvl="0"/>
            <a:r>
              <a:rPr lang="cs-CZ" dirty="0"/>
              <a:t>Kdo vytvořil nebezpečnou situaci nebo nad ní má kontrolu, má povinnost zakročit na ochranu jiného</a:t>
            </a:r>
          </a:p>
          <a:p>
            <a:pPr lvl="0"/>
            <a:r>
              <a:rPr lang="cs-CZ" dirty="0"/>
              <a:t>Povinnost zakročit má také ten, kdo může újmu snadno odvrátit</a:t>
            </a:r>
          </a:p>
          <a:p>
            <a:pPr lvl="0"/>
            <a:r>
              <a:rPr lang="cs-CZ" dirty="0"/>
              <a:t>Kdo povinnost porušil, nebo kdo ví, že ji poruší, musí toto oznámit osobě, které hrozí újma, musí také tuto osobu upozornit na možné následky</a:t>
            </a:r>
          </a:p>
          <a:p>
            <a:pPr lvl="0"/>
            <a:r>
              <a:rPr lang="cs-CZ" dirty="0"/>
              <a:t>Je-li splněna oznamovací povinnost nemá poškozený právo na náhradu té újmy, které mohl po oznámení zabránit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480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Nutná obrana a krajní nouze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  <a:p>
            <a:r>
              <a:rPr lang="cs-CZ" dirty="0"/>
              <a:t>Nutná obrana</a:t>
            </a:r>
          </a:p>
          <a:p>
            <a:pPr lvl="1"/>
            <a:r>
              <a:rPr lang="cs-CZ" dirty="0"/>
              <a:t>Kdo odvrací od sebe nebo od jiného bezprostředně hrozící nebo trvající protiprávní útok a způsobí přitom útočníkovi újmu, není povinen k její náhradě. To neplatí, je-li zjevné, že napadenému hrozí vzhledem k jeho poměrům újma jen nepatrná nebo obrana je zcela zjevně nepřiměřená, zejména vzhledem k závažnosti újmy útočníka způsobené odvracením útoku.</a:t>
            </a:r>
          </a:p>
          <a:p>
            <a:endParaRPr lang="cs-CZ" dirty="0"/>
          </a:p>
          <a:p>
            <a:r>
              <a:rPr lang="cs-CZ" dirty="0"/>
              <a:t>Krajní nouze</a:t>
            </a:r>
          </a:p>
          <a:p>
            <a:pPr lvl="1"/>
            <a:r>
              <a:rPr lang="cs-CZ" dirty="0"/>
              <a:t>Kdo odvrací od sebe nebo od jiného přímo hrozící nebezpečí újmy, není povinen k náhradě újmy tím způsobené, nebylo-li za daných okolností možné odvrátit nebezpečí jinak nebo nezpůsobí-li následek zjevně stejně závažný nebo ještě závažnější než újma, která hrozila, ledaže by majetek i bez jednání v nouzi podlehl zkáze. To neplatí, vyvolal-li nebezpečí vlastní vinou sám jednající.</a:t>
            </a:r>
          </a:p>
        </p:txBody>
      </p:sp>
    </p:spTree>
    <p:extLst>
      <p:ext uri="{BB962C8B-B14F-4D97-AF65-F5344CB8AC3E}">
        <p14:creationId xmlns:p14="http://schemas.microsoft.com/office/powerpoint/2010/main" val="994530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B41F29A-A7E4-4351-A42B-14A1A424E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Předpoklady vzniku odpovědnosti za škodu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90D8ABF-982E-4169-BB44-943FA20510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1. protiprávní úkon, protiprávní stav</a:t>
            </a:r>
          </a:p>
          <a:p>
            <a:r>
              <a:rPr lang="cs-CZ" dirty="0"/>
              <a:t>2. újma, ať v majetkové či nemajetkové sféře poškozeného</a:t>
            </a:r>
          </a:p>
          <a:p>
            <a:r>
              <a:rPr lang="cs-CZ" dirty="0"/>
              <a:t>3. příčinná souvislost (kauzální nexus) mezi 1 a 2</a:t>
            </a:r>
          </a:p>
          <a:p>
            <a:r>
              <a:rPr lang="cs-CZ" dirty="0"/>
              <a:t>4. zpravidla i zavinění ve formě úmyslu či nedbalosti</a:t>
            </a:r>
          </a:p>
          <a:p>
            <a:endParaRPr lang="cs-CZ" dirty="0"/>
          </a:p>
          <a:p>
            <a:r>
              <a:rPr lang="cs-CZ" dirty="0"/>
              <a:t>Splnění předpokladů 1–3  → OBJEKTIVNÍ ODPOVĚDNOST</a:t>
            </a:r>
          </a:p>
          <a:p>
            <a:r>
              <a:rPr lang="cs-CZ" dirty="0"/>
              <a:t>Splnění všech předpokladů → SUBJEKTIVNÍ ODPOVĚDNOST</a:t>
            </a:r>
          </a:p>
        </p:txBody>
      </p:sp>
    </p:spTree>
    <p:extLst>
      <p:ext uri="{BB962C8B-B14F-4D97-AF65-F5344CB8AC3E}">
        <p14:creationId xmlns:p14="http://schemas.microsoft.com/office/powerpoint/2010/main" val="1087514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FD30418-6605-4B27-ABAD-5D6112639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Druhy odpovědnosti za škodu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1ACF2C7-3DCF-448C-9881-97ECAE257C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Porušení zákonné povinnosti</a:t>
            </a:r>
          </a:p>
          <a:p>
            <a:pPr lvl="1"/>
            <a:r>
              <a:rPr lang="cs-CZ" dirty="0"/>
              <a:t>Presumuje se subjektivní odpovědnost a zavinění ve formě nedbalosti</a:t>
            </a:r>
          </a:p>
          <a:p>
            <a:r>
              <a:rPr lang="cs-CZ" dirty="0"/>
              <a:t>Porušení smluvní povinnosti – objektivní odpovědnost</a:t>
            </a:r>
          </a:p>
          <a:p>
            <a:pPr lvl="1"/>
            <a:r>
              <a:rPr lang="cs-CZ" dirty="0"/>
              <a:t>Povinnosti k náhradě se škůdce zprostí, prokáže-li, že mu ve splnění povinnosti ze smlouvy dočasně nebo trvale zabránila mimořádná nepředvídatelná a nepřekonatelná překážka vzniklá nezávisle na jeho vůli (vis maior)</a:t>
            </a:r>
          </a:p>
          <a:p>
            <a:pPr lvl="1"/>
            <a:r>
              <a:rPr lang="cs-CZ" dirty="0"/>
              <a:t>Odpovědnost za výběr zmocněnce, zaměstnance nebo jiného pomocníka, nahradí škodu jím způsobenou stejně, jako by ji způsobil sám (zaměstnavatel tedy např. odpovídá za své zaměstnance, pokud jde o škodu způsobenou v souvislosti s plněním úkolů zaměstnavatele a nejednalo se o exces)</a:t>
            </a:r>
          </a:p>
          <a:p>
            <a:pPr marL="271463" lvl="1" indent="-185738"/>
            <a:r>
              <a:rPr lang="cs-CZ" sz="2800" dirty="0"/>
              <a:t>Porušení dobrých mravů </a:t>
            </a:r>
          </a:p>
          <a:p>
            <a:pPr marL="728663" lvl="2" indent="-185738"/>
            <a:r>
              <a:rPr lang="cs-CZ" sz="2400" dirty="0"/>
              <a:t>Jednak právem neupravené jednání, jednak výkon práva </a:t>
            </a:r>
            <a:r>
              <a:rPr lang="cs-CZ" sz="2400" dirty="0" err="1"/>
              <a:t>šikanózním</a:t>
            </a:r>
            <a:r>
              <a:rPr lang="cs-CZ" sz="2400" dirty="0"/>
              <a:t> způsobem</a:t>
            </a:r>
          </a:p>
          <a:p>
            <a:pPr marL="728663" lvl="2" indent="-185738"/>
            <a:r>
              <a:rPr lang="cs-CZ" sz="2400" dirty="0"/>
              <a:t>Např. společnost byla donucena k uzavření nové nájemní smlouvy za nesplnitelných podmínek a následně jí byla pro neplacení nájmu dána výpověď (v důsledku tohoto jednání následně vstoupila do likvidace), prostory pak byly pronajímány jiné společnosti za původní cenu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664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B1B8DEC-D899-42EB-A400-67253D527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Objektivní odpovědnost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F784D355-2E15-4763-8836-2DC8FF378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Zákon presumuje subjektivní odpovědnost X objektivní musí být stanovena zvlášť zákonem § 2895 OZ</a:t>
            </a:r>
          </a:p>
          <a:p>
            <a:r>
              <a:rPr lang="cs-CZ" dirty="0"/>
              <a:t>Např. škoda z provozní činnosti (§ 2924), škoda  z provozu dopravních prostředků (§ 2927), a další</a:t>
            </a:r>
          </a:p>
          <a:p>
            <a:r>
              <a:rPr lang="cs-CZ" dirty="0"/>
              <a:t>Lze se jí zprostit jen z konkrétně uvedených liberačních důvodů</a:t>
            </a:r>
          </a:p>
          <a:p>
            <a:pPr lvl="1"/>
            <a:r>
              <a:rPr lang="cs-CZ" dirty="0"/>
              <a:t>vynaložení  veškeré péče, kterou lze rozumně požadovat, při dozoru nad zvířetem nezanedbání potřebné pečlivosti, anebo že by škoda vznikla i při vynaložení potřebné pečlivosti apod.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Cílem je zajistit plnou a zároveň urychlenou ochranu jak majetkových tak nemajetkových práv</a:t>
            </a:r>
          </a:p>
          <a:p>
            <a:r>
              <a:rPr lang="pl-PL" dirty="0"/>
              <a:t>Odpovědnost za vady a odpovědnost z prodlení jsou vždy objektivní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47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F2D9BB3-177F-42CD-BD94-C37ECE50B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Subjektivní odpovědnost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8CAD10FD-0343-4E57-A6FA-D87E92E805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Podstatné je zavinění, tedy subjektivní vztah osoby, která škodu způsobila, k protiprávnímu jednání a ke škodě</a:t>
            </a:r>
          </a:p>
          <a:p>
            <a:r>
              <a:rPr lang="cs-CZ" dirty="0"/>
              <a:t>OZ presumuje z porušení zákonné povinnosti nedbalost X úmysl se musí prokazovat</a:t>
            </a:r>
          </a:p>
          <a:p>
            <a:r>
              <a:rPr lang="cs-CZ" dirty="0"/>
              <a:t>Předpokládá se, že rušitel je sto posoudit následky a svou vůlí ovládnout → je-li to splněno je způsobilý k zavinění</a:t>
            </a:r>
          </a:p>
          <a:p>
            <a:r>
              <a:rPr lang="cs-CZ" dirty="0"/>
              <a:t>Úmysl </a:t>
            </a:r>
          </a:p>
          <a:p>
            <a:pPr lvl="1"/>
            <a:r>
              <a:rPr lang="cs-CZ" dirty="0"/>
              <a:t>Přímý (věděl, že způsobí škodu, a chtěl ji způsobit)</a:t>
            </a:r>
          </a:p>
          <a:p>
            <a:pPr lvl="1"/>
            <a:r>
              <a:rPr lang="cs-CZ" dirty="0"/>
              <a:t>Nepřímý (věděl, že to může nastat, a byl s tím srozuměn)</a:t>
            </a:r>
          </a:p>
          <a:p>
            <a:r>
              <a:rPr lang="cs-CZ" dirty="0"/>
              <a:t>Nedbalost </a:t>
            </a:r>
          </a:p>
          <a:p>
            <a:pPr lvl="1"/>
            <a:r>
              <a:rPr lang="cs-CZ" dirty="0"/>
              <a:t>Vědomá (věděl, ale  bez přiměřených důvodů spoléhal, že takové porušení nebo ohrožení nezpůsobí)</a:t>
            </a:r>
          </a:p>
          <a:p>
            <a:pPr lvl="1"/>
            <a:r>
              <a:rPr lang="cs-CZ" dirty="0"/>
              <a:t>Nevědomá (nevěděl, ale vědět měl a mohl)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2864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B9BCBBB-CF1F-4712-AF6C-4993BC77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Náhrada škody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D8A56094-BA81-4B1B-8FC0-FFCB60551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Primárně se škoda nahrazuje </a:t>
            </a:r>
            <a:r>
              <a:rPr lang="cs-CZ" u="sng" dirty="0"/>
              <a:t>uvedením do předešlého stavu </a:t>
            </a:r>
            <a:r>
              <a:rPr lang="cs-CZ" dirty="0"/>
              <a:t>(naturální restituce), v praxi ale málokdy</a:t>
            </a:r>
          </a:p>
          <a:p>
            <a:pPr lvl="0"/>
            <a:r>
              <a:rPr lang="cs-CZ" dirty="0"/>
              <a:t>Pokud to ovšem není dobře možné nebo žádá-li tak poškozený, hradí se škoda </a:t>
            </a:r>
            <a:r>
              <a:rPr lang="cs-CZ" u="sng" dirty="0"/>
              <a:t>v penězích </a:t>
            </a:r>
            <a:r>
              <a:rPr lang="cs-CZ" dirty="0"/>
              <a:t>(kompenzace)</a:t>
            </a:r>
          </a:p>
          <a:p>
            <a:pPr lvl="0"/>
            <a:r>
              <a:rPr lang="cs-CZ" dirty="0"/>
              <a:t>Nemajetková újma se odčiní přiměřeným zadostiučiněním, které musí být poskytnuto v penězích, nezajistí-li jeho jiný způsob skutečné a dostatečně účinné odčinění způsobené újmy</a:t>
            </a:r>
          </a:p>
          <a:p>
            <a:pPr lvl="0"/>
            <a:r>
              <a:rPr lang="cs-CZ" dirty="0"/>
              <a:t>U majetkové újmy se hradí skutečná škoda a ušlý zisk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2822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8A81049-9935-4C40-88FF-4F17166AE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Snížení náhrady škody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D22EB655-8422-42DE-BF49-DC06D7E785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Soud může z důvodů zvláštního zřetele hodných náhradu přiměřeně snížit (§ 2953)</a:t>
            </a:r>
          </a:p>
          <a:p>
            <a:pPr lvl="0"/>
            <a:r>
              <a:rPr lang="cs-CZ" dirty="0"/>
              <a:t>Nelze snížit, pokud byla škoda způsobena úmyslně</a:t>
            </a:r>
          </a:p>
          <a:p>
            <a:pPr lvl="0"/>
            <a:r>
              <a:rPr lang="cs-CZ" dirty="0"/>
              <a:t>Spoluodpovědnost poškozeného (§ 2918)</a:t>
            </a:r>
          </a:p>
          <a:p>
            <a:pPr lvl="1"/>
            <a:r>
              <a:rPr lang="cs-CZ" dirty="0"/>
              <a:t>Je-li část škody přičitatelná poškozenému, povinnost škůdce nahradit škodu se přiměřeně sníží (např. případ sexuologa Weisse)</a:t>
            </a:r>
            <a:endParaRPr lang="cs-CZ" sz="2800" dirty="0"/>
          </a:p>
          <a:p>
            <a:pPr lvl="1"/>
            <a:r>
              <a:rPr lang="cs-CZ" dirty="0"/>
              <a:t>Toto neplatí, pokud se poškozený na škodě podílí pouze zanedbatelným způsobem, škoda se pak nedělí</a:t>
            </a:r>
            <a:endParaRPr lang="cs-CZ" sz="2800" dirty="0"/>
          </a:p>
          <a:p>
            <a:pPr marL="228600" lvl="1"/>
            <a:r>
              <a:rPr lang="cs-CZ" sz="2800" dirty="0"/>
              <a:t>Škoda způsobená více osobami</a:t>
            </a:r>
          </a:p>
          <a:p>
            <a:pPr lvl="1"/>
            <a:r>
              <a:rPr lang="cs-CZ" dirty="0"/>
              <a:t>Více osob společně zavázaných nahradí škodu společně a nerozdílně</a:t>
            </a:r>
            <a:endParaRPr lang="cs-CZ" sz="2800" dirty="0"/>
          </a:p>
          <a:p>
            <a:pPr lvl="1"/>
            <a:r>
              <a:rPr lang="cs-CZ" dirty="0"/>
              <a:t>Soud může z důvodů zvláštního zřetele hodných účast na škodě přesně určit</a:t>
            </a:r>
            <a:endParaRPr lang="cs-CZ" sz="5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3109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="" xmlns:a16="http://schemas.microsoft.com/office/drawing/2014/main" id="{C49D3551-F368-444C-A6F7-5C59D0EF70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BEZDŮVODNÉ OBOHACENÍ</a:t>
            </a:r>
          </a:p>
        </p:txBody>
      </p:sp>
      <p:sp>
        <p:nvSpPr>
          <p:cNvPr id="5" name="Podnadpis 4">
            <a:extLst>
              <a:ext uri="{FF2B5EF4-FFF2-40B4-BE49-F238E27FC236}">
                <a16:creationId xmlns="" xmlns:a16="http://schemas.microsoft.com/office/drawing/2014/main" id="{6729CD45-C12C-4B38-A740-81C51685A7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999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59BC446-1F34-4561-9641-63F0534C8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Bezdůvodné obohacení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5AEC1DE-D0B7-4595-A9BB-37D1EEDC21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Obohacení na úkor jiného bez spravedlivého důvodu</a:t>
            </a:r>
          </a:p>
          <a:p>
            <a:pPr lvl="1"/>
            <a:r>
              <a:rPr lang="cs-CZ" dirty="0"/>
              <a:t>zpravidla plněním bez právního důvodu – absolutně neplatná smlouva</a:t>
            </a:r>
          </a:p>
          <a:p>
            <a:pPr lvl="1"/>
            <a:r>
              <a:rPr lang="cs-CZ" dirty="0"/>
              <a:t>plněním z právního důvodu, který odpadl – odstoupení od smlouvy</a:t>
            </a:r>
          </a:p>
          <a:p>
            <a:pPr lvl="1"/>
            <a:r>
              <a:rPr lang="cs-CZ" dirty="0"/>
              <a:t>protiprávním užitím cizí hodnoty – obývání bytu bez nájemní smlouvy</a:t>
            </a:r>
          </a:p>
          <a:p>
            <a:pPr lvl="1"/>
            <a:r>
              <a:rPr lang="cs-CZ" dirty="0"/>
              <a:t>nebo tím, že za něho bylo plněno, co měl po právu plnit sám – plnění za jiného</a:t>
            </a:r>
          </a:p>
          <a:p>
            <a:pPr lvl="0"/>
            <a:r>
              <a:rPr lang="cs-CZ" dirty="0"/>
              <a:t>Primárně se vydává, oč se obohacený bezdůvodně obohatil, není-li to možné, pak adekvátní finanční náhrada</a:t>
            </a:r>
          </a:p>
          <a:p>
            <a:pPr lvl="0"/>
            <a:r>
              <a:rPr lang="cs-CZ" dirty="0"/>
              <a:t>Není-li dobře možné – ochuzený má právo na peněžitou náhradu ve výši obvyklé ceny</a:t>
            </a:r>
          </a:p>
          <a:p>
            <a:pPr lvl="0"/>
            <a:r>
              <a:rPr lang="cs-CZ" dirty="0"/>
              <a:t>V případě, že bezdůvodné obohacení nebylo nabyto v dobré víře, vrací ten, kdo se obohatil, věc i s plody a užitky</a:t>
            </a:r>
          </a:p>
          <a:p>
            <a:pPr lvl="0"/>
            <a:r>
              <a:rPr lang="cs-CZ" dirty="0"/>
              <a:t>Kdo předmět bezdůvodného obohacení vydává, má právo na náhradu nutných nákladů, které na věc vynaložil, a může od věci oddělit vše, čím ji na svůj náklad zhodnotil, je-li to možné bez zhoršení podstaty věci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79579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>
            <a:extLst>
              <a:ext uri="{FF2B5EF4-FFF2-40B4-BE49-F238E27FC236}">
                <a16:creationId xmlns="" xmlns:a16="http://schemas.microsoft.com/office/drawing/2014/main" id="{432A5E03-622F-4DEC-B654-AAC86B4B6F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cap="small" dirty="0"/>
              <a:t>odpovědnost obce za škodu a vydání bezdůvodného obohacení</a:t>
            </a:r>
            <a:endParaRPr lang="cs-CZ" dirty="0"/>
          </a:p>
        </p:txBody>
      </p:sp>
      <p:sp>
        <p:nvSpPr>
          <p:cNvPr id="7" name="Podnadpis 6">
            <a:extLst>
              <a:ext uri="{FF2B5EF4-FFF2-40B4-BE49-F238E27FC236}">
                <a16:creationId xmlns="" xmlns:a16="http://schemas.microsoft.com/office/drawing/2014/main" id="{E7A60E35-D3C5-45D1-A0E6-5F4D87D1B9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83498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FB65C80-0DC9-4ADD-A0E0-60DF713B0D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ODPOVĚDNOST OBCE ZA ŠKODU PODLE OBČANSKÉHO ZÁKONÍKU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F77C9A8B-96A7-44DE-BF42-2E55A24580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0883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CBEB404-DC9F-4910-A69F-78EBFE229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Porušení smluvní povinnosti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36096FB-E627-424C-B6AF-55C5F3C23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vstupuje-li obec do právních vztahů soukromého práva (občanského, obchodního, pracovního), vystupuje zásadně stejně jako kterýkoliv jiný subjekt těchto vztahů</a:t>
            </a:r>
          </a:p>
          <a:p>
            <a:r>
              <a:rPr lang="cs-CZ" dirty="0"/>
              <a:t>obec odpovídá za škodu způsobenou porušením smluvní povinnosti jako každý jiný právní subjekt, tedy podle obecné úpravy v občanském zákoníku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4395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6D56F10-E28A-4D6D-B94F-CD4C0903A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Zvláštní úprava předsmluvní odpovědnosti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FB7CF7E5-0904-4B0F-B109-EA912B2C16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předsmluvní odpovědnost</a:t>
            </a:r>
          </a:p>
          <a:p>
            <a:pPr lvl="1"/>
            <a:r>
              <a:rPr lang="cs-CZ" dirty="0"/>
              <a:t>nastává, když se jednání o smlouvě dostane do bodu, kdy se její uzavření jeví jako vysoce pravděpodobné a strana jednání bez spravedlivého důvodu ukončí</a:t>
            </a:r>
          </a:p>
          <a:p>
            <a:pPr lvl="1"/>
            <a:r>
              <a:rPr lang="cs-CZ" dirty="0"/>
              <a:t>u obcí složitější kontraktační proces (např. zveřejňování záměru, zadávání veřejných zakázek)</a:t>
            </a:r>
          </a:p>
          <a:p>
            <a:pPr lvl="1"/>
            <a:r>
              <a:rPr lang="cs-CZ" dirty="0"/>
              <a:t>je třeba správně určit okamžik, kdy se uzavření smlouvy jeví jako vysoce pravděpodobné </a:t>
            </a:r>
          </a:p>
          <a:p>
            <a:pPr lvl="1"/>
            <a:r>
              <a:rPr lang="cs-CZ" dirty="0"/>
              <a:t>v případě zveřejnění záměru to nebude okamžikem zveřejnění záměru ani podáním nabídky, ale až </a:t>
            </a:r>
            <a:r>
              <a:rPr lang="cs-CZ" u="sng" dirty="0"/>
              <a:t>okamžikem schválení uzavření smlouvy příslušným orgánem obce </a:t>
            </a:r>
            <a:r>
              <a:rPr lang="cs-CZ" dirty="0"/>
              <a:t>(toto se ovšem může případ od případu lišit)</a:t>
            </a:r>
          </a:p>
          <a:p>
            <a:pPr lvl="1"/>
            <a:r>
              <a:rPr lang="cs-CZ" dirty="0"/>
              <a:t>náhrada škody je v tomto případě limitována ztrátou z neuzavřené smlouvy v obdobných případech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41503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DFDFBBB-4A91-462E-8840-1A388288DD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ODPOVĚDNOST ZA STAV MÍSTNÍ KOMUNIKACE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3B266189-237F-443E-B855-35F3956203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27049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522DCAC-79DD-489B-A68B-371F92083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 co obec odpovídá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BBD36A0-BE35-41FB-B6E9-09043A77F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Obec, jako vlastník místní komunikace odpovídá za:</a:t>
            </a:r>
          </a:p>
          <a:p>
            <a:pPr lvl="1"/>
            <a:r>
              <a:rPr lang="cs-CZ" dirty="0"/>
              <a:t>újmu na zdraví způsobenou </a:t>
            </a:r>
            <a:r>
              <a:rPr lang="cs-CZ" u="sng" dirty="0"/>
              <a:t>závadou ve sjízdnosti </a:t>
            </a:r>
            <a:r>
              <a:rPr lang="cs-CZ" dirty="0"/>
              <a:t>(v tomto případě odpovídá pouze za místní komunikace a chodníky ve vlastnictví obce)</a:t>
            </a:r>
          </a:p>
          <a:p>
            <a:pPr lvl="1"/>
            <a:r>
              <a:rPr lang="cs-CZ" dirty="0"/>
              <a:t>újmu na zdraví způsobenou </a:t>
            </a:r>
            <a:r>
              <a:rPr lang="cs-CZ" u="sng" dirty="0"/>
              <a:t>závadou ve schůdnosti </a:t>
            </a:r>
            <a:r>
              <a:rPr lang="cs-CZ" dirty="0"/>
              <a:t>(v tomto případě odpovídá za špatný stav místní komunikace, chodníku, </a:t>
            </a:r>
            <a:r>
              <a:rPr lang="cs-CZ" b="1" dirty="0"/>
              <a:t>ale i průjezdního úseku silnice, </a:t>
            </a:r>
            <a:r>
              <a:rPr lang="cs-CZ" b="1" dirty="0" err="1"/>
              <a:t>tozn</a:t>
            </a:r>
            <a:r>
              <a:rPr lang="cs-CZ" b="1" dirty="0"/>
              <a:t>. komunikace jiného stupně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škodu způsobenou </a:t>
            </a:r>
            <a:r>
              <a:rPr lang="cs-CZ" u="sng" dirty="0"/>
              <a:t>vlastníkům sousedních pozemků v důsledku stavebního stavu nebo dopravně technického stavu komunikace</a:t>
            </a:r>
            <a:r>
              <a:rPr lang="cs-CZ" dirty="0"/>
              <a:t>, nikoliv však v důsledku provozu</a:t>
            </a:r>
          </a:p>
          <a:p>
            <a:pPr lvl="1"/>
            <a:r>
              <a:rPr lang="cs-CZ" dirty="0"/>
              <a:t>Účelové komunikace – údržba je povinností vlastníka pozemku – stavební úřad může vlastníkovi údržbu nařídit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8161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1D8F32B-BB3F-4699-BFF7-21BD0B6A8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Výjimky z povinnosti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EAD823CC-EC83-434D-BBDE-7B13F56BB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cs-CZ" dirty="0"/>
              <a:t>úseky místních komunikací a chodníků, na kterých není pro malý dopravní význam zajišťováno odklízení sněhu a náledí je třeba řádně označit </a:t>
            </a:r>
          </a:p>
          <a:p>
            <a:pPr lvl="0"/>
            <a:r>
              <a:rPr lang="cs-CZ" dirty="0"/>
              <a:t>pokud je správa pozemní komunikace zajišťována pomocí správce, nemusí vlastník nahrazovat újmu, ale ručí za nahrazení újmy správcem</a:t>
            </a:r>
          </a:p>
          <a:p>
            <a:pPr lvl="0"/>
            <a:r>
              <a:rPr lang="cs-CZ" dirty="0"/>
              <a:t>u újmy na zdraví dojde k vyvinění, pokud vlastník prokáže, že nebylo v mezích jeho možností závadu odstranit nebo zmírnit, ani na ni upozornit</a:t>
            </a:r>
          </a:p>
          <a:p>
            <a:r>
              <a:rPr lang="cs-CZ" dirty="0"/>
              <a:t>obec si stanoví nařízením rozsah, lhůty a způsob odstraňování závad ve schůdnosti a sjízdnosti – v souladu s vyhláškou MD č. 104/1997 Sb.</a:t>
            </a:r>
          </a:p>
          <a:p>
            <a:pPr lvl="1"/>
            <a:r>
              <a:rPr lang="cs-CZ" dirty="0"/>
              <a:t>V závislosti na druhu komunikace je stanovena doba, do níž je nutno údržbu provést</a:t>
            </a:r>
            <a:endParaRPr lang="cs-CZ" dirty="0">
              <a:hlinkClick r:id="rId2"/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6355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3A1AD1-E1B9-4A81-BA96-7288995D9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Veřejné autobusové zastávky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BC2579FA-21B7-4BDC-ADA4-84CFF5654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přestože autobusová zastávka není součástí pozemní komunikace, </a:t>
            </a:r>
            <a:r>
              <a:rPr lang="cs-CZ" u="sng" dirty="0"/>
              <a:t>obec odpovídá i za úrazy, které vzniknou kvůli nedostatečné údržbě autobusových zastávek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732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="" xmlns:a16="http://schemas.microsoft.com/office/drawing/2014/main" id="{7E52A566-BD7F-450E-A9D6-C799C13DE5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ODPOVĚDNOST OBCE ZA ŠKODU PODLE ZÁKONA 82/1998 Sb. (ZOŠ)</a:t>
            </a:r>
          </a:p>
        </p:txBody>
      </p:sp>
      <p:sp>
        <p:nvSpPr>
          <p:cNvPr id="5" name="Podnadpis 4">
            <a:extLst>
              <a:ext uri="{FF2B5EF4-FFF2-40B4-BE49-F238E27FC236}">
                <a16:creationId xmlns="" xmlns:a16="http://schemas.microsoft.com/office/drawing/2014/main" id="{22888F5C-075F-4A76-A585-0F0971C634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40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868F02F-760C-4036-B7CF-91CFE13A8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Vznik odpovědnosti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4955111B-F659-4E4D-956C-303DB28E4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/>
              <a:t>Obec je povinna nahradit škodu způsobenou </a:t>
            </a:r>
            <a:r>
              <a:rPr lang="cs-CZ" u="sng" dirty="0"/>
              <a:t>nesprávným úředním postupem nebo vydáním nezákonného rozhodnutí</a:t>
            </a:r>
            <a:endParaRPr lang="cs-CZ" dirty="0"/>
          </a:p>
          <a:p>
            <a:pPr lvl="0"/>
            <a:r>
              <a:rPr lang="cs-CZ" dirty="0"/>
              <a:t>Tři podmínky odpovědnosti: </a:t>
            </a:r>
          </a:p>
          <a:p>
            <a:pPr lvl="1"/>
            <a:r>
              <a:rPr lang="cs-CZ" dirty="0"/>
              <a:t>Špatný úřední postup nebo nezákonné rozhodnutí</a:t>
            </a:r>
          </a:p>
          <a:p>
            <a:pPr lvl="1"/>
            <a:r>
              <a:rPr lang="cs-CZ" dirty="0"/>
              <a:t>Vznik škody nebo nemajetkové újmy</a:t>
            </a:r>
          </a:p>
          <a:p>
            <a:pPr lvl="1"/>
            <a:r>
              <a:rPr lang="cs-CZ" dirty="0"/>
              <a:t>Příčinná souvislost mezi nesprávným úředním postupem nebo nezákonným rozhodnutím a újmou</a:t>
            </a:r>
          </a:p>
          <a:p>
            <a:pPr lvl="0"/>
            <a:r>
              <a:rPr lang="cs-CZ" dirty="0"/>
              <a:t>Odpovědnost za škodu v přenesené působnosti</a:t>
            </a:r>
          </a:p>
          <a:p>
            <a:pPr lvl="1"/>
            <a:r>
              <a:rPr lang="cs-CZ" dirty="0"/>
              <a:t>Odpovídá za škodu stát</a:t>
            </a:r>
          </a:p>
          <a:p>
            <a:pPr lvl="1"/>
            <a:r>
              <a:rPr lang="cs-CZ" dirty="0"/>
              <a:t>Stát může žádat po obci regresní úhradu, pokud sám škodu nahradil</a:t>
            </a:r>
          </a:p>
          <a:p>
            <a:pPr lvl="0"/>
            <a:r>
              <a:rPr lang="cs-CZ" dirty="0"/>
              <a:t>Odpovědnost za škodu v samostatné působnosti</a:t>
            </a:r>
          </a:p>
          <a:p>
            <a:pPr lvl="1"/>
            <a:r>
              <a:rPr lang="cs-CZ" dirty="0"/>
              <a:t>Odpovídá obec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58516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B7006CA-CB47-42C7-89F9-7DFEEF1C5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Vznesení nároku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2751F926-EE3C-4FF4-9F8F-1A8983D17D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přenesené působnosti</a:t>
            </a:r>
          </a:p>
          <a:p>
            <a:pPr lvl="1"/>
            <a:r>
              <a:rPr lang="cs-CZ" dirty="0"/>
              <a:t>U příslušného úřadu (zpravidla ministerstva)</a:t>
            </a:r>
          </a:p>
          <a:p>
            <a:pPr lvl="1"/>
            <a:r>
              <a:rPr lang="cs-CZ" dirty="0"/>
              <a:t>Úřad má povinnost rozhodnout do 6 měsíců</a:t>
            </a:r>
          </a:p>
          <a:p>
            <a:r>
              <a:rPr lang="cs-CZ" dirty="0"/>
              <a:t>V samostatné působnosti</a:t>
            </a:r>
          </a:p>
          <a:p>
            <a:pPr lvl="1"/>
            <a:r>
              <a:rPr lang="cs-CZ" dirty="0"/>
              <a:t>Fakultativně u obce, jinak u soudu</a:t>
            </a:r>
          </a:p>
          <a:p>
            <a:pPr lvl="1"/>
            <a:r>
              <a:rPr lang="cs-CZ" dirty="0"/>
              <a:t>Povinnost plnit je časově závislá </a:t>
            </a:r>
            <a:r>
              <a:rPr lang="pt-BR" dirty="0"/>
              <a:t>na výzvě poškozeného</a:t>
            </a:r>
            <a:endParaRPr lang="cs-CZ" dirty="0"/>
          </a:p>
          <a:p>
            <a:r>
              <a:rPr lang="cs-CZ" dirty="0"/>
              <a:t>Promlčecí doby </a:t>
            </a:r>
            <a:r>
              <a:rPr lang="cs-CZ" dirty="0" smtClean="0"/>
              <a:t>6 měsíců (nemajetková újma), 3 roky </a:t>
            </a:r>
            <a:r>
              <a:rPr lang="cs-CZ" dirty="0"/>
              <a:t>a 10 </a:t>
            </a:r>
            <a:r>
              <a:rPr lang="cs-CZ" dirty="0" smtClean="0"/>
              <a:t>let (škoda)</a:t>
            </a:r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69959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D4BE0AD-F51B-4F9C-8328-26F44BF14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Vydání nezákonného rozhodnutí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07E2311-08D8-46A2-85C3-66259A1AF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Orgán aplikuje obecné pravidlo na posuzovaný případ a rozhodne tak o právech a povinnostech individuálních subjektů v rozporu se zákonem</a:t>
            </a:r>
          </a:p>
          <a:p>
            <a:pPr lvl="0"/>
            <a:r>
              <a:rPr lang="cs-CZ" dirty="0"/>
              <a:t>rozhodnutí vydaná v občanském soudním řízení, ve správním řízení nebo v řízení </a:t>
            </a:r>
            <a:r>
              <a:rPr lang="cs-CZ" dirty="0" smtClean="0"/>
              <a:t>trestním</a:t>
            </a:r>
            <a:endParaRPr lang="cs-CZ" dirty="0"/>
          </a:p>
          <a:p>
            <a:pPr lvl="0"/>
            <a:r>
              <a:rPr lang="cs-CZ" dirty="0"/>
              <a:t>Nárok na náhradu škody lze uplatnit pouze pokud bylo změněno nebo zrušeno příslušným orgánem pro </a:t>
            </a:r>
            <a:r>
              <a:rPr lang="cs-CZ" dirty="0" smtClean="0"/>
              <a:t>nezákonnost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0822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5499319-1F4E-4A66-80F2-9EA4CD9A5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Nesprávný úřední postup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F6286FF7-1BB4-494B-97F6-03CC29D181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Porušení pravidel předepsaných právními normami pro počínání orgánu při jeho </a:t>
            </a:r>
            <a:r>
              <a:rPr lang="cs-CZ" dirty="0" smtClean="0"/>
              <a:t>činnosti</a:t>
            </a:r>
          </a:p>
          <a:p>
            <a:pPr lvl="0"/>
            <a:r>
              <a:rPr lang="cs-CZ" dirty="0" smtClean="0"/>
              <a:t>Nesprávným </a:t>
            </a:r>
            <a:r>
              <a:rPr lang="cs-CZ" dirty="0"/>
              <a:t>úředním postupem se rozumí například:</a:t>
            </a:r>
          </a:p>
          <a:p>
            <a:pPr lvl="1"/>
            <a:r>
              <a:rPr lang="cs-CZ" dirty="0"/>
              <a:t>nevydání či opožděné vydání rozhodnutí</a:t>
            </a:r>
          </a:p>
          <a:p>
            <a:pPr lvl="1"/>
            <a:r>
              <a:rPr lang="cs-CZ" dirty="0"/>
              <a:t>nečinnost orgánu</a:t>
            </a:r>
          </a:p>
          <a:p>
            <a:pPr lvl="1"/>
            <a:r>
              <a:rPr lang="cs-CZ" dirty="0"/>
              <a:t>jiné vady ve způsobu vedení řízení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09987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123EED7-AA03-4E2F-A443-C0B7AAE730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ODPOVĚDNOST OBCE JAKO ZAMĚSTNAVATELE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C0115657-4013-4F50-996F-75851D7B4A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50667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6AA4C61-5BE2-4B51-B4DC-F3659153A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Druhy odpovědnosti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215AE2F0-EEA0-4B58-BF5D-06903515CE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dirty="0"/>
              <a:t>Pracovní úraz</a:t>
            </a:r>
          </a:p>
          <a:p>
            <a:pPr lvl="1"/>
            <a:r>
              <a:rPr lang="cs-CZ" dirty="0"/>
              <a:t>Jestliže škoda nebo nemajetková újma vznikla </a:t>
            </a:r>
            <a:r>
              <a:rPr lang="cs-CZ" u="sng" dirty="0"/>
              <a:t>při plnění pracovních úkolů nebo v přímé souvislosti s ním</a:t>
            </a:r>
          </a:p>
          <a:p>
            <a:pPr lvl="0"/>
            <a:r>
              <a:rPr lang="cs-CZ" dirty="0"/>
              <a:t>Nemoc z povolání</a:t>
            </a:r>
          </a:p>
          <a:p>
            <a:pPr lvl="1"/>
            <a:r>
              <a:rPr lang="cs-CZ" u="sng" dirty="0"/>
              <a:t>Jestliže zaměstnanec naposledy před jejím zjištěním pracoval u zaměstnavatele za podmínek, za nichž vzniká nemoc z povolání</a:t>
            </a:r>
            <a:r>
              <a:rPr lang="cs-CZ" dirty="0"/>
              <a:t>, kterou byl postižen</a:t>
            </a:r>
          </a:p>
          <a:p>
            <a:pPr lvl="0"/>
            <a:r>
              <a:rPr lang="cs-CZ" dirty="0"/>
              <a:t>Povinnost nahradit škodu nebo nemajetkovou újmu, i když zaměstnavatel dodržel povinnosti vyplývající z právních a ostatních předpisů k zajištění bezpečnosti a ochrany zdraví při práci</a:t>
            </a:r>
          </a:p>
          <a:p>
            <a:pPr lvl="1"/>
            <a:r>
              <a:rPr lang="cs-CZ" dirty="0"/>
              <a:t>Lze se zcela nebo zčásti zprostit (zaměstnanec sám porušil předpisy, opilost zaměstnance)</a:t>
            </a:r>
          </a:p>
          <a:p>
            <a:r>
              <a:rPr lang="cs-CZ" dirty="0"/>
              <a:t>Na odložených věcech</a:t>
            </a:r>
          </a:p>
          <a:p>
            <a:pPr lvl="1"/>
            <a:r>
              <a:rPr lang="cs-CZ" dirty="0"/>
              <a:t>Povinnost nahradit zaměstnanci </a:t>
            </a:r>
            <a:r>
              <a:rPr lang="cs-CZ" u="sng" dirty="0"/>
              <a:t>škodu na věcech, které se obvykle do práce nosí </a:t>
            </a:r>
            <a:r>
              <a:rPr lang="cs-CZ" dirty="0"/>
              <a:t>a zaměstnanec si je odložil na místě k tomu určeném či obvyklém</a:t>
            </a:r>
          </a:p>
          <a:p>
            <a:pPr lvl="1"/>
            <a:r>
              <a:rPr lang="cs-CZ" dirty="0"/>
              <a:t>Hradí se škoda do 10.000,- Kč</a:t>
            </a:r>
          </a:p>
          <a:p>
            <a:pPr lvl="1"/>
            <a:r>
              <a:rPr lang="cs-CZ" dirty="0"/>
              <a:t>V celé výši se hradí pouze pokud byla způsobena jiným zaměstnancem nebo ji zaměstnavatel převzal do zvláštní úschovy</a:t>
            </a:r>
          </a:p>
        </p:txBody>
      </p:sp>
    </p:spTree>
    <p:extLst>
      <p:ext uri="{BB962C8B-B14F-4D97-AF65-F5344CB8AC3E}">
        <p14:creationId xmlns:p14="http://schemas.microsoft.com/office/powerpoint/2010/main" val="21757124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D0FD1CC-D0CE-4BD9-94F8-A6099FA542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POVINNOST NÁHRADY VYPLÝVAJÍCÍ ZE ZMĚNY ÚZEMNÍHO PLÁNU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35B5366D-E141-4BFB-9664-0CD8759D58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4749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59AADF4-ADA9-4CD3-813B-2FF8EE914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Náhrada podle stavebního zákona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44D30762-21A9-45AC-BA95-75EB0FDAF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dirty="0"/>
              <a:t>Náhrada za </a:t>
            </a:r>
          </a:p>
          <a:p>
            <a:pPr lvl="1"/>
            <a:r>
              <a:rPr lang="cs-CZ" u="sng" dirty="0"/>
              <a:t>zrušení určení pozemku k zastavění na základě změny územního plánu </a:t>
            </a:r>
            <a:endParaRPr lang="cs-CZ" dirty="0"/>
          </a:p>
          <a:p>
            <a:pPr lvl="2"/>
            <a:r>
              <a:rPr lang="cs-CZ" dirty="0"/>
              <a:t>V případě koupě pozemku jako stavebního</a:t>
            </a:r>
          </a:p>
          <a:p>
            <a:pPr lvl="2"/>
            <a:r>
              <a:rPr lang="cs-CZ" dirty="0"/>
              <a:t>vynaložené náklady na přípravu výstavby v obvyklé výši, zejména na koupi pozemku, na projektovou přípravu výstavby nebo v souvislosti se snížením hodnoty pozemku, který slouží k zajištění závazku</a:t>
            </a:r>
          </a:p>
          <a:p>
            <a:pPr lvl="2"/>
            <a:r>
              <a:rPr lang="cs-CZ" dirty="0"/>
              <a:t>Pouze do 5 let od nabytí účinnosti změny </a:t>
            </a:r>
          </a:p>
          <a:p>
            <a:pPr lvl="1"/>
            <a:r>
              <a:rPr lang="cs-CZ" u="sng" dirty="0"/>
              <a:t>vydání územního opatření o stavební uzávěře</a:t>
            </a:r>
            <a:endParaRPr lang="cs-CZ" dirty="0"/>
          </a:p>
          <a:p>
            <a:pPr lvl="2"/>
            <a:r>
              <a:rPr lang="cs-CZ" dirty="0"/>
              <a:t>vyplácí se vlastníkovi pozemku nebo stavby za majetkovou újmu, která vznikla omezením vlastnických práv </a:t>
            </a:r>
          </a:p>
          <a:p>
            <a:pPr lvl="0"/>
            <a:r>
              <a:rPr lang="cs-CZ" dirty="0"/>
              <a:t>na základě písemné žádosti a prokázání majetkové újmy</a:t>
            </a:r>
          </a:p>
          <a:p>
            <a:pPr lvl="0"/>
            <a:r>
              <a:rPr lang="cs-CZ" dirty="0"/>
              <a:t>Uhradí-li obec náhradu za změnu v území, může požadovat kompenzaci od orgánu, na základě jehož požadavku bylo zrušeno určení pozemku k zastavění</a:t>
            </a:r>
          </a:p>
          <a:p>
            <a:pPr lvl="0"/>
            <a:r>
              <a:rPr lang="cs-CZ" dirty="0"/>
              <a:t>V případě navrácení pozemku zpět do původního režimu umožňujícího zastavění je ten, jemuž byla náhrada vyplacena, povinen jí v plné výši vrátit</a:t>
            </a:r>
          </a:p>
          <a:p>
            <a:pPr lvl="1"/>
            <a:r>
              <a:rPr lang="cs-CZ" dirty="0"/>
              <a:t>Neplatí, pokud uplynulo 5 let od nabytí účinnosti rozhodnutí, na jehož základě tato náhrada vznikla nebo pokud ten, komu byla náhrada poskytnuta uplatnil proti navrácení pozemku do režimu zastavitelnosti námitku nebo připomínku</a:t>
            </a:r>
          </a:p>
        </p:txBody>
      </p:sp>
    </p:spTree>
    <p:extLst>
      <p:ext uri="{BB962C8B-B14F-4D97-AF65-F5344CB8AC3E}">
        <p14:creationId xmlns:p14="http://schemas.microsoft.com/office/powerpoint/2010/main" val="14413219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341540A-D604-44AE-A06B-692147D1F3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BEZDŮVODNÉ OBOHACENÍ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116E4E0D-1BAD-4083-914D-69F42FD71E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69882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7031324-23FD-4021-A7AB-10A7C5387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Užívání veřejného prostoru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1AA7BC-D9D6-4749-9E28-9AE776595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pokud není smlouvou upraveno užívání pozemku soukromého vlastníka jako veřejného prostranství, vznikne bezdůvodné obohacení na straně obce</a:t>
            </a:r>
          </a:p>
          <a:p>
            <a:pPr lvl="0"/>
            <a:r>
              <a:rPr lang="cs-CZ" dirty="0"/>
              <a:t>výše bezdůvodného obohacení se bude odvíjet od ceny v místě a čase obvyklé</a:t>
            </a:r>
          </a:p>
          <a:p>
            <a:pPr lvl="0"/>
            <a:r>
              <a:rPr lang="cs-CZ" dirty="0"/>
              <a:t>přitom nezáleží na charakteru veřejného prostranství (náměstí, chodník, atd.)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5696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dirty="0"/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  <a:latin typeface="Calibri" panose="020F0502020204030204" pitchFamily="34" charset="0"/>
              </a:rPr>
              <a:t>Advokátní kancelář JUDr. Jakuba Blažka</a:t>
            </a:r>
            <a:endParaRPr lang="en-US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r>
              <a:rPr lang="cs-CZ" dirty="0">
                <a:solidFill>
                  <a:srgbClr val="0070C0"/>
                </a:solidFill>
                <a:latin typeface="Calibri" panose="020F0502020204030204" pitchFamily="34" charset="0"/>
                <a:hlinkClick r:id="" action="ppaction://noaction"/>
              </a:rPr>
              <a:t>www.blazekpartners.cz</a:t>
            </a:r>
          </a:p>
          <a:p>
            <a:r>
              <a:rPr lang="cs-CZ" dirty="0">
                <a:solidFill>
                  <a:srgbClr val="0070C0"/>
                </a:solidFill>
                <a:latin typeface="Calibri" panose="020F0502020204030204" pitchFamily="34" charset="0"/>
                <a:hlinkClick r:id="" action="ppaction://noaction"/>
              </a:rPr>
              <a:t>blazek@blazekpartners.cz</a:t>
            </a:r>
            <a:endParaRPr lang="cs-CZ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r>
              <a:rPr lang="cs-CZ" dirty="0">
                <a:solidFill>
                  <a:srgbClr val="0070C0"/>
                </a:solidFill>
                <a:latin typeface="Calibri" panose="020F0502020204030204" pitchFamily="34" charset="0"/>
              </a:rPr>
              <a:t>+ 420 721 886 021</a:t>
            </a:r>
          </a:p>
          <a:p>
            <a:r>
              <a:rPr lang="cs-CZ" dirty="0">
                <a:solidFill>
                  <a:srgbClr val="0070C0"/>
                </a:solidFill>
                <a:latin typeface="Calibri" panose="020F0502020204030204" pitchFamily="34" charset="0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4901</TotalTime>
  <Words>1496</Words>
  <Application>Microsoft Office PowerPoint</Application>
  <PresentationFormat>Širokoúhlá obrazovka</PresentationFormat>
  <Paragraphs>196</Paragraphs>
  <Slides>36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Motiv Office</vt:lpstr>
      <vt:lpstr>Projekt „Podpora vzdělávání volených zástupců obcí I. typu“ reg. č. CZ.03.4.74/0.0/0.0/16_033/0002997 je spolufinancován z EU.</vt:lpstr>
      <vt:lpstr>NÁHRADA ŠKODY A BEZDŮVODNÉ OBOHACENÍ odpovědnost obce za škodu a vydání bezdůvodného obohacení</vt:lpstr>
      <vt:lpstr>Právní předpisy</vt:lpstr>
      <vt:lpstr>ODPOVĚDNOST ZA ŠKODU/ÚJMU</vt:lpstr>
      <vt:lpstr>Újma</vt:lpstr>
      <vt:lpstr>Povinnost prevence</vt:lpstr>
      <vt:lpstr>Nutná obrana a krajní nouze</vt:lpstr>
      <vt:lpstr>Předpoklady vzniku odpovědnosti za škodu</vt:lpstr>
      <vt:lpstr>Druhy odpovědnosti za škodu</vt:lpstr>
      <vt:lpstr>Objektivní odpovědnost</vt:lpstr>
      <vt:lpstr>Subjektivní odpovědnost</vt:lpstr>
      <vt:lpstr>Náhrada škody</vt:lpstr>
      <vt:lpstr>Snížení náhrady škody</vt:lpstr>
      <vt:lpstr>BEZDŮVODNÉ OBOHACENÍ</vt:lpstr>
      <vt:lpstr>Bezdůvodné obohacení</vt:lpstr>
      <vt:lpstr>odpovědnost obce za škodu a vydání bezdůvodného obohacení</vt:lpstr>
      <vt:lpstr>ODPOVĚDNOST OBCE ZA ŠKODU PODLE OBČANSKÉHO ZÁKONÍKU</vt:lpstr>
      <vt:lpstr>Porušení smluvní povinnosti</vt:lpstr>
      <vt:lpstr>Zvláštní úprava předsmluvní odpovědnosti</vt:lpstr>
      <vt:lpstr>ODPOVĚDNOST ZA STAV MÍSTNÍ KOMUNIKACE</vt:lpstr>
      <vt:lpstr>Za co obec odpovídá</vt:lpstr>
      <vt:lpstr>Výjimky z povinnosti</vt:lpstr>
      <vt:lpstr>Veřejné autobusové zastávky</vt:lpstr>
      <vt:lpstr>ODPOVĚDNOST OBCE ZA ŠKODU PODLE ZÁKONA 82/1998 Sb. (ZOŠ)</vt:lpstr>
      <vt:lpstr>Vznik odpovědnosti</vt:lpstr>
      <vt:lpstr>Vznesení nároku</vt:lpstr>
      <vt:lpstr>Vydání nezákonného rozhodnutí</vt:lpstr>
      <vt:lpstr>Nesprávný úřední postup</vt:lpstr>
      <vt:lpstr>ODPOVĚDNOST OBCE JAKO ZAMĚSTNAVATELE</vt:lpstr>
      <vt:lpstr>Druhy odpovědnosti</vt:lpstr>
      <vt:lpstr>POVINNOST NÁHRADY VYPLÝVAJÍCÍ ZE ZMĚNY ÚZEMNÍHO PLÁNU</vt:lpstr>
      <vt:lpstr>Náhrada podle stavebního zákona</vt:lpstr>
      <vt:lpstr>BEZDŮVODNÉ OBOHACENÍ</vt:lpstr>
      <vt:lpstr>Užívání veřejného prostoru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Kolárová</dc:creator>
  <cp:lastModifiedBy>Marcela Pacholíková</cp:lastModifiedBy>
  <cp:revision>317</cp:revision>
  <cp:lastPrinted>2016-01-20T14:58:26Z</cp:lastPrinted>
  <dcterms:created xsi:type="dcterms:W3CDTF">2015-09-01T16:50:33Z</dcterms:created>
  <dcterms:modified xsi:type="dcterms:W3CDTF">2018-02-07T10:31:50Z</dcterms:modified>
</cp:coreProperties>
</file>